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8" autoAdjust="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AB83D-882E-4CE3-94DD-9D682154B0F5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6533AB-0891-4066-B55F-F6DDDE266DF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6533AB-0891-4066-B55F-F6DDDE266DF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007534" y="0"/>
            <a:ext cx="5898825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6906359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58856" y="3428999"/>
            <a:ext cx="4138550" cy="2268559"/>
          </a:xfrm>
        </p:spPr>
        <p:txBody>
          <a:bodyPr anchor="t">
            <a:normAutofit/>
          </a:bodyPr>
          <a:lstStyle>
            <a:lvl1pPr algn="r"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1292" y="2268787"/>
            <a:ext cx="3966114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600" b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1641440" y="3262168"/>
            <a:ext cx="3117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2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2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7955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651862" y="636541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146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7405" y="3199028"/>
            <a:ext cx="5967420" cy="1372971"/>
          </a:xfrm>
        </p:spPr>
        <p:txBody>
          <a:bodyPr anchor="t">
            <a:normAutofit/>
          </a:bodyPr>
          <a:lstStyle>
            <a:lvl1pPr algn="r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21131" y="2272143"/>
            <a:ext cx="5803294" cy="926885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1644924" y="3023993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6822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426" y="805818"/>
            <a:ext cx="5882780" cy="10817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65406" y="2056800"/>
            <a:ext cx="2855547" cy="39931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4679" y="2056800"/>
            <a:ext cx="2859527" cy="39931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TextBox 18"/>
          <p:cNvSpPr txBox="1"/>
          <p:nvPr/>
        </p:nvSpPr>
        <p:spPr>
          <a:xfrm>
            <a:off x="1651862" y="636541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131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4" name="TextBox 23"/>
          <p:cNvSpPr txBox="1"/>
          <p:nvPr/>
        </p:nvSpPr>
        <p:spPr>
          <a:xfrm>
            <a:off x="1651862" y="636541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3589" y="805818"/>
            <a:ext cx="5880617" cy="107702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63589" y="2054563"/>
            <a:ext cx="2857364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000" b="0" cap="none" baseline="0">
                <a:solidFill>
                  <a:schemeClr val="accent6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62510" y="2851330"/>
            <a:ext cx="2858443" cy="31986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679" y="2054563"/>
            <a:ext cx="285952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000" b="0" cap="none" baseline="0">
                <a:solidFill>
                  <a:schemeClr val="accent6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84680" y="2851330"/>
            <a:ext cx="2859526" cy="31986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2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TextBox 15"/>
          <p:cNvSpPr txBox="1"/>
          <p:nvPr/>
        </p:nvSpPr>
        <p:spPr>
          <a:xfrm>
            <a:off x="1651862" y="636541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0941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5143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TextBox 21"/>
          <p:cNvSpPr txBox="1"/>
          <p:nvPr/>
        </p:nvSpPr>
        <p:spPr>
          <a:xfrm>
            <a:off x="1179466" y="1127642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83" y="1296618"/>
            <a:ext cx="2120703" cy="1889075"/>
          </a:xfrm>
        </p:spPr>
        <p:txBody>
          <a:bodyPr anchor="b">
            <a:normAutofit/>
          </a:bodyPr>
          <a:lstStyle>
            <a:lvl1pPr algn="l"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8538" y="805818"/>
            <a:ext cx="3755668" cy="52441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5982" y="3186155"/>
            <a:ext cx="2120703" cy="2386397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1894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TextBox 12"/>
          <p:cNvSpPr txBox="1"/>
          <p:nvPr/>
        </p:nvSpPr>
        <p:spPr>
          <a:xfrm>
            <a:off x="1179466" y="1127642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82987" y="3229"/>
            <a:ext cx="3727769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671" y="1296618"/>
            <a:ext cx="2603212" cy="188630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5984" y="3182928"/>
            <a:ext cx="2603794" cy="2386394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5037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TextBox 16"/>
          <p:cNvSpPr txBox="1"/>
          <p:nvPr/>
        </p:nvSpPr>
        <p:spPr>
          <a:xfrm>
            <a:off x="1651862" y="636541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8857" y="808057"/>
            <a:ext cx="5885350" cy="107722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20792" y="2049878"/>
            <a:ext cx="5723414" cy="400006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8414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007534" y="0"/>
            <a:ext cx="7315560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832116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TextBox 22"/>
          <p:cNvSpPr txBox="1"/>
          <p:nvPr/>
        </p:nvSpPr>
        <p:spPr>
          <a:xfrm rot="5400000">
            <a:off x="7688343" y="480678"/>
            <a:ext cx="311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6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9317" y="805818"/>
            <a:ext cx="99488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64598" y="970410"/>
            <a:ext cx="4715441" cy="50795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406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1060" y="2912532"/>
            <a:ext cx="7772939" cy="39454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4998"/>
          <a:stretch/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61317" y="808057"/>
            <a:ext cx="587801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26236" y="2049878"/>
            <a:ext cx="5713092" cy="40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28294" y="5272451"/>
            <a:ext cx="2662729" cy="179188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6E3C43D1-E2DC-4CE9-B0FF-DDD969D43DA9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58177" y="3658900"/>
            <a:ext cx="5885352" cy="183663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2136" y="164594"/>
            <a:ext cx="638312" cy="322850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7DA67-5915-4574-9B9E-3A8E30C7FB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41372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28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58366" indent="-258366" algn="l" defTabSz="685800" rtl="0" eaLnBrk="1" latinLnBrk="0" hangingPunct="1">
        <a:lnSpc>
          <a:spcPct val="120000"/>
        </a:lnSpc>
        <a:spcBef>
          <a:spcPts val="750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96504" indent="-253604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44166" indent="-258366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82304" indent="-253604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629966" indent="-258366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75104" indent="-256032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1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40280" indent="-256032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1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670048" indent="-256032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1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017520" indent="-256032" algn="l" defTabSz="685800" rtl="0" eaLnBrk="1" latinLnBrk="0" hangingPunct="1">
        <a:lnSpc>
          <a:spcPct val="120000"/>
        </a:lnSpc>
        <a:spcBef>
          <a:spcPts val="375"/>
        </a:spcBef>
        <a:spcAft>
          <a:spcPts val="45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1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hepresentation.ru/mhk/dekorativnoe-osveshchenie-zagorodnogo-doma-1" TargetMode="External"/><Relationship Id="rId2" Type="http://schemas.openxmlformats.org/officeDocument/2006/relationships/hyperlink" Target="https://infourok.ru/prezentaciya-po-sadovoparkovomu-i-landshaftnomu-stroitelstvu-na-temu-iskusstvennoe-osveschenie-obektov-sadovoparkovogo-stroitels-1693324.html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59585"/>
            <a:ext cx="5976664" cy="2268559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Школа пожилого возраста</a:t>
            </a:r>
            <a:br>
              <a:rPr lang="ru-RU" sz="2200" dirty="0" smtClean="0"/>
            </a:br>
            <a:r>
              <a:rPr lang="ru-RU" sz="2200" dirty="0" smtClean="0"/>
              <a:t>направление  «Садоводы и огородники»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тема: Агротехника </a:t>
            </a:r>
            <a:r>
              <a:rPr lang="ru-RU" dirty="0" smtClean="0"/>
              <a:t>выращивания посадочного материала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3040" y="260648"/>
            <a:ext cx="5976664" cy="1160213"/>
          </a:xfrm>
        </p:spPr>
        <p:txBody>
          <a:bodyPr/>
          <a:lstStyle/>
          <a:p>
            <a:r>
              <a:rPr lang="ru-RU" dirty="0" smtClean="0"/>
              <a:t> 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СО СО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«КЦСОН ГОРОДА КАМЕНСКА-УРАЛЬСКОГО»</a:t>
            </a:r>
          </a:p>
          <a:p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4572008"/>
            <a:ext cx="61305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dirty="0" smtClean="0"/>
              <a:t>Почва и удобрение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Баланс азота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 применяемых удобрениях азот присутствует в трех формах: нитраты, соли аммония, простые амиды</a:t>
            </a:r>
          </a:p>
          <a:p>
            <a:r>
              <a:rPr lang="ru-RU" dirty="0" smtClean="0"/>
              <a:t>В основных видах минеральных азотных удобрений больше всего азота содержится в </a:t>
            </a:r>
            <a:r>
              <a:rPr lang="ru-RU" dirty="0" smtClean="0">
                <a:latin typeface="+mj-lt"/>
              </a:rPr>
              <a:t>мочевине - 46%, в аммиачной селитре - до 35%. В калийной селитре - его доля составляет 13,8%</a:t>
            </a:r>
            <a:endParaRPr lang="ru-RU" dirty="0">
              <a:latin typeface="+mj-lt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Содержимое 8" descr="03260017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3438" y="1428736"/>
            <a:ext cx="4500562" cy="542926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Баланс калия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Баланс калия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При внесении в виде минеральных удобрений он может длительное время накапливаться, не вымываясь в глубокие слои и в дренажные воды. Почва обогащается калием при внесении больших доз навоза.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1297938464_img317_21221_big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3438" y="1428736"/>
            <a:ext cx="4500562" cy="542926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Баланс фосфора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346foto55_34634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1428736"/>
            <a:ext cx="4714876" cy="5429264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Баланс фосфора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Растения потребляют фосфор в меньшем количестве, чем азот и калий. Он поглощается главным образом в виде </a:t>
            </a:r>
            <a:r>
              <a:rPr lang="ru-RU" dirty="0" err="1" smtClean="0"/>
              <a:t>ортофосфора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Из других видов фосфорных удобрений промышленность выпускает фосфорную муку.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Возделывание овощных культур в открытом грунте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403648" y="2786058"/>
            <a:ext cx="7168880" cy="3611694"/>
          </a:xfrm>
        </p:spPr>
        <p:txBody>
          <a:bodyPr>
            <a:normAutofit/>
          </a:bodyPr>
          <a:lstStyle/>
          <a:p>
            <a:r>
              <a:rPr lang="ru-RU" dirty="0" smtClean="0"/>
              <a:t>Необходимо правильно выбирать место, особенно при выращивание ранних томатов. Для них наиболее пригодным выращенные, с южным, юго-восточным или юго-западным склоном места, а в северных районах - еще и имеющие естественную защиту от холодных ветров.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sz="half" idx="2"/>
          </p:nvPr>
        </p:nvSpPr>
        <p:spPr>
          <a:xfrm>
            <a:off x="323528" y="2204864"/>
            <a:ext cx="4043362" cy="51205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Выбор места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Посадка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43608" y="2636912"/>
            <a:ext cx="3633329" cy="3993144"/>
          </a:xfrm>
        </p:spPr>
        <p:txBody>
          <a:bodyPr>
            <a:normAutofit/>
          </a:bodyPr>
          <a:lstStyle/>
          <a:p>
            <a:r>
              <a:rPr lang="ru-RU" dirty="0" smtClean="0"/>
              <a:t>В наиболее южных районах высадку в открытый грунт проводят ориентировочно в течение апреля.</a:t>
            </a:r>
          </a:p>
          <a:p>
            <a:r>
              <a:rPr lang="ru-RU" dirty="0" smtClean="0"/>
              <a:t>Схема и густота посадки зависит от компактности сорта и способов выращивания. </a:t>
            </a:r>
            <a:endParaRPr lang="ru-RU" dirty="0"/>
          </a:p>
        </p:txBody>
      </p:sp>
      <p:pic>
        <p:nvPicPr>
          <p:cNvPr id="5" name="Содержимое 4" descr="img02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00562" y="2000240"/>
            <a:ext cx="4643438" cy="378621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Водный режим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7584" y="2056800"/>
            <a:ext cx="3993369" cy="399314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Формирование высокого урожая возможно лишь при постоянном поступление влаги в растения. В раннем возрасте при недостатке влаги в почве растения поливают по немного, но часто. В дальнейшем, до начала массового роста плодов, необходима умеренная влажность.</a:t>
            </a:r>
          </a:p>
          <a:p>
            <a:pPr algn="ctr">
              <a:buNone/>
            </a:pPr>
            <a:r>
              <a:rPr lang="ru-RU" dirty="0" smtClean="0"/>
              <a:t>      Почва должна быть постоянно хорошо увлажнена.</a:t>
            </a:r>
            <a:endParaRPr lang="ru-RU" dirty="0"/>
          </a:p>
        </p:txBody>
      </p:sp>
      <p:pic>
        <p:nvPicPr>
          <p:cNvPr id="5" name="Содержимое 4" descr="img02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33276" y="2204864"/>
            <a:ext cx="4495800" cy="320652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Уход за растениями</a:t>
            </a:r>
            <a:endParaRPr lang="ru-RU" dirty="0"/>
          </a:p>
        </p:txBody>
      </p:sp>
      <p:pic>
        <p:nvPicPr>
          <p:cNvPr id="5" name="Содержимое 4" descr="img0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28802"/>
            <a:ext cx="4643438" cy="3643338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29456" y="1873225"/>
            <a:ext cx="2859527" cy="3993144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Основными приемами ухода являются уничтожение сорняков, рыхление междурядий, окучивание и применение </a:t>
            </a:r>
            <a:r>
              <a:rPr lang="ru-RU" dirty="0" err="1" smtClean="0"/>
              <a:t>пасынкования</a:t>
            </a:r>
            <a:r>
              <a:rPr lang="ru-RU" dirty="0" smtClean="0"/>
              <a:t> для получения наиболее раннего урожая. Важная задача - защита растений от болезней и вредителей.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3100" dirty="0" smtClean="0"/>
              <a:t>Основные вредители и болезни овощных культур</a:t>
            </a:r>
            <a:br>
              <a:rPr lang="ru-RU" sz="3100" dirty="0" smtClean="0"/>
            </a:br>
            <a:r>
              <a:rPr lang="ru-RU" sz="3100" dirty="0" smtClean="0"/>
              <a:t>и способы защиты от них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03648" y="2438109"/>
            <a:ext cx="3744416" cy="3993144"/>
          </a:xfrm>
        </p:spPr>
        <p:txBody>
          <a:bodyPr>
            <a:normAutofit/>
          </a:bodyPr>
          <a:lstStyle/>
          <a:p>
            <a:r>
              <a:rPr lang="ru-RU" dirty="0" smtClean="0"/>
              <a:t>К вредителям относятся различные болезни насекомые, клещи, нематоды, голые слизни и грызуны. Возбудителями болезней являются грибы, бактерии и вирусы, вызывающие инфекционные заболевания.</a:t>
            </a:r>
            <a:endParaRPr lang="ru-RU" dirty="0"/>
          </a:p>
        </p:txBody>
      </p:sp>
      <p:pic>
        <p:nvPicPr>
          <p:cNvPr id="5" name="Содержимое 4" descr="opriskivani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16785" y="2438108"/>
            <a:ext cx="4488631" cy="264415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234428" y="332656"/>
            <a:ext cx="5967420" cy="1372971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Опыт № 1	</a:t>
            </a:r>
            <a:br>
              <a:rPr lang="ru-RU" sz="3200" dirty="0" smtClean="0"/>
            </a:br>
            <a:r>
              <a:rPr lang="ru-RU" sz="3200" dirty="0" smtClean="0"/>
              <a:t>Влияние </a:t>
            </a:r>
            <a:r>
              <a:rPr lang="ru-RU" sz="3200" dirty="0" err="1" smtClean="0"/>
              <a:t>пасынкования</a:t>
            </a:r>
            <a:r>
              <a:rPr lang="ru-RU" sz="3200" dirty="0" smtClean="0"/>
              <a:t> на сроки созревания, вес плодов и урожайность делянки 25 м</a:t>
            </a:r>
            <a:r>
              <a:rPr lang="ru-RU" sz="3200" baseline="30000" dirty="0" smtClean="0"/>
              <a:t>2</a:t>
            </a:r>
            <a:endParaRPr lang="ru-RU" sz="3200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79512" y="2492896"/>
            <a:ext cx="8022336" cy="1143008"/>
          </a:xfrm>
        </p:spPr>
        <p:txBody>
          <a:bodyPr>
            <a:normAutofit fontScale="62500" lnSpcReduction="20000"/>
          </a:bodyPr>
          <a:lstStyle/>
          <a:p>
            <a:r>
              <a:rPr lang="en-US" sz="2400" dirty="0" smtClean="0"/>
              <a:t>I</a:t>
            </a:r>
            <a:r>
              <a:rPr lang="ru-RU" sz="2400" dirty="0" smtClean="0"/>
              <a:t> – формирование в один стебель</a:t>
            </a:r>
          </a:p>
          <a:p>
            <a:r>
              <a:rPr lang="en-US" sz="2400" dirty="0" smtClean="0"/>
              <a:t>II </a:t>
            </a:r>
            <a:r>
              <a:rPr lang="ru-RU" sz="2400" dirty="0" smtClean="0"/>
              <a:t>– формирование в два стебля</a:t>
            </a:r>
          </a:p>
          <a:p>
            <a:r>
              <a:rPr lang="en-US" sz="2400" dirty="0" smtClean="0"/>
              <a:t>III </a:t>
            </a:r>
            <a:r>
              <a:rPr lang="ru-RU" sz="2400" dirty="0" smtClean="0"/>
              <a:t>– не пасынковали</a:t>
            </a:r>
          </a:p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4294967295"/>
          </p:nvPr>
        </p:nvGraphicFramePr>
        <p:xfrm>
          <a:off x="0" y="3857625"/>
          <a:ext cx="9144000" cy="2770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184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Наблюдаемые явления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8493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  Посадка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30.04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30.04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30.04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7973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2.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Первое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созревание плодов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15.06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20-21.06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5.07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8493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3.      Вес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плодов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150-200 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150-170 г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60-100 г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8493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4.     Урожай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 1м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4,5-5 кг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4,3-5кг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3,5-5,5 кг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8493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5.    Урожай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 делянки 25 м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250 кг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246 кг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270 кг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404664"/>
            <a:ext cx="8013192" cy="1636776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>Опыт № 2</a:t>
            </a:r>
            <a:br>
              <a:rPr lang="ru-RU" sz="4400" dirty="0" smtClean="0"/>
            </a:br>
            <a:r>
              <a:rPr lang="ru-RU" sz="4400" dirty="0" smtClean="0"/>
              <a:t>Влияние подкормок на урожай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740664" y="2714620"/>
            <a:ext cx="8022336" cy="1571636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</a:t>
            </a:r>
            <a:r>
              <a:rPr lang="ru-RU" dirty="0" smtClean="0"/>
              <a:t> – навоз внесли под вспашку и поливали комплексным удобрением</a:t>
            </a:r>
          </a:p>
          <a:p>
            <a:r>
              <a:rPr lang="en-US" dirty="0" smtClean="0"/>
              <a:t>II</a:t>
            </a:r>
            <a:r>
              <a:rPr lang="ru-RU" dirty="0" smtClean="0"/>
              <a:t> – минеральные удобрения внесли под вспашку и поливали</a:t>
            </a:r>
          </a:p>
          <a:p>
            <a:r>
              <a:rPr lang="en-US" dirty="0" smtClean="0"/>
              <a:t>III</a:t>
            </a:r>
            <a:r>
              <a:rPr lang="ru-RU" dirty="0" smtClean="0"/>
              <a:t> – поливали минеральными удобрениями</a:t>
            </a:r>
          </a:p>
          <a:p>
            <a:r>
              <a:rPr lang="en-US" dirty="0" smtClean="0"/>
              <a:t>IV</a:t>
            </a:r>
            <a:r>
              <a:rPr lang="ru-RU" dirty="0" smtClean="0"/>
              <a:t> – ничего не вносили и не подкармливали</a:t>
            </a:r>
          </a:p>
          <a:p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4294967295"/>
          </p:nvPr>
        </p:nvGraphicFramePr>
        <p:xfrm>
          <a:off x="0" y="4643438"/>
          <a:ext cx="9144000" cy="2214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59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6858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Наблюдаемые явления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IV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858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Вес плодов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130-180 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140-170 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130-160 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60-80 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858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2.     Урожай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 1 м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5 кг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 кг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4,5 кг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 кг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08794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3.     Урожай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 делянки 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(25 м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175 кг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175 кг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125 кг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50 кг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910" y="441200"/>
            <a:ext cx="8229600" cy="184479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Опыт № 3</a:t>
            </a:r>
            <a:br>
              <a:rPr lang="ru-RU" sz="3200" dirty="0" smtClean="0"/>
            </a:br>
            <a:r>
              <a:rPr lang="ru-RU" sz="3200" dirty="0" smtClean="0"/>
              <a:t>Влияние замачивания семян на сроки, количество всходов и сроки созревания</a:t>
            </a:r>
            <a:endParaRPr lang="ru-RU" sz="3200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547664" y="2285992"/>
            <a:ext cx="7139136" cy="4114808"/>
          </a:xfrm>
        </p:spPr>
        <p:txBody>
          <a:bodyPr/>
          <a:lstStyle/>
          <a:p>
            <a:r>
              <a:rPr lang="en-US" dirty="0" smtClean="0"/>
              <a:t>I</a:t>
            </a:r>
            <a:r>
              <a:rPr lang="ru-RU" dirty="0" smtClean="0"/>
              <a:t> – использовали </a:t>
            </a:r>
            <a:r>
              <a:rPr lang="ru-RU" dirty="0" err="1" smtClean="0"/>
              <a:t>Фитоспарин</a:t>
            </a:r>
            <a:r>
              <a:rPr lang="ru-RU" dirty="0" smtClean="0"/>
              <a:t> (по инструкции)</a:t>
            </a:r>
          </a:p>
          <a:p>
            <a:r>
              <a:rPr lang="en-US" dirty="0" smtClean="0"/>
              <a:t>II</a:t>
            </a:r>
            <a:r>
              <a:rPr lang="ru-RU" dirty="0" smtClean="0"/>
              <a:t> – использовали </a:t>
            </a:r>
            <a:r>
              <a:rPr lang="ru-RU" dirty="0" err="1" smtClean="0"/>
              <a:t>Эпин</a:t>
            </a:r>
            <a:r>
              <a:rPr lang="ru-RU" dirty="0" smtClean="0"/>
              <a:t> (по инструкции)</a:t>
            </a:r>
          </a:p>
          <a:p>
            <a:r>
              <a:rPr lang="en-US" dirty="0" smtClean="0"/>
              <a:t>III</a:t>
            </a:r>
            <a:r>
              <a:rPr lang="ru-RU" dirty="0" smtClean="0"/>
              <a:t> – использовали Перманганат калия</a:t>
            </a:r>
          </a:p>
          <a:p>
            <a:r>
              <a:rPr lang="en-US" dirty="0" smtClean="0"/>
              <a:t>IV</a:t>
            </a:r>
            <a:r>
              <a:rPr lang="ru-RU" dirty="0" smtClean="0"/>
              <a:t> – использовали простую воду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Сорт томата «Дар Заволжья»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" y="0"/>
          <a:ext cx="9144031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916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316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3163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2174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6985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Наблюдаемые явления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IV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8089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Посев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8089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2"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Всходы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14-15.02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14-15.02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15-16.02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18.02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985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3.   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всходов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192 шт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194 шт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188 шт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180 шт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8089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4"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Пикировка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29.02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28.02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3.03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9.03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985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5.   Высадка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открытый грунт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24.04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24.04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30.04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30.04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985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6.    Первое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цветение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20-22.04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23.04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23-25.04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004776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7. Массовое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цветение (первое)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5-15.05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5-15.05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10-18.05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15-20.05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6985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8. Завязывание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первых плодов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14-20.05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14-20.05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15-23.05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20-25.05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66985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9.    Сбор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первого урожая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18.06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19.06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24.06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5.07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66985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10. 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Конец сбора урожая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28.06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28.06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2.08</a:t>
                      </a:r>
                      <a:endParaRPr lang="ru-RU" sz="120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20.07</a:t>
                      </a:r>
                      <a:endParaRPr lang="ru-RU" sz="1200" dirty="0"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571604" y="1357299"/>
            <a:ext cx="5072098" cy="3000396"/>
          </a:xfrm>
        </p:spPr>
        <p:txBody>
          <a:bodyPr>
            <a:normAutofit/>
          </a:bodyPr>
          <a:lstStyle/>
          <a:p>
            <a:pPr marL="265176" lvl="0" indent="-26517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72"/>
            </a:pPr>
            <a:r>
              <a:rPr lang="ru-RU" dirty="0" smtClean="0"/>
              <a:t>Источники:</a:t>
            </a:r>
          </a:p>
          <a:p>
            <a:pPr marL="265176" lvl="0" indent="-26517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72"/>
            </a:pPr>
            <a:endParaRPr lang="ru-RU" dirty="0" smtClean="0"/>
          </a:p>
          <a:p>
            <a:pPr marL="265176" lvl="0" indent="-26517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72"/>
            </a:pPr>
            <a:endParaRPr lang="ru-RU" dirty="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</a:pPr>
            <a:r>
              <a:rPr lang="en-US" dirty="0" smtClean="0">
                <a:hlinkClick r:id="rId2"/>
              </a:rPr>
              <a:t>https://infourok.ru/prezentaciya-po-sadovoparkovomu-i-landshaftnomu-stroitelstvu-na-temu-iskusstvennoe-osveschenie-obektov-sadovoparkovogo-stroitels-1693324.html</a:t>
            </a:r>
            <a:endParaRPr lang="ru-RU" dirty="0" smtClean="0"/>
          </a:p>
          <a:p>
            <a:pPr marL="265176" lvl="0" indent="-265176">
              <a:lnSpc>
                <a:spcPct val="80000"/>
              </a:lnSpc>
              <a:spcBef>
                <a:spcPts val="0"/>
              </a:spcBef>
              <a:buSzPts val="2072"/>
            </a:pPr>
            <a:r>
              <a:rPr lang="en-US" dirty="0" smtClean="0">
                <a:hlinkClick r:id="rId3"/>
              </a:rPr>
              <a:t>https://thepresentation.ru/mhk/dekorativnoe-osveshchenie-zagorodnogo-doma-1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2049878"/>
            <a:ext cx="6696352" cy="2879320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/>
              <a:t>Спасибо за </a:t>
            </a:r>
            <a:r>
              <a:rPr lang="ru-RU" sz="5400" dirty="0" smtClean="0"/>
              <a:t>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TM16401375[[fn=Мэдисон]]</Template>
  <TotalTime>125</TotalTime>
  <Words>616</Words>
  <Application>Microsoft Office PowerPoint</Application>
  <PresentationFormat>Экран (4:3)</PresentationFormat>
  <Paragraphs>152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Madison</vt:lpstr>
      <vt:lpstr>Школа пожилого возраста направление  «Садоводы и огородники» тема: Агротехника выращивания посадочного материала </vt:lpstr>
      <vt:lpstr>Почва и удобрение</vt:lpstr>
      <vt:lpstr>Баланс калия</vt:lpstr>
      <vt:lpstr>Баланс фосфора</vt:lpstr>
      <vt:lpstr>Возделывание овощных культур в открытом грунте</vt:lpstr>
      <vt:lpstr>Посадка</vt:lpstr>
      <vt:lpstr>Водный режим</vt:lpstr>
      <vt:lpstr>Уход за растениями</vt:lpstr>
      <vt:lpstr>Основные вредители и болезни овощных культур и способы защиты от них </vt:lpstr>
      <vt:lpstr>Опыт № 1  Влияние пасынкования на сроки созревания, вес плодов и урожайность делянки 25 м2</vt:lpstr>
      <vt:lpstr>Опыт № 2 Влияние подкормок на урожай </vt:lpstr>
      <vt:lpstr>Опыт № 3 Влияние замачивания семян на сроки, количество всходов и сроки созревания</vt:lpstr>
      <vt:lpstr>Слайд 13</vt:lpstr>
      <vt:lpstr>Слайд 14</vt:lpstr>
      <vt:lpstr>Слайд 15</vt:lpstr>
    </vt:vector>
  </TitlesOfParts>
  <Company>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Shafikova_GA</cp:lastModifiedBy>
  <cp:revision>17</cp:revision>
  <dcterms:created xsi:type="dcterms:W3CDTF">2012-04-22T17:49:59Z</dcterms:created>
  <dcterms:modified xsi:type="dcterms:W3CDTF">2025-02-24T04:39:54Z</dcterms:modified>
</cp:coreProperties>
</file>