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embeddedFontLst>
    <p:embeddedFont>
      <p:font typeface="Nunito" charset="-52"/>
      <p:regular r:id="rId14"/>
      <p:bold r:id="rId15"/>
      <p:italic r:id="rId16"/>
      <p:boldItalic r:id="rId17"/>
    </p:embeddedFon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Lobster" charset="-52"/>
      <p:regular r:id="rId22"/>
    </p:embeddedFont>
    <p:embeddedFont>
      <p:font typeface="Oswald" charset="-52"/>
      <p:regular r:id="rId23"/>
      <p:bold r:id="rId24"/>
    </p:embeddedFont>
    <p:embeddedFont>
      <p:font typeface="Georgia" pitchFamily="18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3bb5940d41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3bb5940d41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3bb5940d41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3bb5940d41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3bb5940d41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33bb5940d41_0_1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3bb5940d41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3bb5940d41_0_1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3bb5940d41_0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3bb5940d41_0_1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33bb5940d41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33bb5940d41_0_1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3bb5940d41_0_1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33bb5940d41_0_1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3bb5940d41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3bb5940d41_0_1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3bb5940d41_0_1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33bb5940d41_0_1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maps/?text=%D0%A1%D0%B2%D0%B5%D1%80%D0%B4%D0%BB%D0%BE%D0%B2%D1%81%D0%BA%D0%B0%D1%8F%20%D0%BE%D0%B1%D0%BB.,%20%D0%B3.%20%D0%9A%D0%B0%D0%BC%D0%B5%D0%BD%D1%81%D0%BA-%D0%A3%D1%80%D0%B0%D0%BB%D1%8C%D1%81%D0%BA%D0%B8%D0%B9,%20%D0%BF%D1%80-%D0%BA%D1%82.%20%D0%9F%D0%BE%D0%B1%D0%B5%D0%B4%D1%8B,%20%D0%B4.%2083%D0%B0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v-zal.ru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>
            <a:spLocks noGrp="1"/>
          </p:cNvSpPr>
          <p:nvPr>
            <p:ph type="ctrTitle"/>
          </p:nvPr>
        </p:nvSpPr>
        <p:spPr>
          <a:xfrm>
            <a:off x="2029425" y="1035825"/>
            <a:ext cx="5361300" cy="1973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1" dirty="0" smtClean="0">
                <a:solidFill>
                  <a:srgbClr val="351C75"/>
                </a:solidFill>
              </a:rPr>
              <a:t>ГАУСО СО «КЦСОН города Каменска-Уральского»</a:t>
            </a:r>
            <a:r>
              <a:rPr lang="ru" sz="2000" b="1" dirty="0" smtClean="0">
                <a:solidFill>
                  <a:srgbClr val="351C75"/>
                </a:solidFill>
              </a:rPr>
              <a:t/>
            </a:r>
            <a:br>
              <a:rPr lang="ru" sz="2000" b="1" dirty="0" smtClean="0">
                <a:solidFill>
                  <a:srgbClr val="351C75"/>
                </a:solidFill>
              </a:rPr>
            </a:br>
            <a:r>
              <a:rPr lang="ru" sz="2700" b="1" dirty="0" smtClean="0">
                <a:solidFill>
                  <a:srgbClr val="351C75"/>
                </a:solidFill>
              </a:rPr>
              <a:t>Школа пожилого возраста направление: Краеведение</a:t>
            </a:r>
            <a:r>
              <a:rPr lang="ru" sz="2700" b="1" dirty="0">
                <a:solidFill>
                  <a:srgbClr val="351C75"/>
                </a:solidFill>
              </a:rPr>
              <a:t>.</a:t>
            </a:r>
            <a:endParaRPr sz="2700" b="1">
              <a:solidFill>
                <a:srgbClr val="351C75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700" b="1" dirty="0" smtClean="0">
                <a:solidFill>
                  <a:srgbClr val="351C75"/>
                </a:solidFill>
              </a:rPr>
              <a:t>Т</a:t>
            </a:r>
            <a:r>
              <a:rPr lang="ru" sz="2700" b="1" dirty="0" smtClean="0">
                <a:solidFill>
                  <a:srgbClr val="351C75"/>
                </a:solidFill>
              </a:rPr>
              <a:t>ема: «Выставочный </a:t>
            </a:r>
            <a:r>
              <a:rPr lang="ru" sz="2700" b="1" dirty="0">
                <a:solidFill>
                  <a:srgbClr val="351C75"/>
                </a:solidFill>
              </a:rPr>
              <a:t>зал </a:t>
            </a:r>
            <a:r>
              <a:rPr lang="ru" sz="2700" b="1" dirty="0" smtClean="0">
                <a:solidFill>
                  <a:srgbClr val="351C75"/>
                </a:solidFill>
              </a:rPr>
              <a:t>города Каменска-Уральского»</a:t>
            </a:r>
            <a:endParaRPr sz="2700" b="1">
              <a:solidFill>
                <a:srgbClr val="351C75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66" b="1" i="1" dirty="0">
                <a:solidFill>
                  <a:srgbClr val="351C75"/>
                </a:solidFill>
              </a:rPr>
              <a:t>Экскурсия</a:t>
            </a:r>
            <a:endParaRPr sz="2466" b="1" i="1">
              <a:solidFill>
                <a:srgbClr val="351C75"/>
              </a:solidFill>
            </a:endParaRPr>
          </a:p>
        </p:txBody>
      </p:sp>
      <p:sp>
        <p:nvSpPr>
          <p:cNvPr id="129" name="Google Shape;129;p13"/>
          <p:cNvSpPr txBox="1">
            <a:spLocks noGrp="1"/>
          </p:cNvSpPr>
          <p:nvPr>
            <p:ph type="subTitle" idx="1"/>
          </p:nvPr>
        </p:nvSpPr>
        <p:spPr>
          <a:xfrm>
            <a:off x="1891350" y="3388197"/>
            <a:ext cx="53613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/>
              <a:t>Руководитель: специалист по социальной работе Соломеина А.А.</a:t>
            </a: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/>
              <a:t>Занятие №6</a:t>
            </a:r>
            <a:endParaRPr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51C75"/>
                </a:solidFill>
                <a:latin typeface="Lobster"/>
                <a:ea typeface="Lobster"/>
                <a:cs typeface="Lobster"/>
                <a:sym typeface="Lobster"/>
              </a:rPr>
              <a:t>НЕМНОГО ИСТОРИИ СОЗДАНИЯ ВЫСТАВОЧНОГО ЗАЛА.</a:t>
            </a:r>
            <a:endParaRPr>
              <a:solidFill>
                <a:srgbClr val="351C75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35" name="Google Shape;135;p1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История Каменск-Уральского выставочного зала началась с выставок, которые в конце 1940-х годов организовывались в студии изобразительного искусства Дворца культуры Уральского алюминиевого завода. Эту студию в 1949 году создал и многие годы развивал Иосиф Иванович Жулковский. Для многих художников она стала той ступенькой, с которой начиналась их творческая биография.</a:t>
            </a:r>
            <a:endParaRPr sz="1200">
              <a:solidFill>
                <a:srgbClr val="3C3C3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Официально первая студийная выставка открылась в 1959 году. С этого времени экспозиции стали оформляться регулярно. С каждым годом самодеятельное художественное движение набирало силу, и в 1972 году в Краеведческом музее г. Каменска-Уральского открылся художественный отдел. В 1978 году для отдела было выделено новое здание — так в Каменске-Уральском появился свой выставочный зал, который получил статус самостоятельного городского учреждения в 1993 году.</a:t>
            </a:r>
            <a:endParaRPr sz="1200">
              <a:solidFill>
                <a:srgbClr val="3C3C3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годы своего существования зал принял, устроил и провел более 500 выставок всесоюзного, республиканского, областного значения. За это время здесь выросло не одно поколение каменских художников.</a:t>
            </a:r>
            <a:endParaRPr sz="1200">
              <a:solidFill>
                <a:srgbClr val="3C3C3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Выставочный зал ведет активную деятельность. Ежегодно здесь проводятся десятки временных выставок в области современного и классического искусства. Экспонируются произведения живописи, графики, скульптуры и декоративно-прикладного искусства. Зал проводит виртуальные выставки и осуществляет свои проекты на разных площадках Каменска-Уральского и Свердловской области.</a:t>
            </a:r>
            <a:endParaRPr sz="1200">
              <a:solidFill>
                <a:srgbClr val="3C3C3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15"/>
          <p:cNvSpPr txBox="1">
            <a:spLocks noGrp="1"/>
          </p:cNvSpPr>
          <p:nvPr>
            <p:ph type="body" idx="1"/>
          </p:nvPr>
        </p:nvSpPr>
        <p:spPr>
          <a:xfrm>
            <a:off x="819150" y="845600"/>
            <a:ext cx="7505700" cy="359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42" name="Google Shape;14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9150" y="838200"/>
            <a:ext cx="2590800" cy="3467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95700" y="838200"/>
            <a:ext cx="4629150" cy="346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  <a:latin typeface="Oswald"/>
                <a:ea typeface="Oswald"/>
                <a:cs typeface="Oswald"/>
                <a:sym typeface="Oswald"/>
              </a:rPr>
              <a:t>Общая информация, место положения, контакты.</a:t>
            </a:r>
            <a:endParaRPr b="1">
              <a:solidFill>
                <a:srgbClr val="351C75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49" name="Google Shape;149;p16"/>
          <p:cNvSpPr txBox="1">
            <a:spLocks noGrp="1"/>
          </p:cNvSpPr>
          <p:nvPr>
            <p:ph type="body" idx="1"/>
          </p:nvPr>
        </p:nvSpPr>
        <p:spPr>
          <a:xfrm>
            <a:off x="819150" y="1800200"/>
            <a:ext cx="7505700" cy="263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10000"/>
          </a:bodyPr>
          <a:lstStyle/>
          <a:p>
            <a:pPr marL="0" lvl="0" indent="0" algn="ctr" rtl="0">
              <a:lnSpc>
                <a:spcPct val="129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b="1">
                <a:solidFill>
                  <a:srgbClr val="3C3C3C"/>
                </a:solidFill>
                <a:latin typeface="Arial"/>
                <a:ea typeface="Arial"/>
                <a:cs typeface="Arial"/>
                <a:sym typeface="Arial"/>
              </a:rPr>
              <a:t>Выставочный зал Каменск-Уральского краеведческого музея им. И.Я. Стяжкина</a:t>
            </a:r>
            <a:endParaRPr sz="2100" b="1">
              <a:solidFill>
                <a:srgbClr val="3C3C3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129000"/>
              </a:lnSpc>
              <a:spcBef>
                <a:spcPts val="2400"/>
              </a:spcBef>
              <a:spcAft>
                <a:spcPts val="0"/>
              </a:spcAft>
              <a:buNone/>
            </a:pPr>
            <a:r>
              <a:rPr lang="ru" sz="1050">
                <a:solidFill>
                  <a:schemeClr val="hlink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Свердловская обл., г. Каменск-Уральский, пр-кт. Победы, д. 83а</a:t>
            </a:r>
            <a:endParaRPr sz="1050">
              <a:solidFill>
                <a:schemeClr val="hlink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129000"/>
              </a:lnSpc>
              <a:spcBef>
                <a:spcPts val="3000"/>
              </a:spcBef>
              <a:spcAft>
                <a:spcPts val="0"/>
              </a:spcAft>
              <a:buNone/>
            </a:pPr>
            <a:r>
              <a:rPr lang="ru" sz="1050">
                <a:solidFill>
                  <a:schemeClr val="hlink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/>
              </a:rPr>
              <a:t>v-zal.ru</a:t>
            </a:r>
            <a:endParaRPr sz="1050">
              <a:solidFill>
                <a:schemeClr val="hlink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129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3C3C3C"/>
                </a:solidFill>
                <a:latin typeface="Arial"/>
                <a:ea typeface="Arial"/>
                <a:cs typeface="Arial"/>
                <a:sym typeface="Arial"/>
              </a:rPr>
              <a:t>kamenskgallery@yandex.ru</a:t>
            </a:r>
            <a:endParaRPr sz="1050">
              <a:solidFill>
                <a:srgbClr val="3C3C3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129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3C3C3C"/>
                </a:solidFill>
                <a:latin typeface="Arial"/>
                <a:ea typeface="Arial"/>
                <a:cs typeface="Arial"/>
                <a:sym typeface="Arial"/>
              </a:rPr>
              <a:t>+7 (343) 953-00-15+7 (343) 953-00-20</a:t>
            </a:r>
            <a:endParaRPr sz="1050">
              <a:solidFill>
                <a:srgbClr val="3C3C3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28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7"/>
          <p:cNvSpPr txBox="1">
            <a:spLocks noGrp="1"/>
          </p:cNvSpPr>
          <p:nvPr>
            <p:ph type="title"/>
          </p:nvPr>
        </p:nvSpPr>
        <p:spPr>
          <a:xfrm>
            <a:off x="819150" y="571025"/>
            <a:ext cx="7505700" cy="83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73763"/>
                </a:solidFill>
              </a:rPr>
              <a:t>События </a:t>
            </a:r>
            <a:r>
              <a:rPr lang="ru" b="1" i="1">
                <a:solidFill>
                  <a:srgbClr val="073763"/>
                </a:solidFill>
              </a:rPr>
              <a:t>ВЫСТАВОЧНОГО ЗАЛА.</a:t>
            </a:r>
            <a:endParaRPr b="1" i="1">
              <a:solidFill>
                <a:srgbClr val="073763"/>
              </a:solidFill>
            </a:endParaRPr>
          </a:p>
        </p:txBody>
      </p:sp>
      <p:sp>
        <p:nvSpPr>
          <p:cNvPr id="155" name="Google Shape;155;p17"/>
          <p:cNvSpPr txBox="1">
            <a:spLocks noGrp="1"/>
          </p:cNvSpPr>
          <p:nvPr>
            <p:ph type="body" idx="1"/>
          </p:nvPr>
        </p:nvSpPr>
        <p:spPr>
          <a:xfrm>
            <a:off x="692450" y="1604950"/>
            <a:ext cx="7825500" cy="305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b="1" u="sng">
                <a:solidFill>
                  <a:srgbClr val="783F04"/>
                </a:solidFill>
                <a:highlight>
                  <a:schemeClr val="dk1"/>
                </a:highlight>
                <a:latin typeface="Arial"/>
                <a:ea typeface="Arial"/>
                <a:cs typeface="Arial"/>
                <a:sym typeface="Arial"/>
              </a:rPr>
              <a:t>Ежегодно в Выставочном зале проходят десятки временных выставок в области современного и классического искусства. Экспонируются произведения живописи, графики, скульптуры и декоративно-прикладного искусства.</a:t>
            </a:r>
            <a:endParaRPr sz="1500" b="1" u="sng">
              <a:solidFill>
                <a:srgbClr val="783F04"/>
              </a:solidFill>
              <a:highlight>
                <a:schemeClr val="dk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000" b="1">
                <a:solidFill>
                  <a:schemeClr val="accent2"/>
                </a:solidFill>
                <a:highlight>
                  <a:schemeClr val="dk1"/>
                </a:highlight>
                <a:latin typeface="Arial"/>
                <a:ea typeface="Arial"/>
                <a:cs typeface="Arial"/>
                <a:sym typeface="Arial"/>
              </a:rPr>
              <a:t>Выставочный зал — это место, где можно не только насладиться изобразительным искусством, но и принять участие в различных мероприятиях, таких как мастер-классы и ярмарки.</a:t>
            </a:r>
            <a:r>
              <a:rPr lang="ru" sz="1400">
                <a:solidFill>
                  <a:srgbClr val="073763"/>
                </a:solidFill>
                <a:highlight>
                  <a:schemeClr val="dk1"/>
                </a:highlight>
                <a:latin typeface="Arial"/>
                <a:ea typeface="Arial"/>
                <a:cs typeface="Arial"/>
                <a:sym typeface="Arial"/>
              </a:rPr>
              <a:t>Посетители отмечают, что в зале регулярно меняются экспозиции, где можно увидеть работы учеников, студентов и преподавателей художественных школ, а также профессионалов и самоучек. Кроме того, гости хвалят дружелюбный персонал и уютную атмосферу зала.</a:t>
            </a:r>
            <a:endParaRPr sz="2300" b="1" u="sng">
              <a:solidFill>
                <a:srgbClr val="073763"/>
              </a:solidFill>
              <a:highlight>
                <a:schemeClr val="dk1"/>
              </a:highligh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8"/>
          <p:cNvSpPr txBox="1">
            <a:spLocks noGrp="1"/>
          </p:cNvSpPr>
          <p:nvPr>
            <p:ph type="body" idx="1"/>
          </p:nvPr>
        </p:nvSpPr>
        <p:spPr>
          <a:xfrm>
            <a:off x="635525" y="845600"/>
            <a:ext cx="8015100" cy="373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62" name="Google Shape;16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1950" y="466725"/>
            <a:ext cx="8420100" cy="4210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1900" b="1">
                <a:solidFill>
                  <a:srgbClr val="0000FF"/>
                </a:solidFill>
                <a:latin typeface="Georgia"/>
                <a:ea typeface="Georgia"/>
                <a:cs typeface="Georgia"/>
                <a:sym typeface="Georgia"/>
              </a:rPr>
              <a:t>ЭКСКУРСИЯ слушателей пожилого возраста с.Сосновское на 62-городскую художественную выставку.</a:t>
            </a:r>
            <a:endParaRPr sz="1900" b="1">
              <a:solidFill>
                <a:srgbClr val="0000FF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68" name="Google Shape;168;p19"/>
          <p:cNvSpPr txBox="1">
            <a:spLocks noGrp="1"/>
          </p:cNvSpPr>
          <p:nvPr>
            <p:ph type="body" idx="1"/>
          </p:nvPr>
        </p:nvSpPr>
        <p:spPr>
          <a:xfrm>
            <a:off x="540675" y="1946425"/>
            <a:ext cx="7929900" cy="271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b="1">
                <a:solidFill>
                  <a:srgbClr val="66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выставке принимает участие более сотни авторов. Она объединяет как профессионалов, так и любителей. Это своеобразный срез художественной среды города. Повод узнать, чем живут местные художники, что их интересует, в какую сторону они развиваются.</a:t>
            </a:r>
            <a:endParaRPr sz="1500" b="1">
              <a:solidFill>
                <a:srgbClr val="66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500" b="1">
                <a:solidFill>
                  <a:srgbClr val="66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Есть и приглашенные мастера из Екатеринбурга и других близлежащих городов. Для большинства авторов участие — ежегодный творческий отчет.</a:t>
            </a:r>
            <a:endParaRPr sz="1500" b="1">
              <a:solidFill>
                <a:srgbClr val="66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500" b="1">
                <a:solidFill>
                  <a:srgbClr val="66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экспозиции традиционно представлены живопись, графика, декоративно-прикладное искусство. Выставка разнообразна по жанрам: любимые горожанами пейзажи, много натюрмортов, есть и портреты.</a:t>
            </a:r>
            <a:endParaRPr sz="1500" b="1">
              <a:solidFill>
                <a:srgbClr val="66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rgbClr val="66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20"/>
          <p:cNvSpPr txBox="1">
            <a:spLocks noGrp="1"/>
          </p:cNvSpPr>
          <p:nvPr>
            <p:ph type="body" idx="1"/>
          </p:nvPr>
        </p:nvSpPr>
        <p:spPr>
          <a:xfrm>
            <a:off x="521700" y="533075"/>
            <a:ext cx="8053200" cy="403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75" name="Google Shape;17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175" y="324275"/>
            <a:ext cx="4259825" cy="447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35250" y="324275"/>
            <a:ext cx="3479651" cy="424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1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21"/>
          <p:cNvSpPr txBox="1">
            <a:spLocks noGrp="1"/>
          </p:cNvSpPr>
          <p:nvPr>
            <p:ph type="body" idx="1"/>
          </p:nvPr>
        </p:nvSpPr>
        <p:spPr>
          <a:xfrm>
            <a:off x="191350" y="272725"/>
            <a:ext cx="8741100" cy="466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83" name="Google Shape;18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6350" y="216900"/>
            <a:ext cx="3857626" cy="4719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54395" y="272717"/>
            <a:ext cx="2406851" cy="32091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38721" y="1371600"/>
            <a:ext cx="2640127" cy="35201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2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783F04"/>
                </a:solidFill>
              </a:rPr>
              <a:t>ЛИТЕРАТУРА:</a:t>
            </a:r>
            <a:endParaRPr b="1" i="1">
              <a:solidFill>
                <a:srgbClr val="783F04"/>
              </a:solidFill>
            </a:endParaRPr>
          </a:p>
        </p:txBody>
      </p:sp>
      <p:sp>
        <p:nvSpPr>
          <p:cNvPr id="191" name="Google Shape;191;p22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 b="1">
                <a:solidFill>
                  <a:srgbClr val="351C75"/>
                </a:solidFill>
              </a:rPr>
              <a:t>Сайт: Культура.РФ</a:t>
            </a:r>
            <a:endParaRPr sz="2300"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300" b="1">
                <a:solidFill>
                  <a:srgbClr val="351C75"/>
                </a:solidFill>
              </a:rPr>
              <a:t>Сайт: Kamensk-uralskiy.com</a:t>
            </a:r>
            <a:endParaRPr sz="2300"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300" b="1">
                <a:solidFill>
                  <a:srgbClr val="351C75"/>
                </a:solidFill>
              </a:rPr>
              <a:t>Фото участников ШПВ с.Сосновское 2025г, февраль.</a:t>
            </a:r>
            <a:endParaRPr sz="2300" b="1">
              <a:solidFill>
                <a:srgbClr val="351C75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9150" y="1695796"/>
            <a:ext cx="7505700" cy="2742929"/>
          </a:xfrm>
        </p:spPr>
        <p:txBody>
          <a:bodyPr>
            <a:norm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482</Words>
  <PresentationFormat>Экран (16:9)</PresentationFormat>
  <Paragraphs>28</Paragraphs>
  <Slides>11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Nunito</vt:lpstr>
      <vt:lpstr>Calibri</vt:lpstr>
      <vt:lpstr>Lobster</vt:lpstr>
      <vt:lpstr>Times New Roman</vt:lpstr>
      <vt:lpstr>Oswald</vt:lpstr>
      <vt:lpstr>Georgia</vt:lpstr>
      <vt:lpstr>Shift</vt:lpstr>
      <vt:lpstr>ГАУСО СО «КЦСОН города Каменска-Уральского» Школа пожилого возраста направление: Краеведение. Тема: «Выставочный зал города Каменска-Уральского» Экскурсия</vt:lpstr>
      <vt:lpstr>НЕМНОГО ИСТОРИИ СОЗДАНИЯ ВЫСТАВОЧНОГО ЗАЛА.</vt:lpstr>
      <vt:lpstr>Слайд 3</vt:lpstr>
      <vt:lpstr>Общая информация, место положения, контакты.</vt:lpstr>
      <vt:lpstr>События ВЫСТАВОЧНОГО ЗАЛА.</vt:lpstr>
      <vt:lpstr>Слайд 6</vt:lpstr>
      <vt:lpstr>ЭКСКУРСИЯ слушателей пожилого возраста с.Сосновское на 62-городскую художественную выставку.</vt:lpstr>
      <vt:lpstr>Слайд 8</vt:lpstr>
      <vt:lpstr>Слайд 9</vt:lpstr>
      <vt:lpstr>ЛИТЕРАТУРА: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ГАУСО СО «КЦСОН города Каменска-Уральского» Школа пожилого возраста направление: Краеведение. Тема: «Выставочный зал города Каменска-Уральского» Экскурсия</dc:title>
  <cp:lastModifiedBy>Shafikova_GA</cp:lastModifiedBy>
  <cp:revision>1</cp:revision>
  <dcterms:modified xsi:type="dcterms:W3CDTF">2025-03-03T07:09:27Z</dcterms:modified>
</cp:coreProperties>
</file>