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78" r:id="rId1"/>
  </p:sldMasterIdLst>
  <p:sldIdLst>
    <p:sldId id="278" r:id="rId2"/>
    <p:sldId id="282" r:id="rId3"/>
    <p:sldId id="283" r:id="rId4"/>
    <p:sldId id="284" r:id="rId5"/>
    <p:sldId id="285" r:id="rId6"/>
    <p:sldId id="288" r:id="rId7"/>
    <p:sldId id="290" r:id="rId8"/>
    <p:sldId id="291" r:id="rId9"/>
    <p:sldId id="292" r:id="rId10"/>
    <p:sldId id="293" r:id="rId11"/>
    <p:sldId id="294" r:id="rId12"/>
    <p:sldId id="286" r:id="rId13"/>
    <p:sldId id="287" r:id="rId14"/>
    <p:sldId id="289" r:id="rId15"/>
    <p:sldId id="295" r:id="rId16"/>
    <p:sldId id="280" r:id="rId17"/>
    <p:sldId id="277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127" autoAdjust="0"/>
    <p:restoredTop sz="94660"/>
  </p:normalViewPr>
  <p:slideViewPr>
    <p:cSldViewPr snapToGrid="0">
      <p:cViewPr varScale="1">
        <p:scale>
          <a:sx n="91" d="100"/>
          <a:sy n="91" d="100"/>
        </p:scale>
        <p:origin x="-42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47944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28745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83415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72686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05879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56393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52822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70831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76973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94918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370932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807899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662238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823172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936418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647924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96782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D022861-F15C-464E-9515-D344D47AFA86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31263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9" r:id="rId1"/>
    <p:sldLayoutId id="2147484080" r:id="rId2"/>
    <p:sldLayoutId id="2147484081" r:id="rId3"/>
    <p:sldLayoutId id="2147484082" r:id="rId4"/>
    <p:sldLayoutId id="2147484083" r:id="rId5"/>
    <p:sldLayoutId id="2147484084" r:id="rId6"/>
    <p:sldLayoutId id="2147484085" r:id="rId7"/>
    <p:sldLayoutId id="2147484086" r:id="rId8"/>
    <p:sldLayoutId id="2147484087" r:id="rId9"/>
    <p:sldLayoutId id="2147484088" r:id="rId10"/>
    <p:sldLayoutId id="2147484089" r:id="rId11"/>
    <p:sldLayoutId id="2147484090" r:id="rId12"/>
    <p:sldLayoutId id="2147484091" r:id="rId13"/>
    <p:sldLayoutId id="2147484092" r:id="rId14"/>
    <p:sldLayoutId id="2147484093" r:id="rId15"/>
    <p:sldLayoutId id="2147484094" r:id="rId16"/>
    <p:sldLayoutId id="21474840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1827" y="292608"/>
            <a:ext cx="9601196" cy="1124711"/>
          </a:xfrm>
        </p:spPr>
        <p:txBody>
          <a:bodyPr>
            <a:normAutofit fontScale="90000"/>
          </a:bodyPr>
          <a:lstStyle/>
          <a:p>
            <a:r>
              <a:rPr lang="ru-RU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/>
            </a:r>
            <a:br>
              <a:rPr lang="ru-RU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</a:b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735723"/>
            <a:ext cx="10018713" cy="5749159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endParaRPr lang="ru-RU" b="1" spc="50" dirty="0" smtClean="0">
              <a:ln w="0"/>
              <a:solidFill>
                <a:schemeClr val="accent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b="1" spc="50" dirty="0" smtClean="0">
              <a:ln w="0"/>
              <a:solidFill>
                <a:schemeClr val="accent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b="1" spc="50" dirty="0" smtClean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ГАУСО СО «КЦСОН города Каменска-Уральского» </a:t>
            </a:r>
          </a:p>
          <a:p>
            <a:pPr marL="0" indent="0" algn="ctr">
              <a:buNone/>
            </a:pPr>
            <a:r>
              <a:rPr lang="ru-RU" sz="4000" b="1" spc="50" dirty="0" smtClean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Школа </a:t>
            </a:r>
            <a:r>
              <a:rPr lang="ru-RU" sz="4000" b="1" spc="50" dirty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пожилого </a:t>
            </a:r>
            <a:r>
              <a:rPr lang="ru-RU" sz="4000" b="1" spc="50" dirty="0" smtClean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</a:t>
            </a:r>
          </a:p>
          <a:p>
            <a:pPr marL="0" indent="0" algn="ctr">
              <a:buNone/>
            </a:pPr>
            <a:r>
              <a:rPr lang="ru-RU" sz="4400" b="1" spc="50" dirty="0" smtClean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Направление </a:t>
            </a:r>
            <a:r>
              <a:rPr lang="ru-RU" sz="4400" b="1" spc="50" dirty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«Активное </a:t>
            </a:r>
            <a:r>
              <a:rPr lang="ru-RU" sz="4400" b="1" spc="50" dirty="0" smtClean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долголетие»</a:t>
            </a:r>
          </a:p>
          <a:p>
            <a:pPr marL="0" indent="0">
              <a:buNone/>
            </a:pPr>
            <a:r>
              <a:rPr lang="ru-RU" sz="4400" b="1" spc="50" dirty="0" smtClean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</a:p>
          <a:p>
            <a:pPr marL="0" indent="0">
              <a:buNone/>
            </a:pPr>
            <a:endParaRPr lang="ru-RU" sz="4400" b="1" spc="50" dirty="0" smtClean="0">
              <a:ln w="0"/>
              <a:solidFill>
                <a:schemeClr val="accent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400" b="1" spc="50" dirty="0" smtClean="0">
              <a:ln w="0"/>
              <a:solidFill>
                <a:schemeClr val="accent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1800" b="1" dirty="0" smtClean="0">
              <a:solidFill>
                <a:srgbClr val="5B9BD5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1800" b="1" dirty="0" smtClean="0">
              <a:solidFill>
                <a:srgbClr val="5B9BD5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1800" b="1" dirty="0" smtClean="0">
              <a:solidFill>
                <a:srgbClr val="5B9BD5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1800" b="1" dirty="0" smtClean="0">
              <a:solidFill>
                <a:srgbClr val="5B9BD5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1800" b="1" dirty="0" smtClean="0">
              <a:solidFill>
                <a:srgbClr val="5B9BD5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2600" b="1" dirty="0" smtClean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специалист по социальной работе </a:t>
            </a:r>
            <a:r>
              <a:rPr lang="ru-RU" sz="2600" b="1" dirty="0">
                <a:solidFill>
                  <a:srgbClr val="5B9BD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Холкина С.А.</a:t>
            </a:r>
          </a:p>
          <a:p>
            <a:pPr marL="0" indent="0" algn="r">
              <a:buNone/>
            </a:pPr>
            <a:endParaRPr lang="ru-RU" sz="7200" b="1" spc="50" dirty="0">
              <a:ln w="0"/>
              <a:solidFill>
                <a:schemeClr val="accent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endParaRPr lang="ru-RU" dirty="0"/>
          </a:p>
        </p:txBody>
      </p:sp>
      <p:pic>
        <p:nvPicPr>
          <p:cNvPr id="4" name="Picture 2" descr="http://cso-bogorod.ru/upload/photo/06-04-20/515_18_35_49_nAtp-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242" y="2375589"/>
            <a:ext cx="5443892" cy="29163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11507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5.infourok.ru/uploads/ex/1195/00159564-3db070b7/img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406" y="210312"/>
            <a:ext cx="9674225" cy="63185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801154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2184" y="310896"/>
            <a:ext cx="10533888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Circe-Regular"/>
              </a:rPr>
              <a:t>Какие особенности имеет иммунитет в пожилом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Circe-Regular"/>
              </a:rPr>
              <a:t>возрасте</a:t>
            </a:r>
          </a:p>
          <a:p>
            <a:pPr algn="just"/>
            <a:endParaRPr lang="ru-RU" sz="2400" b="1" dirty="0">
              <a:solidFill>
                <a:schemeClr val="accent5">
                  <a:lumMod val="75000"/>
                </a:schemeClr>
              </a:solidFill>
              <a:latin typeface="Circe-Regular"/>
            </a:endParaRPr>
          </a:p>
          <a:p>
            <a:pPr algn="just"/>
            <a:r>
              <a:rPr lang="ru-RU" dirty="0" smtClean="0">
                <a:solidFill>
                  <a:srgbClr val="222222"/>
                </a:solidFill>
                <a:latin typeface="Circe-Regular"/>
              </a:rPr>
              <a:t>	</a:t>
            </a:r>
            <a:r>
              <a:rPr lang="ru-RU" sz="16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Главным </a:t>
            </a:r>
            <a:r>
              <a:rPr lang="ru-RU" sz="16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органом иммунной системы человека, отвечающим за формирование и сохранение иммунитета, является вилочковая железа. Она находится в верхней части грудной полости над сердцем. Из-за своей характерной формы, напоминающей </a:t>
            </a:r>
            <a:r>
              <a:rPr lang="ru-RU" sz="16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трехзубую</a:t>
            </a:r>
            <a:r>
              <a:rPr lang="ru-RU" sz="16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вилку, она и получила свое название. У нее есть еще одно имя – тимус, что в переводе с греческого означает «жизненная сила».</a:t>
            </a:r>
          </a:p>
          <a:p>
            <a:pPr algn="just"/>
            <a:r>
              <a:rPr lang="ru-RU" sz="16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Примерно </a:t>
            </a:r>
            <a:r>
              <a:rPr lang="ru-RU" sz="16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восемнадцатилетнего возраста эта железа постоянно растет. Потом ее рост прекращается, и она начинает уменьшаться в размере. Наступает ее «обратный рост». </a:t>
            </a:r>
            <a:r>
              <a:rPr lang="ru-RU" sz="16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Примерно </a:t>
            </a:r>
            <a:r>
              <a:rPr lang="ru-RU" sz="16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70 годам защитные силы организма составляют от двух до пяти процентов от аналогичных показателей молодого растущего человека.</a:t>
            </a:r>
          </a:p>
          <a:p>
            <a:pPr algn="just"/>
            <a:r>
              <a:rPr lang="ru-RU" sz="16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этой чудо-железе зарождаются и развиваются лимфоциты, обеспечивающие надежную защиту организма от вирусов, инфекций и аутоиммунных заболеваний. Они также регулируют работу всей иммунной системы организма.</a:t>
            </a:r>
          </a:p>
          <a:p>
            <a:pPr algn="just"/>
            <a:r>
              <a:rPr lang="ru-RU" sz="16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При </a:t>
            </a:r>
            <a:r>
              <a:rPr lang="ru-RU" sz="16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достижении человеком определенного возраста (у одних людей раньше, а у других позже) изменения вилочковой железы прекращаются полностью. Новые клетки не образуются, а уже существующие не обновляются. Защитные функции организма ослабевают.</a:t>
            </a:r>
          </a:p>
          <a:p>
            <a:pPr algn="just"/>
            <a:r>
              <a:rPr lang="ru-RU" sz="16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ru-RU" sz="1600" b="1" i="1" u="sng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1600" b="1" i="1" u="sng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снижении активности этой жизненно важной железы можно судить по следующим внешним признакам</a:t>
            </a:r>
            <a:r>
              <a:rPr lang="ru-RU" sz="1600" b="1" i="1" u="sng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Увядание кожи, снижение ее упругости и образование морщин;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Ломкость ногтей и волос;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Появление ряда заболеваний внутренних органов в хронической форме;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тонуса и работоспособности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 признаки обусловлены ослаблением защитных функций иммунитета.</a:t>
            </a:r>
          </a:p>
          <a:p>
            <a:pPr algn="just"/>
            <a:endParaRPr lang="ru-RU" sz="1600" b="0" i="0" dirty="0">
              <a:solidFill>
                <a:srgbClr val="222222"/>
              </a:solidFill>
              <a:effectLst/>
              <a:latin typeface="Circe-Regular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59842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5921" y="429768"/>
            <a:ext cx="1016812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Иммунитет </a:t>
            </a:r>
            <a:r>
              <a:rPr lang="ru-RU" sz="16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пожилом возрасте значительно отличается от иммунитета молодого человека. К пожилым людям относят мужчин и женщин, достигших шестидесятилетнего возраста и старше.</a:t>
            </a:r>
          </a:p>
          <a:p>
            <a:pPr algn="just"/>
            <a:r>
              <a:rPr lang="ru-RU" sz="16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Из-за </a:t>
            </a:r>
            <a:r>
              <a:rPr lang="ru-RU" sz="16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ослабления иммунитета в пожилом возрасте организм человека становится беззащитным перед инфекциями, вирусами и болезнетворными микробами. Самое «невинное» вирусное заболевание может сразу перейти в хроническую форму. И лечиться от него уже придется до конца жизни. Очень важно постоянно поднимать иммунитет в пожилом возрасте, не допускать его снижения. Держать его на достаточно высоком уровне, чтобы он легко «расправлялся» с любыми вредными факторами, вызывающими различные заболевания.</a:t>
            </a:r>
          </a:p>
          <a:p>
            <a:pPr algn="just"/>
            <a:r>
              <a:rPr lang="ru-RU" sz="16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Из-за </a:t>
            </a:r>
            <a:r>
              <a:rPr lang="ru-RU" sz="16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повышения уровня гамма-глобулинов вырабатываются антитела. Вследствие этого организм пожилого человека начинает бороться против собственных клеток.</a:t>
            </a:r>
          </a:p>
          <a:p>
            <a:pPr algn="just"/>
            <a:r>
              <a:rPr lang="ru-RU" sz="16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Эта </a:t>
            </a:r>
            <a:r>
              <a:rPr lang="ru-RU" sz="16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борьба охватывает весь организм пожилого человека, и ее последствия могут быть очень серьезными</a:t>
            </a:r>
            <a:r>
              <a:rPr lang="ru-RU" sz="16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16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1600" b="1" i="1" u="sng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Самые </a:t>
            </a:r>
            <a:r>
              <a:rPr lang="ru-RU" sz="1600" b="1" i="1" u="sng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распространенные из них</a:t>
            </a:r>
            <a:r>
              <a:rPr lang="ru-RU" sz="1600" b="1" i="1" u="sng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Аутоиммунный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тиреоидит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Хашимото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одно из самых распространенных заболеваний щитовидной железы;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Псориаз – хроническое заболевание, поражающее в основном кожу человека;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Ревматоидный артрит – заболевание суставов;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Саркоидоз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могут поражаться несколько органов;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Синдром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Шегрена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или сухой синдром;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Системная красная волчанка;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Склеродермия;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Смешанные болезни соединительной ткани;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Тяжелая миастения.</a:t>
            </a:r>
          </a:p>
          <a:p>
            <a:pPr algn="r"/>
            <a:endParaRPr lang="ru-RU" sz="1600" b="0" i="0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Восстановление иммунитета престарелых людей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896" y="4434840"/>
            <a:ext cx="3383280" cy="23042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50734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91056" y="118872"/>
            <a:ext cx="1032357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повысить иммунитет в пожилом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возрасте</a:t>
            </a:r>
          </a:p>
          <a:p>
            <a:pPr algn="just"/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Иммунитет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человека, данный ему при рождении и приумноженный в результате перенесенных заболеваний и вакцинации, в пожилом возрасте ослабевает и нуждается в укреплении и поддержке. Ослабление защитных сил организма пожилых людей проявляется частыми и затяжными простудными и инфекционными заболеваниями.</a:t>
            </a:r>
          </a:p>
          <a:p>
            <a:pPr algn="just"/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Если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иммунитет в пожилом возрасте не укреплять, происходит сбой работы иммунной системы организма. В результате появляются и развиваются аутоиммунные болезни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b="0" i="0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ли поднять иммунитет в пожилом возрасте? И как это можно сделать? Какие способы существуют для его усиления и повышения?</a:t>
            </a:r>
            <a:endParaRPr lang="ru-RU" b="1" i="0" u="sng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54733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91057" y="100585"/>
            <a:ext cx="103441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FF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Правильное </a:t>
            </a:r>
            <a:r>
              <a:rPr lang="ru-RU" b="1" dirty="0" smtClean="0">
                <a:solidFill>
                  <a:srgbClr val="FF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питание</a:t>
            </a:r>
          </a:p>
          <a:p>
            <a:pPr algn="just"/>
            <a:endParaRPr lang="ru-RU" b="1" dirty="0">
              <a:solidFill>
                <a:srgbClr val="2C2C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Знаменитый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древнегреческий врач Гиппократ сказал: «Скажи мне, что ты ешь, и я скажу, чем ты болеешь». Правильное сбалансированное питание способствует укреплению иммунитета в пожилом возрасте. Пищеварительная система у пожилых людей имеет характерные особенности. 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Переваривание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усвоение пищи, работа кишечника с возрастом ухудшаются. Физические нагрузки, а значит и расход энергии значительно уменьшаются. Рацион пожилых людей должен состоять из продуктов, содержащих все необходимые вещества в достаточном количестве.</a:t>
            </a:r>
          </a:p>
          <a:p>
            <a:pPr algn="just"/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b="1" i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пожилом возрасте для усиления и укрепления иммунитета нужно употреблять природные биостимуляторы</a:t>
            </a:r>
            <a:r>
              <a:rPr lang="ru-RU" b="1" i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Кислое молоко;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Рыбий жир;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Свежую капусту всех видов;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Плоды шиповника;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Черную смородину, малину и облепиху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0" i="0" dirty="0">
              <a:solidFill>
                <a:srgbClr val="222222"/>
              </a:solidFill>
              <a:effectLst/>
              <a:latin typeface="Circe-Regular"/>
            </a:endParaRPr>
          </a:p>
        </p:txBody>
      </p:sp>
      <p:pic>
        <p:nvPicPr>
          <p:cNvPr id="5124" name="Picture 4" descr="https://avatars.mds.yandex.net/get-zen_doc/1578906/pub_61faa218c57a5a3932335ad9_61faa241c4686d29477fbfdf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3393" y="2861394"/>
            <a:ext cx="5891784" cy="332608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795813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9072" y="155448"/>
            <a:ext cx="1003096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Биостимуляторы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полностью усваиваются организмом, снабжают его всеми витаминами и минеральными веществами, улучшают работу пищеварительной системы. Необходимыми для укрепления иммунитета являются продукты, содержащие </a:t>
            </a:r>
            <a:r>
              <a:rPr lang="ru-RU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белок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i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b="1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может быть растительного или животного происхождения</a:t>
            </a:r>
            <a:r>
              <a:rPr lang="ru-RU" b="1" i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гречневой крупе, фасоли, сое и орехах (содержится растительный белок).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молочных продуктах (необходимых пожилым людям и как источник кальция). В пожилом возрасте следует употреблять молочные продукты с низким содержанием жира.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овощах и фруктах содержится клетчатка. Плоды красного и оранжевого цвета (болгарский перец, апельсины, морковь и помидоры) богаты провитамином А (каротином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Для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повышения иммунитета в пожилом возрасте необходимо, чтобы рацион питания был разнообразным и полноценным по составу. Он должен состоять из продуктов, содержащих белки, жиры и углеводы, микроэлементы и витамины.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Стимулируют </a:t>
            </a:r>
            <a:r>
              <a:rPr lang="ru-RU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иммунной системы организма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минералы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селен, магний и цинк, содержащиеся в: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Говяжьей печени, сердце и почках;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Нежирных сортах говядины;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Рыбе (особенно много в лососе, скумбрии и сельди);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Фасоли, горохе и гречке;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цельнозерновых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крупах: гречке-ядрице, перловой крупе, коричневом рисе;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Чесноке.</a:t>
            </a:r>
          </a:p>
          <a:p>
            <a:endParaRPr lang="ru-RU" dirty="0"/>
          </a:p>
          <a:p>
            <a:endParaRPr lang="ru-RU" dirty="0" smtClean="0">
              <a:solidFill>
                <a:srgbClr val="222222"/>
              </a:solidFill>
              <a:latin typeface="Circe-Regular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7795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9072" y="-38735"/>
            <a:ext cx="9985248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поднять иммунитет в пожилом возрасте с помощью лекарств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Иммунитет – это невосприимчивость к инфекциям и внедрению чужеродных тел в организм. Эту защиту обеспечивают иммунокомпетентные клетки, так называемые фагоциты и тучные. У пожилых людей их активность снижается, иммунитет слабеет. Чтобы активировать, «разбудить» иммунные клетки, необходимы иммуностимуляторы. </a:t>
            </a:r>
            <a:r>
              <a:rPr lang="ru-RU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Они </a:t>
            </a:r>
            <a:r>
              <a:rPr lang="ru-RU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могут быть различными по составу: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Растительные иммуностимуляторы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ним относятся препараты эхинацеи. Они разрешены к применению. Отпускаются в аптеке без рецепта. Выпускаются в различных лекарственных формах. Продаются препараты импортного и отечественного производства (по силе воздействия на организм не отличаются, разница только в цене).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доказательной медицине нет подтверждения эффективности применения Эхинацеи. Она безвредна и действует на уровне плацебо.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Растительные иммуностимуляторы группы адаптогенов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Иммунитет в пожилом возрасте помогут поднять адаптогены растительного происхождения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Аралия;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Заманиха;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Лимонник китайский;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Родиола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розовая;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Элеутерококк.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s://traveltimes.ru/wp-content/uploads/2021/10/immune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184" y="4078224"/>
            <a:ext cx="4974336" cy="2514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230555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5064" y="137160"/>
            <a:ext cx="1021384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Общеизвестно тонизирующее средство из лимонника китайского</a:t>
            </a:r>
            <a:r>
              <a:rPr lang="ru-RU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Выпускается в форме настойки. Используется при больших физических нагрузках, нервном истощении и упадке сил. Широко известно и применяется во многих странах мира.</a:t>
            </a:r>
          </a:p>
          <a:p>
            <a:r>
              <a:rPr lang="ru-RU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Родиола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розовая и заманиха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повышают сопротивляемость организма вредным факторам окружающей среды и регулируют работу нервной системы.</a:t>
            </a: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Элеутерококк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отлично тонизирует, поднимает настроение и работоспособность. Стимулирует работу мозга. Подтверждено, что элеутерококк не вызывает нарушений сердечного ритма или артериального давления. Регулирует работу иммунной системы, повышает ее защитные функции.</a:t>
            </a:r>
          </a:p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Воздействуют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такие препараты на всех людей по-разному. Поэтому перед их приемом необходимо проконсультироваться с врачом.</a:t>
            </a:r>
          </a:p>
          <a:p>
            <a:pPr algn="just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Витамины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Витамины – это жизненно необходимые для человеческого организма вещества, которые он не может сам синтезировать, а получает с пищей. Они улучшают обменные процессы, способствуют повышению иммунитета. В пожилом возрасте возрастает потребность в витаминах A, E, C и B, а также в магнии, цинке и селене.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ttps://stroiniashka.ru/_pu/3/8412594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608" y="4334256"/>
            <a:ext cx="3234054" cy="21539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15358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36192" y="73152"/>
            <a:ext cx="1044244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повысить иммунитет в старости с помощью народных средств</a:t>
            </a:r>
            <a:endParaRPr lang="ru-RU" sz="2400" b="1" dirty="0">
              <a:solidFill>
                <a:srgbClr val="2C2C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лечения болезней с давних времен люди используют различные лекарственные травы и продукты питания.</a:t>
            </a:r>
          </a:p>
          <a:p>
            <a:pPr algn="just"/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Наибольшую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пользу приносят отвары и настои домашнего приготовления. По сравнению с аптечными препаратами они имеют значительное преимущество – готовятся без разных вредных добавок, </a:t>
            </a:r>
            <a:r>
              <a:rPr lang="ru-RU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ароматизаторов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красителей. Нужно только качественное сырье и умение их приготовить. 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Чтобы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достичь наилучшего лечебного эффекта, следует готовить отвары по методу профессора Томского медицинского института Д. Д. Яблокова. Заслуженный врач и ученый семьдесят лет своей жизни посвятил служению людям и медицине.</a:t>
            </a:r>
          </a:p>
          <a:p>
            <a:pPr algn="just"/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Он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рекомендовал готовить отвары и настои в фарфоровой посуде под плотно закрывающейся крышкой (например, в горшочке или сахарнице).</a:t>
            </a:r>
          </a:p>
          <a:p>
            <a:pPr algn="just"/>
            <a:r>
              <a:rPr lang="ru-RU" b="1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Отвар из листьев и плодов грецкого ореха по методу Д. Д. Яблокова готовится следующим образом</a:t>
            </a:r>
            <a:r>
              <a:rPr lang="ru-RU" b="1" i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Измельчите ветки с листочками и плоды грецкого ореха, смешайте. Поместите смесь в фарфоровую посуду без носика с плотно закрывающейся крышкой.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Залейте 200 мл воды и нагревайте в течение 25-30 минут на водяной бане.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Укутайте в одеяло или теплое махровое полотенце и настаивайте 45 минут.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Остудите и затем процедите настой. Принимайте по ¼ стакана три раза в день.</a:t>
            </a:r>
          </a:p>
          <a:p>
            <a:pPr algn="just"/>
            <a:endParaRPr lang="ru-RU" b="0" i="0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011120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81912" y="82296"/>
            <a:ext cx="10405872" cy="69515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Укрепляют иммунитет в пожилом возрасте 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составы из полезных продуктов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Луково-медовый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иммуностимулятор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Измельчите в блендере 2 луковицы, добавив щепотку сахарного песка. Поместите в керамическую посуду с плотно прилегающей крышкой. Добавьте пол-литра воды и нагревайте на водяной бане 1,5 часа. Охладите и добавьте 2 столовые ложки меда. Принимать смесь 3 раза в день по ¼ стакана.</a:t>
            </a: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черноплодной рябиной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Измельчите в блендере 1 кг плодов черноплодной рябины. Добавьте 1,5 кг сахара и помешивайте смесь деревянной ложкой до полного растворения сахара. Принимайте по одной столовой ложке два раза в день. Курс лечения 30 дней.</a:t>
            </a: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Полезная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смесь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Пропустите через мясорубку или измельчите в блендере грецкие орехи, курагу, чернослив, лимон и изюм. Принимать по одной столовой ложке один раз в день. Храните смесь в холодильнике.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принимайте курсами с продолжительностью от 3 до 4 недель. Полезно чередовать отвары и настои со смесями.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Основной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 укрепления иммунитета пожилого человека – это, конечно же,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здоровый образ жизни.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Именно он способствует сохранению защитных сил организма в пожилом возрасте.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Включает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себя регулярное сбалансированное питание, физическую активность и полноценный ночной сон. Становится гарантом высокой работоспособности, хорошего самочувствия и отличного настроения. А растительные препараты и народные средства дополняют и «усиливают эффект» в процессе укрепления иммунитета.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879204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63624" y="0"/>
            <a:ext cx="10305414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FF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Физическая активность</a:t>
            </a:r>
            <a:endParaRPr lang="ru-RU" sz="2400" b="1" dirty="0">
              <a:solidFill>
                <a:srgbClr val="2C2C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Различные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стимулируют обменные процессы в мышцах, способствуют снижению уровня холестерина в крови и усиленному выведению шлаков из организма. Самая обыкновенная </a:t>
            </a:r>
            <a:r>
              <a:rPr lang="ru-RU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утренняя гимнастика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или </a:t>
            </a:r>
            <a:r>
              <a:rPr lang="ru-RU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пешая прогулка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в течение 30-40 минут на свежем воздухе насыщают кровь кислородом, успокаивают и снимают нервное напряжение. Физическая активность в пожилом возрасте укрепляет иммунитет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Плаванье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и </a:t>
            </a:r>
            <a:r>
              <a:rPr lang="ru-RU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катанье на коньках и лыжах – 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</a:t>
            </a:r>
            <a:r>
              <a:rPr lang="ru-RU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спорта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отлично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развивают мышцы, способствуют выработке правильной осанки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Кроме этого они дают сильнейший заряд бодрости и отличного настроения, усиливают иммунитет в любом возрасте.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Хамам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 это турецкая баня, температура в которой не превышает 45 °С. Повышенная (почти 100 %) влажность помогает легко переносить высокую температуру воздуха. Эта характерная особенность турецкой бани позволяет посещать ее даже тем пожилым людям, которые плохо переносят жару и высокую влажность в парилках других видов бань. В </a:t>
            </a:r>
            <a:r>
              <a:rPr lang="ru-RU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хамаме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нагрузка на сердечно-сосудистую систему меньше, чем в других банях, благодаря сочетанию относительно невысокой температуры и повышенной влажности воздуха. Такие температурные условия отлично способствуют расслаблению мышц, выведению шлаков и токсинов из организма и укреплению иммунитета.</a:t>
            </a:r>
          </a:p>
          <a:p>
            <a:pPr algn="just"/>
            <a:endParaRPr lang="ru-RU" b="0" i="0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С другой стороны, в этом возрасте нагрузка и прогулки на свежем воздухе кра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0877" y="1728466"/>
            <a:ext cx="2288161" cy="1371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Спортивный клуб &amp;quot;Нефтехимик&amp;quot; - людям мудрого возраста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880" y="3187696"/>
            <a:ext cx="2660904" cy="13873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551931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2769" y="173737"/>
            <a:ext cx="1030528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Ходьба босиком по массажному коврику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ежедневно по 3-5 минут прекрасно повышает иммунитет в пожилом возрасте. Ходьба по такому коврику усиливает кровообращение, вызывает приятные чувства и поднимает тонус организма. Это происходит благодаря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механическому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воздействию на рефлекторные точки стопы.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Ощущения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напоминают ходьбу босиком по гальке, песку или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скошенной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траве. Массажный коврик можно купить в специализированном 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магазине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 в аптеке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/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Полноценный </a:t>
            </a:r>
            <a:r>
              <a:rPr lang="ru-RU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ночной сон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отличный «инструмент» для укрепления иммунитета в пожилом возрасте. В темное время суток в человеческом организме синтезируется так называемый гормон сна – мелатонин. Его значение очень трудно переоценить. Он участвует во многих физиологических процессах, регулирует деятельность эндокринной, пищеварительной и иммунной систем. Нормализует артериальное давление, повышает иммунитет, замедляет процессы старения. Известно также его антиоксидантное действие. Чтобы мелатонин вырабатывался в достаточном количестве, нужно ложиться спать до полуночи, выключать все осветительные приборы в спальне и плотно зашторивать окна, чтобы в спальне было темно.</a:t>
            </a:r>
            <a:endParaRPr lang="ru-RU" dirty="0"/>
          </a:p>
        </p:txBody>
      </p:sp>
      <p:pic>
        <p:nvPicPr>
          <p:cNvPr id="6146" name="Picture 2" descr="Официальный дилер Fitstudio в Санкт-Петербурге предлагает купить массажный коврик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4583" y="946403"/>
            <a:ext cx="2633473" cy="17876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Бессонница у пожилых: эффективные народные средства и лекарства в пожилом в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0931" y="4636008"/>
            <a:ext cx="3634742" cy="20515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69398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tcso-butovo.ru/files/images/%D0%B8%D0%BC%D0%BC%D1%83%D0%BD%D0%B8%D1%82%D0%B5%D1%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778" y="137161"/>
            <a:ext cx="9894134" cy="60441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618249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i.ytimg.com/vi/0yec0jF0Yv8/maxresdefaul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112" y="202121"/>
            <a:ext cx="10021824" cy="60302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057467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800" dirty="0" smtClean="0"/>
              <a:t>Использованные ресурсы</a:t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en-US" sz="1800" dirty="0"/>
              <a:t>https://pansionat-osen.ru/poleznye-materialy/immunitet-v-pojilom-vozraste</a:t>
            </a:r>
            <a:r>
              <a:rPr lang="en-US" sz="1800" dirty="0" smtClean="0"/>
              <a:t>/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en-US" sz="1800" dirty="0"/>
              <a:t>https://gorzdrav.org/blog/effektivnye-sposoby-ukreplenija-immuniteta</a:t>
            </a:r>
            <a:r>
              <a:rPr lang="en-US" sz="1800" dirty="0" smtClean="0"/>
              <a:t>/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en-US" sz="1800" dirty="0"/>
              <a:t>https://yandex.ru/images/search?text=</a:t>
            </a:r>
            <a:r>
              <a:rPr lang="ru-RU" sz="1800" dirty="0"/>
              <a:t>Крепкий%20иммунитет%20в%20пожилом%20возрасте</a:t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</p:spTree>
    <p:extLst>
      <p:ext uri="{BB962C8B-B14F-4D97-AF65-F5344CB8AC3E}">
        <p14:creationId xmlns="" xmlns:p14="http://schemas.microsoft.com/office/powerpoint/2010/main" val="24996832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m0-tub-ru.yandex.net/i?id=b52d25d308a5192c12a75eddabb34478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235223" cy="68802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84607" y="1767233"/>
            <a:ext cx="4773893" cy="21236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Спасибо за внимание!</a:t>
            </a:r>
            <a:endParaRPr lang="ru-RU" sz="66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85140" y="2716555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89227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Параллакс</Template>
  <TotalTime>653</TotalTime>
  <Words>379</Words>
  <Application>Microsoft Office PowerPoint</Application>
  <PresentationFormat>Произвольный</PresentationFormat>
  <Paragraphs>137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Параллакс</vt:lpstr>
      <vt:lpstr>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Использованные ресурсы  https://pansionat-osen.ru/poleznye-materialy/immunitet-v-pojilom-vozraste/ https://gorzdrav.org/blog/effektivnye-sposoby-ukreplenija-immuniteta/ https://yandex.ru/images/search?text=Крепкий%20иммунитет%20в%20пожилом%20возрасте   </vt:lpstr>
      <vt:lpstr>Слайд 17</vt:lpstr>
    </vt:vector>
  </TitlesOfParts>
  <Company>Калабун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Калабун</dc:creator>
  <cp:lastModifiedBy>Shafikova_GA</cp:lastModifiedBy>
  <cp:revision>64</cp:revision>
  <dcterms:created xsi:type="dcterms:W3CDTF">2020-09-08T09:23:23Z</dcterms:created>
  <dcterms:modified xsi:type="dcterms:W3CDTF">2025-02-24T04:24:19Z</dcterms:modified>
</cp:coreProperties>
</file>