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sldIdLst>
    <p:sldId id="647" r:id="rId2"/>
    <p:sldId id="642" r:id="rId3"/>
    <p:sldId id="643" r:id="rId4"/>
    <p:sldId id="644" r:id="rId5"/>
    <p:sldId id="640" r:id="rId6"/>
    <p:sldId id="256" r:id="rId7"/>
    <p:sldId id="587" r:id="rId8"/>
    <p:sldId id="588" r:id="rId9"/>
    <p:sldId id="589" r:id="rId10"/>
    <p:sldId id="270" r:id="rId11"/>
    <p:sldId id="590" r:id="rId12"/>
    <p:sldId id="591" r:id="rId13"/>
    <p:sldId id="645" r:id="rId14"/>
    <p:sldId id="282" r:id="rId15"/>
    <p:sldId id="592" r:id="rId16"/>
    <p:sldId id="290" r:id="rId17"/>
    <p:sldId id="593" r:id="rId18"/>
    <p:sldId id="594" r:id="rId19"/>
    <p:sldId id="595" r:id="rId20"/>
    <p:sldId id="318" r:id="rId21"/>
    <p:sldId id="596" r:id="rId22"/>
    <p:sldId id="597" r:id="rId23"/>
    <p:sldId id="598" r:id="rId24"/>
    <p:sldId id="599" r:id="rId25"/>
    <p:sldId id="600" r:id="rId26"/>
    <p:sldId id="601" r:id="rId27"/>
    <p:sldId id="648" r:id="rId28"/>
    <p:sldId id="639" r:id="rId29"/>
  </p:sldIdLst>
  <p:sldSz cx="9144000" cy="6858000" type="screen4x3"/>
  <p:notesSz cx="6858000" cy="9144000"/>
  <p:photoAlbum showCaptions="1" layout="4pic" frame="frameStyle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 autoAdjust="0"/>
    <p:restoredTop sz="94718" autoAdjust="0"/>
  </p:normalViewPr>
  <p:slideViewPr>
    <p:cSldViewPr>
      <p:cViewPr varScale="1">
        <p:scale>
          <a:sx n="86" d="100"/>
          <a:sy n="86" d="100"/>
        </p:scale>
        <p:origin x="-148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79" y="182879"/>
            <a:ext cx="8778240" cy="649224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2485" y="882376"/>
            <a:ext cx="747522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60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2148" y="3869635"/>
            <a:ext cx="6575895" cy="1388165"/>
          </a:xfrm>
        </p:spPr>
        <p:txBody>
          <a:bodyPr>
            <a:normAutofit/>
          </a:bodyPr>
          <a:lstStyle>
            <a:lvl1pPr marL="0" indent="0" algn="ctr">
              <a:spcBef>
                <a:spcPts val="1000"/>
              </a:spcBef>
              <a:buNone/>
              <a:defRPr sz="1800">
                <a:solidFill>
                  <a:srgbClr val="FFFFFF"/>
                </a:solidFill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EA070A6-6468-4AC7-A831-C0D89CE54C3A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8A4F34E-1E3B-4AE3-A7FB-77E5978E021D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483995" y="3733800"/>
            <a:ext cx="61722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119960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000"/>
              </a:spcBef>
              <a:defRPr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070A6-6468-4AC7-A831-C0D89CE54C3A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4F34E-1E3B-4AE3-A7FB-77E5978E02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26943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818" y="1173575"/>
            <a:ext cx="747522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60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2446" y="4154520"/>
            <a:ext cx="6576822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070A6-6468-4AC7-A831-C0D89CE54C3A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4F34E-1E3B-4AE3-A7FB-77E5978E021D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485900" y="4020408"/>
            <a:ext cx="61722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204504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7250" y="2057399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709" y="2057400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070A6-6468-4AC7-A831-C0D89CE54C3A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4F34E-1E3B-4AE3-A7FB-77E5978E02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62520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2001511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7250" y="2721483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1880" y="1999032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1880" y="2719322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070A6-6468-4AC7-A831-C0D89CE54C3A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4F34E-1E3B-4AE3-A7FB-77E5978E02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80892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070A6-6468-4AC7-A831-C0D89CE54C3A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4F34E-1E3B-4AE3-A7FB-77E5978E02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20465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070A6-6468-4AC7-A831-C0D89CE54C3A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4F34E-1E3B-4AE3-A7FB-77E5978E02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68651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9314" y="1097280"/>
            <a:ext cx="4149638" cy="466344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9260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070A6-6468-4AC7-A831-C0D89CE54C3A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4F34E-1E3B-4AE3-A7FB-77E5978E02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7971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19107" y="1069847"/>
            <a:ext cx="4257703" cy="4645153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1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070A6-6468-4AC7-A831-C0D89CE54C3A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4F34E-1E3B-4AE3-A7FB-77E5978E02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73076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070A6-6468-4AC7-A831-C0D89CE54C3A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4F34E-1E3B-4AE3-A7FB-77E5978E02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94720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762000"/>
            <a:ext cx="1743075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7250" y="762000"/>
            <a:ext cx="5572125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070A6-6468-4AC7-A831-C0D89CE54C3A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4F34E-1E3B-4AE3-A7FB-77E5978E02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13911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80" y="182880"/>
            <a:ext cx="8778240" cy="649224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7250" y="609600"/>
            <a:ext cx="740664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1" y="2057400"/>
            <a:ext cx="7404653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7247" y="6223829"/>
            <a:ext cx="17468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0EA070A6-6468-4AC7-A831-C0D89CE54C3A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1861" y="6223829"/>
            <a:ext cx="35383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7148" y="6223829"/>
            <a:ext cx="12796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/>
                </a:solidFill>
              </a:defRPr>
            </a:lvl1pPr>
          </a:lstStyle>
          <a:p>
            <a:fld id="{68A4F34E-1E3B-4AE3-A7FB-77E5978E02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67630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37160" algn="l" defTabSz="6858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92012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1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3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15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17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atcyasenevo.ru/vyraschivaniya-plodovyh-derevev-prezentatsiya/" TargetMode="External"/><Relationship Id="rId2" Type="http://schemas.openxmlformats.org/officeDocument/2006/relationships/hyperlink" Target="https://mypresentation.ru/presentation/vyrashhivanie-yagodnyx-i-plodovyx-rastenij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atcyasenevo.ru/vyraschivaniya-plodovyh-derevev-prezentatsiya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67253" y="924189"/>
            <a:ext cx="7086600" cy="305722"/>
          </a:xfrm>
        </p:spPr>
        <p:txBody>
          <a:bodyPr>
            <a:noAutofit/>
          </a:bodyPr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ГАУСО 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 </a:t>
            </a:r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«КЦСОН ГОРОДА КАМЕНСКА-УРАЛЬСКОГО»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81528" y="1785926"/>
            <a:ext cx="7378775" cy="3786214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 по направлению: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«Садоводы и огородники»</a:t>
            </a:r>
          </a:p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«ПЛОДОВЫЙ САД»</a:t>
            </a: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  <a:p>
            <a:pPr algn="ctr"/>
            <a:endParaRPr lang="ru-RU" sz="105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20668" y="3933056"/>
            <a:ext cx="4345885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</a:t>
            </a:r>
            <a:endParaRPr lang="ru-RU" sz="13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3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</a:t>
            </a:r>
          </a:p>
          <a:p>
            <a:r>
              <a:rPr lang="ru-RU" sz="13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ХАЛТУРИНА А.В.</a:t>
            </a:r>
          </a:p>
        </p:txBody>
      </p:sp>
    </p:spTree>
    <p:extLst>
      <p:ext uri="{BB962C8B-B14F-4D97-AF65-F5344CB8AC3E}">
        <p14:creationId xmlns="" xmlns:p14="http://schemas.microsoft.com/office/powerpoint/2010/main" val="645701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642918"/>
            <a:ext cx="6400816" cy="857256"/>
          </a:xfrm>
        </p:spPr>
        <p:txBody>
          <a:bodyPr/>
          <a:lstStyle/>
          <a:p>
            <a:pPr algn="ctr"/>
            <a:r>
              <a:rPr lang="ru-RU" dirty="0" smtClean="0"/>
              <a:t>Функциональность сада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428736"/>
            <a:ext cx="7772400" cy="4143372"/>
          </a:xfrm>
        </p:spPr>
        <p:txBody>
          <a:bodyPr/>
          <a:lstStyle/>
          <a:p>
            <a:r>
              <a:rPr lang="ru-RU" dirty="0" smtClean="0"/>
              <a:t>Зачем мне нужен плодовый сад?</a:t>
            </a:r>
          </a:p>
          <a:p>
            <a:r>
              <a:rPr lang="ru-RU" dirty="0" smtClean="0"/>
              <a:t>Какие виды растений хочу там видеть?</a:t>
            </a:r>
          </a:p>
          <a:p>
            <a:r>
              <a:rPr lang="ru-RU" dirty="0" smtClean="0"/>
              <a:t>Какую функцию он должен выполнять?</a:t>
            </a:r>
          </a:p>
          <a:p>
            <a:r>
              <a:rPr lang="ru-RU" dirty="0" smtClean="0"/>
              <a:t>Что в итоге вы хотите иметь?</a:t>
            </a:r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</p:txBody>
      </p:sp>
      <p:pic>
        <p:nvPicPr>
          <p:cNvPr id="4" name="Рисунок 3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3843588"/>
            <a:ext cx="4143404" cy="2757247"/>
          </a:xfrm>
          <a:prstGeom prst="rect">
            <a:avLst/>
          </a:prstGeom>
        </p:spPr>
      </p:pic>
      <p:pic>
        <p:nvPicPr>
          <p:cNvPr id="5" name="Рисунок 4" descr="бряночка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35" y="3714752"/>
            <a:ext cx="2778447" cy="285471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214290"/>
            <a:ext cx="7772400" cy="642942"/>
          </a:xfrm>
        </p:spPr>
        <p:txBody>
          <a:bodyPr/>
          <a:lstStyle/>
          <a:p>
            <a:r>
              <a:rPr lang="ru-RU" dirty="0" smtClean="0"/>
              <a:t>Виды садов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00108"/>
            <a:ext cx="4357718" cy="5286412"/>
          </a:xfrm>
        </p:spPr>
        <p:txBody>
          <a:bodyPr>
            <a:normAutofit/>
          </a:bodyPr>
          <a:lstStyle/>
          <a:p>
            <a:pPr marL="582930" indent="-514350">
              <a:buNone/>
            </a:pPr>
            <a:r>
              <a:rPr lang="ru-RU" dirty="0" smtClean="0"/>
              <a:t>По силе роста:</a:t>
            </a:r>
          </a:p>
          <a:p>
            <a:pPr marL="582930" indent="-514350">
              <a:buAutoNum type="arabicPeriod"/>
            </a:pPr>
            <a:r>
              <a:rPr lang="ru-RU" sz="2400" dirty="0" smtClean="0"/>
              <a:t>Высокорослой</a:t>
            </a:r>
          </a:p>
          <a:p>
            <a:pPr marL="582930" indent="-514350">
              <a:buAutoNum type="arabicPeriod"/>
            </a:pPr>
            <a:r>
              <a:rPr lang="ru-RU" sz="2400" dirty="0" smtClean="0"/>
              <a:t>Карликовый/ полукарликовый</a:t>
            </a:r>
          </a:p>
          <a:p>
            <a:pPr marL="582930" indent="-514350">
              <a:buAutoNum type="arabicPeriod"/>
            </a:pPr>
            <a:r>
              <a:rPr lang="ru-RU" sz="2400" dirty="0" err="1" smtClean="0"/>
              <a:t>Колоновидный</a:t>
            </a:r>
            <a:endParaRPr lang="ru-RU" sz="2400" dirty="0" smtClean="0"/>
          </a:p>
          <a:p>
            <a:pPr marL="582930" indent="-514350">
              <a:buAutoNum type="arabicPeriod"/>
            </a:pPr>
            <a:r>
              <a:rPr lang="ru-RU" sz="2400" dirty="0" err="1" smtClean="0"/>
              <a:t>Пальметный</a:t>
            </a:r>
            <a:endParaRPr lang="ru-RU" sz="2400" dirty="0" smtClean="0"/>
          </a:p>
          <a:p>
            <a:pPr marL="582930" indent="-514350">
              <a:buNone/>
            </a:pPr>
            <a:r>
              <a:rPr lang="ru-RU" sz="2800" dirty="0" smtClean="0"/>
              <a:t>По структуре:</a:t>
            </a:r>
          </a:p>
          <a:p>
            <a:pPr marL="582930" indent="-514350">
              <a:buAutoNum type="arabicPeriod"/>
            </a:pPr>
            <a:r>
              <a:rPr lang="ru-RU" sz="2400" dirty="0" smtClean="0"/>
              <a:t>Монокультура (один вид )</a:t>
            </a:r>
          </a:p>
          <a:p>
            <a:pPr marL="582930" indent="-514350">
              <a:buAutoNum type="arabicPeriod"/>
            </a:pPr>
            <a:r>
              <a:rPr lang="ru-RU" sz="2400" dirty="0" smtClean="0"/>
              <a:t>Смешанный сад (деревья +кустарника)</a:t>
            </a:r>
          </a:p>
          <a:p>
            <a:pPr marL="582930" indent="-514350">
              <a:buAutoNum type="arabicPeriod"/>
            </a:pPr>
            <a:r>
              <a:rPr lang="ru-RU" sz="2400" dirty="0" smtClean="0"/>
              <a:t>Декоративный сад</a:t>
            </a: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4786282" y="785794"/>
            <a:ext cx="4357718" cy="564360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82930" marR="0" lvl="0" indent="-51435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</a:t>
            </a:r>
            <a:r>
              <a:rPr kumimoji="0" lang="ru-RU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способу обработки:</a:t>
            </a:r>
          </a:p>
          <a:p>
            <a:pPr marL="582930" marR="0" lvl="0" indent="-51435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AutoNum type="arabicPeriod"/>
              <a:tabLst/>
              <a:defRPr/>
            </a:pPr>
            <a:r>
              <a:rPr lang="ru-RU" sz="2400" baseline="0" dirty="0" smtClean="0"/>
              <a:t>Ручная</a:t>
            </a:r>
            <a:r>
              <a:rPr lang="ru-RU" sz="2400" dirty="0" smtClean="0"/>
              <a:t> обработка</a:t>
            </a:r>
          </a:p>
          <a:p>
            <a:pPr marL="582930" marR="0" lvl="0" indent="-51435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AutoNum type="arabicPeriod"/>
              <a:tabLst/>
              <a:defRPr/>
            </a:pPr>
            <a:r>
              <a:rPr lang="ru-RU" sz="2400" dirty="0" smtClean="0"/>
              <a:t>Механическая обработка</a:t>
            </a:r>
          </a:p>
          <a:p>
            <a:pPr marL="582930" marR="0" lvl="0" indent="-51435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tabLst/>
              <a:defRPr/>
            </a:pPr>
            <a:endParaRPr lang="ru-RU" sz="2400" dirty="0" smtClean="0"/>
          </a:p>
          <a:p>
            <a:pPr marL="582930" marR="0" lvl="0" indent="-51435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tabLst/>
              <a:defRPr/>
            </a:pPr>
            <a:r>
              <a:rPr lang="ru-RU" sz="2800" dirty="0" smtClean="0"/>
              <a:t>По уходу за садом:</a:t>
            </a:r>
          </a:p>
          <a:p>
            <a:pPr marL="582930" marR="0" lvl="0" indent="-51435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AutoNum type="arabicPeriod"/>
              <a:tabLst/>
              <a:defRPr/>
            </a:pPr>
            <a:r>
              <a:rPr lang="ru-RU" sz="2400" dirty="0" smtClean="0"/>
              <a:t>Автоматический (полив)</a:t>
            </a:r>
          </a:p>
          <a:p>
            <a:pPr marL="582930" marR="0" lvl="0" indent="-51435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AutoNum type="arabicPeriod"/>
              <a:tabLst/>
              <a:defRPr/>
            </a:pPr>
            <a:r>
              <a:rPr lang="ru-RU" sz="2400" dirty="0" smtClean="0"/>
              <a:t>Механический</a:t>
            </a:r>
          </a:p>
          <a:p>
            <a:pPr marL="582930" marR="0" lvl="0" indent="-51435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AutoNum type="arabicPeriod"/>
              <a:tabLst/>
              <a:defRPr/>
            </a:pPr>
            <a:r>
              <a:rPr lang="ru-RU" sz="2400" dirty="0" smtClean="0"/>
              <a:t>Ручной</a:t>
            </a:r>
          </a:p>
          <a:p>
            <a:pPr marL="582930" marR="0" lvl="0" indent="-51435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tabLst/>
              <a:defRPr/>
            </a:pPr>
            <a:endParaRPr lang="ru-RU" sz="2400" dirty="0" smtClean="0"/>
          </a:p>
          <a:p>
            <a:pPr marL="582930" marR="0" lvl="0" indent="-51435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tabLst/>
              <a:defRPr/>
            </a:pPr>
            <a:r>
              <a:rPr lang="ru-RU" sz="2400" dirty="0" smtClean="0"/>
              <a:t>По виду возделывания:</a:t>
            </a:r>
          </a:p>
          <a:p>
            <a:pPr marL="582930" marR="0" lvl="0" indent="-51435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AutoNum type="arabicPeriod"/>
              <a:tabLst/>
              <a:defRPr/>
            </a:pPr>
            <a:r>
              <a:rPr lang="ru-RU" sz="2400" dirty="0" smtClean="0"/>
              <a:t>Под паром </a:t>
            </a:r>
          </a:p>
          <a:p>
            <a:pPr marL="582930" marR="0" lvl="0" indent="-51435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AutoNum type="arabicPeriod"/>
              <a:tabLst/>
              <a:defRPr/>
            </a:pPr>
            <a:r>
              <a:rPr lang="ru-RU" sz="2400" dirty="0" smtClean="0"/>
              <a:t>Залуженный сад</a:t>
            </a:r>
          </a:p>
          <a:p>
            <a:pPr marL="582930" marR="0" lvl="0" indent="-51435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AutoNum type="arabicPeriod"/>
              <a:tabLst/>
              <a:defRPr/>
            </a:pPr>
            <a:endParaRPr lang="ru-RU" sz="2400" dirty="0" smtClean="0"/>
          </a:p>
          <a:p>
            <a:pPr marL="582930" marR="0" lvl="0" indent="-51435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tabLst/>
              <a:defRPr/>
            </a:pPr>
            <a:endParaRPr lang="ru-RU" sz="2800" dirty="0" smtClean="0"/>
          </a:p>
          <a:p>
            <a:pPr marL="582930" marR="0" lvl="0" indent="-51435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tabLst/>
              <a:defRPr/>
            </a:pPr>
            <a:endParaRPr lang="ru-RU" sz="2800" dirty="0" smtClean="0"/>
          </a:p>
          <a:p>
            <a:pPr marL="582930" marR="0" lvl="0" indent="-51435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tabLst/>
              <a:defRPr/>
            </a:pPr>
            <a:endParaRPr lang="ru-RU" sz="2800" dirty="0" smtClean="0"/>
          </a:p>
          <a:p>
            <a:pPr marL="582930" marR="0" lvl="0" indent="-51435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tabLst/>
              <a:defRPr/>
            </a:pPr>
            <a:endParaRPr lang="ru-RU" sz="2800" dirty="0" smtClean="0"/>
          </a:p>
          <a:p>
            <a:pPr marL="582930" marR="0" lvl="0" indent="-51435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85728"/>
            <a:ext cx="7772400" cy="914400"/>
          </a:xfrm>
        </p:spPr>
        <p:txBody>
          <a:bodyPr/>
          <a:lstStyle/>
          <a:p>
            <a:pPr algn="ctr"/>
            <a:r>
              <a:rPr lang="ru-RU" dirty="0" smtClean="0"/>
              <a:t>Основы закладки плодового сада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643050"/>
            <a:ext cx="7772400" cy="4572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Планировка (по плану)</a:t>
            </a:r>
          </a:p>
          <a:p>
            <a:pPr marL="582930" indent="-514350">
              <a:buAutoNum type="arabicPeriod"/>
            </a:pPr>
            <a:r>
              <a:rPr lang="ru-RU" sz="2400" dirty="0" smtClean="0"/>
              <a:t>Выбор места – освещенность, </a:t>
            </a:r>
            <a:r>
              <a:rPr lang="ru-RU" sz="2400" dirty="0" smtClean="0"/>
              <a:t>выравненность,  </a:t>
            </a:r>
            <a:r>
              <a:rPr lang="ru-RU" sz="2400" dirty="0" smtClean="0"/>
              <a:t>плодородие почв, защищенность от ветров, границы. </a:t>
            </a:r>
          </a:p>
          <a:p>
            <a:pPr marL="582930" indent="-514350">
              <a:buAutoNum type="arabicPeriod"/>
            </a:pPr>
            <a:r>
              <a:rPr lang="ru-RU" sz="2400" dirty="0" smtClean="0"/>
              <a:t>Выбор и распределение культур</a:t>
            </a:r>
          </a:p>
          <a:p>
            <a:pPr marL="582930" indent="-514350">
              <a:buNone/>
            </a:pPr>
            <a:r>
              <a:rPr lang="ru-RU" dirty="0" smtClean="0"/>
              <a:t>  Вынос в натуру</a:t>
            </a:r>
          </a:p>
          <a:p>
            <a:pPr marL="582930" indent="-514350">
              <a:buNone/>
            </a:pPr>
            <a:r>
              <a:rPr lang="ru-RU" sz="2600" dirty="0" smtClean="0"/>
              <a:t>1. Разбивка местности</a:t>
            </a:r>
          </a:p>
          <a:p>
            <a:pPr marL="582930" indent="-514350">
              <a:buNone/>
            </a:pPr>
            <a:r>
              <a:rPr lang="ru-RU" sz="2800" dirty="0" smtClean="0"/>
              <a:t>2. </a:t>
            </a:r>
            <a:r>
              <a:rPr lang="ru-RU" sz="2600" dirty="0" smtClean="0"/>
              <a:t>Подготовка почв</a:t>
            </a:r>
          </a:p>
          <a:p>
            <a:pPr marL="582930" indent="-514350">
              <a:buNone/>
            </a:pPr>
            <a:r>
              <a:rPr lang="ru-RU" sz="2600" dirty="0" smtClean="0"/>
              <a:t>3. Выбор саженцев</a:t>
            </a:r>
          </a:p>
          <a:p>
            <a:pPr marL="582930" indent="-514350">
              <a:buNone/>
            </a:pPr>
            <a:r>
              <a:rPr lang="ru-RU" sz="2600" dirty="0" smtClean="0"/>
              <a:t>4. Посадка</a:t>
            </a:r>
          </a:p>
          <a:p>
            <a:pPr marL="582930" indent="-514350">
              <a:buNone/>
            </a:pPr>
            <a:r>
              <a:rPr lang="ru-RU" sz="2600" dirty="0" smtClean="0"/>
              <a:t>5. Полив</a:t>
            </a:r>
            <a:endParaRPr lang="ru-RU" dirty="0" smtClean="0"/>
          </a:p>
          <a:p>
            <a:pPr marL="582930" indent="-514350">
              <a:buAutoNum type="arabicPeriod"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DSC00507.JPG"/>
          <p:cNvPicPr>
            <a:picLocks noChangeAspect="1"/>
          </p:cNvPicPr>
          <p:nvPr/>
        </p:nvPicPr>
        <p:blipFill>
          <a:blip r:embed="rId2" cstate="screen">
            <a:lum contrast="10000"/>
          </a:blip>
          <a:stretch>
            <a:fillRect/>
          </a:stretch>
        </p:blipFill>
        <p:spPr>
          <a:xfrm>
            <a:off x="4952970" y="3571876"/>
            <a:ext cx="4000528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914400" y="357166"/>
            <a:ext cx="7772400" cy="5961338"/>
          </a:xfrm>
        </p:spPr>
        <p:txBody>
          <a:bodyPr/>
          <a:lstStyle/>
          <a:p>
            <a:r>
              <a:rPr lang="ru-RU" dirty="0" smtClean="0"/>
              <a:t>Плодовые растения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7" name="Рисунок 6" descr="аделина сеть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4802857" y="784074"/>
            <a:ext cx="3571868" cy="2501490"/>
          </a:xfrm>
          <a:prstGeom prst="rect">
            <a:avLst/>
          </a:prstGeom>
        </p:spPr>
      </p:pic>
      <p:pic>
        <p:nvPicPr>
          <p:cNvPr id="9" name="Рисунок 8" descr="Имрус4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80888" y="784074"/>
            <a:ext cx="3335321" cy="250149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mtClean="0"/>
              <a:t>ЯБЛОНЯ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mtClean="0"/>
              <a:t>Основные сорта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723900" y="457200"/>
            <a:ext cx="3352800" cy="2870200"/>
            <a:chOff x="723900" y="457200"/>
            <a:chExt cx="3352800" cy="2870200"/>
          </a:xfrm>
        </p:grpSpPr>
        <p:pic>
          <p:nvPicPr>
            <p:cNvPr id="3" name="Рисунок 2" descr="Орлинка1 сеть.jpg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</a:blip>
            <a:stretch>
              <a:fillRect/>
            </a:stretch>
          </p:blipFill>
          <p:spPr>
            <a:xfrm>
              <a:off x="723900" y="457200"/>
              <a:ext cx="33528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Прямоугольник 3"/>
            <p:cNvSpPr/>
            <p:nvPr/>
          </p:nvSpPr>
          <p:spPr>
            <a:xfrm>
              <a:off x="723900" y="2984500"/>
              <a:ext cx="3352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1600" b="1" dirty="0" err="1" smtClean="0"/>
                <a:t>Орлинка</a:t>
              </a:r>
              <a:endParaRPr lang="ru-RU" sz="1600" b="1" dirty="0"/>
            </a:p>
          </p:txBody>
        </p:sp>
      </p:grpSp>
      <p:grpSp>
        <p:nvGrpSpPr>
          <p:cNvPr id="9" name="Группа 8"/>
          <p:cNvGrpSpPr>
            <a:grpSpLocks noGrp="1" noUngrp="1" noChangeAspect="1"/>
          </p:cNvGrpSpPr>
          <p:nvPr/>
        </p:nvGrpSpPr>
        <p:grpSpPr>
          <a:xfrm>
            <a:off x="5067300" y="457200"/>
            <a:ext cx="3352800" cy="2870200"/>
            <a:chOff x="5067300" y="457200"/>
            <a:chExt cx="3352800" cy="2870200"/>
          </a:xfrm>
        </p:grpSpPr>
        <p:pic>
          <p:nvPicPr>
            <p:cNvPr id="7" name="Рисунок 6" descr="Орловим сеть.jpg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</a:blip>
            <a:stretch>
              <a:fillRect/>
            </a:stretch>
          </p:blipFill>
          <p:spPr>
            <a:xfrm>
              <a:off x="5067300" y="457200"/>
              <a:ext cx="33528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Прямоугольник 7"/>
            <p:cNvSpPr/>
            <p:nvPr/>
          </p:nvSpPr>
          <p:spPr>
            <a:xfrm>
              <a:off x="5067300" y="2984500"/>
              <a:ext cx="3352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1600" b="1" dirty="0" err="1" smtClean="0"/>
                <a:t>Орловим</a:t>
              </a:r>
              <a:endParaRPr lang="ru-RU" sz="1600" b="1" dirty="0"/>
            </a:p>
          </p:txBody>
        </p:sp>
      </p:grpSp>
      <p:grpSp>
        <p:nvGrpSpPr>
          <p:cNvPr id="13" name="Группа 12"/>
          <p:cNvGrpSpPr>
            <a:grpSpLocks noGrp="1" noUngrp="1" noChangeAspect="1"/>
          </p:cNvGrpSpPr>
          <p:nvPr/>
        </p:nvGrpSpPr>
        <p:grpSpPr>
          <a:xfrm>
            <a:off x="723900" y="3543300"/>
            <a:ext cx="3352800" cy="2870200"/>
            <a:chOff x="723900" y="3543300"/>
            <a:chExt cx="3352800" cy="2870200"/>
          </a:xfrm>
        </p:grpSpPr>
        <p:pic>
          <p:nvPicPr>
            <p:cNvPr id="11" name="Рисунок 10" descr="Юбилярв сеть.jpg"/>
            <p:cNvPicPr>
              <a:picLocks noRot="1" noChangeAspect="1" noMove="1" noResize="1"/>
            </p:cNvPicPr>
            <p:nvPr isPhoto="1"/>
          </p:nvPicPr>
          <p:blipFill>
            <a:blip r:embed="rId4">
              <a:lum/>
            </a:blip>
            <a:stretch>
              <a:fillRect/>
            </a:stretch>
          </p:blipFill>
          <p:spPr>
            <a:xfrm>
              <a:off x="723900" y="3543300"/>
              <a:ext cx="33528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2" name="Прямоугольник 11"/>
            <p:cNvSpPr/>
            <p:nvPr/>
          </p:nvSpPr>
          <p:spPr>
            <a:xfrm>
              <a:off x="723900" y="6070600"/>
              <a:ext cx="3352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1600" b="1" dirty="0" smtClean="0"/>
                <a:t>Юбиляр</a:t>
              </a:r>
              <a:endParaRPr lang="ru-RU" sz="1600" dirty="0"/>
            </a:p>
          </p:txBody>
        </p:sp>
      </p:grpSp>
      <p:grpSp>
        <p:nvGrpSpPr>
          <p:cNvPr id="17" name="Группа 16"/>
          <p:cNvGrpSpPr>
            <a:grpSpLocks noGrp="1" noUngrp="1" noChangeAspect="1"/>
          </p:cNvGrpSpPr>
          <p:nvPr/>
        </p:nvGrpSpPr>
        <p:grpSpPr>
          <a:xfrm>
            <a:off x="5067300" y="3543300"/>
            <a:ext cx="3352800" cy="2870200"/>
            <a:chOff x="5067300" y="3543300"/>
            <a:chExt cx="3352800" cy="2870200"/>
          </a:xfrm>
        </p:grpSpPr>
        <p:pic>
          <p:nvPicPr>
            <p:cNvPr id="15" name="Рисунок 14" descr="Орлик в.jpg"/>
            <p:cNvPicPr>
              <a:picLocks noRot="1" noChangeAspect="1" noMove="1" noResize="1"/>
            </p:cNvPicPr>
            <p:nvPr isPhoto="1"/>
          </p:nvPicPr>
          <p:blipFill>
            <a:blip r:embed="rId5" cstate="screen">
              <a:lum/>
            </a:blip>
            <a:stretch>
              <a:fillRect/>
            </a:stretch>
          </p:blipFill>
          <p:spPr>
            <a:xfrm>
              <a:off x="5067300" y="3543300"/>
              <a:ext cx="33528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6" name="Прямоугольник 15"/>
            <p:cNvSpPr/>
            <p:nvPr/>
          </p:nvSpPr>
          <p:spPr>
            <a:xfrm>
              <a:off x="5067300" y="6070600"/>
              <a:ext cx="3352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1600" b="1" dirty="0" smtClean="0"/>
                <a:t>Орлик</a:t>
              </a:r>
              <a:endParaRPr lang="ru-RU" sz="1600" b="1" dirty="0"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723900" y="457200"/>
            <a:ext cx="3352800" cy="2870200"/>
            <a:chOff x="723900" y="457200"/>
            <a:chExt cx="3352800" cy="2870200"/>
          </a:xfrm>
        </p:grpSpPr>
        <p:pic>
          <p:nvPicPr>
            <p:cNvPr id="3" name="Рисунок 2" descr="Болотовск в сеть.jpg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</a:blip>
            <a:stretch>
              <a:fillRect/>
            </a:stretch>
          </p:blipFill>
          <p:spPr>
            <a:xfrm>
              <a:off x="723900" y="457200"/>
              <a:ext cx="33528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Прямоугольник 3"/>
            <p:cNvSpPr/>
            <p:nvPr/>
          </p:nvSpPr>
          <p:spPr>
            <a:xfrm>
              <a:off x="723900" y="2984500"/>
              <a:ext cx="3352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1600" b="1" dirty="0" err="1" smtClean="0"/>
                <a:t>Болотовское</a:t>
              </a:r>
              <a:endParaRPr lang="ru-RU" sz="1600" b="1" dirty="0"/>
            </a:p>
          </p:txBody>
        </p:sp>
      </p:grpSp>
      <p:grpSp>
        <p:nvGrpSpPr>
          <p:cNvPr id="9" name="Группа 8"/>
          <p:cNvGrpSpPr>
            <a:grpSpLocks noGrp="1" noUngrp="1" noChangeAspect="1"/>
          </p:cNvGrpSpPr>
          <p:nvPr/>
        </p:nvGrpSpPr>
        <p:grpSpPr>
          <a:xfrm>
            <a:off x="5067300" y="457200"/>
            <a:ext cx="3352800" cy="2870200"/>
            <a:chOff x="5067300" y="457200"/>
            <a:chExt cx="3352800" cy="2870200"/>
          </a:xfrm>
        </p:grpSpPr>
        <p:pic>
          <p:nvPicPr>
            <p:cNvPr id="7" name="Рисунок 6" descr="ПамятьСимак сеть.jpg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</a:blip>
            <a:stretch>
              <a:fillRect/>
            </a:stretch>
          </p:blipFill>
          <p:spPr>
            <a:xfrm>
              <a:off x="5067300" y="457200"/>
              <a:ext cx="33528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Прямоугольник 7"/>
            <p:cNvSpPr/>
            <p:nvPr/>
          </p:nvSpPr>
          <p:spPr>
            <a:xfrm>
              <a:off x="5067300" y="2984500"/>
              <a:ext cx="3352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1600" b="1" dirty="0" smtClean="0"/>
                <a:t>Память </a:t>
              </a:r>
              <a:r>
                <a:rPr lang="ru-RU" sz="1600" b="1" dirty="0" err="1" smtClean="0"/>
                <a:t>Симакину</a:t>
              </a:r>
              <a:endParaRPr lang="ru-RU" sz="1600" b="1" dirty="0"/>
            </a:p>
          </p:txBody>
        </p:sp>
      </p:grpSp>
      <p:grpSp>
        <p:nvGrpSpPr>
          <p:cNvPr id="13" name="Группа 12"/>
          <p:cNvGrpSpPr>
            <a:grpSpLocks noGrp="1" noUngrp="1" noChangeAspect="1"/>
          </p:cNvGrpSpPr>
          <p:nvPr/>
        </p:nvGrpSpPr>
        <p:grpSpPr>
          <a:xfrm>
            <a:off x="723900" y="3543300"/>
            <a:ext cx="3352800" cy="2870200"/>
            <a:chOff x="723900" y="3543300"/>
            <a:chExt cx="3352800" cy="2870200"/>
          </a:xfrm>
        </p:grpSpPr>
        <p:pic>
          <p:nvPicPr>
            <p:cNvPr id="11" name="Рисунок 10" descr="Имрус4 в сеть.jpg"/>
            <p:cNvPicPr>
              <a:picLocks noRot="1" noChangeAspect="1" noMove="1" noResize="1"/>
            </p:cNvPicPr>
            <p:nvPr isPhoto="1"/>
          </p:nvPicPr>
          <p:blipFill>
            <a:blip r:embed="rId4">
              <a:lum/>
            </a:blip>
            <a:stretch>
              <a:fillRect/>
            </a:stretch>
          </p:blipFill>
          <p:spPr>
            <a:xfrm>
              <a:off x="723900" y="3543300"/>
              <a:ext cx="33528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2" name="Прямоугольник 11"/>
            <p:cNvSpPr/>
            <p:nvPr/>
          </p:nvSpPr>
          <p:spPr>
            <a:xfrm>
              <a:off x="723900" y="6070600"/>
              <a:ext cx="3352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1600" b="1" dirty="0" err="1" smtClean="0"/>
                <a:t>Имрус</a:t>
              </a:r>
              <a:endParaRPr lang="ru-RU" sz="1600" b="1" dirty="0"/>
            </a:p>
          </p:txBody>
        </p:sp>
      </p:grpSp>
      <p:grpSp>
        <p:nvGrpSpPr>
          <p:cNvPr id="17" name="Группа 16"/>
          <p:cNvGrpSpPr>
            <a:grpSpLocks noGrp="1" noUngrp="1" noChangeAspect="1"/>
          </p:cNvGrpSpPr>
          <p:nvPr/>
        </p:nvGrpSpPr>
        <p:grpSpPr>
          <a:xfrm>
            <a:off x="5067300" y="3543300"/>
            <a:ext cx="3352800" cy="2870200"/>
            <a:chOff x="5067300" y="3543300"/>
            <a:chExt cx="3352800" cy="2870200"/>
          </a:xfrm>
        </p:grpSpPr>
        <p:pic>
          <p:nvPicPr>
            <p:cNvPr id="15" name="Рисунок 14" descr="Синап Орловский.JPG"/>
            <p:cNvPicPr>
              <a:picLocks noRot="1" noChangeAspect="1" noMove="1" noResize="1"/>
            </p:cNvPicPr>
            <p:nvPr isPhoto="1"/>
          </p:nvPicPr>
          <p:blipFill>
            <a:blip r:embed="rId5" cstate="screen">
              <a:lum/>
            </a:blip>
            <a:stretch>
              <a:fillRect/>
            </a:stretch>
          </p:blipFill>
          <p:spPr>
            <a:xfrm>
              <a:off x="5067300" y="3543300"/>
              <a:ext cx="33528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6" name="Прямоугольник 15"/>
            <p:cNvSpPr/>
            <p:nvPr/>
          </p:nvSpPr>
          <p:spPr>
            <a:xfrm>
              <a:off x="5067300" y="6070600"/>
              <a:ext cx="3352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1600" b="1" dirty="0" smtClean="0"/>
                <a:t>Синап Орловский</a:t>
              </a:r>
              <a:endParaRPr lang="ru-RU" sz="1600" b="1" dirty="0"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509588" y="457200"/>
            <a:ext cx="3781425" cy="2870200"/>
            <a:chOff x="509588" y="457200"/>
            <a:chExt cx="3781425" cy="2870200"/>
          </a:xfrm>
        </p:grpSpPr>
        <p:pic>
          <p:nvPicPr>
            <p:cNvPr id="3" name="Рисунок 2" descr="Свежест в сеть.jpg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</a:blip>
            <a:stretch>
              <a:fillRect/>
            </a:stretch>
          </p:blipFill>
          <p:spPr>
            <a:xfrm>
              <a:off x="509588" y="457200"/>
              <a:ext cx="3781425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Прямоугольник 3"/>
            <p:cNvSpPr/>
            <p:nvPr/>
          </p:nvSpPr>
          <p:spPr>
            <a:xfrm>
              <a:off x="509588" y="2984500"/>
              <a:ext cx="3781425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1600" b="1" dirty="0" smtClean="0"/>
                <a:t>Свежест</a:t>
              </a:r>
              <a:r>
                <a:rPr lang="ru-RU" sz="1600" b="1" dirty="0"/>
                <a:t>ь</a:t>
              </a:r>
            </a:p>
          </p:txBody>
        </p:sp>
      </p:grpSp>
      <p:grpSp>
        <p:nvGrpSpPr>
          <p:cNvPr id="9" name="Группа 8"/>
          <p:cNvGrpSpPr>
            <a:grpSpLocks noGrp="1" noUngrp="1" noChangeAspect="1"/>
          </p:cNvGrpSpPr>
          <p:nvPr/>
        </p:nvGrpSpPr>
        <p:grpSpPr>
          <a:xfrm>
            <a:off x="5481638" y="457200"/>
            <a:ext cx="2522537" cy="2870200"/>
            <a:chOff x="5481638" y="457200"/>
            <a:chExt cx="2522537" cy="2870200"/>
          </a:xfrm>
        </p:grpSpPr>
        <p:pic>
          <p:nvPicPr>
            <p:cNvPr id="7" name="Рисунок 6" descr="Строевское.jpg"/>
            <p:cNvPicPr>
              <a:picLocks noRot="1" noChangeAspect="1" noMove="1" noResize="1"/>
            </p:cNvPicPr>
            <p:nvPr isPhoto="1"/>
          </p:nvPicPr>
          <p:blipFill>
            <a:blip r:embed="rId3" cstate="screen">
              <a:lum/>
            </a:blip>
            <a:stretch>
              <a:fillRect/>
            </a:stretch>
          </p:blipFill>
          <p:spPr>
            <a:xfrm>
              <a:off x="5481638" y="457200"/>
              <a:ext cx="2522537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Прямоугольник 7"/>
            <p:cNvSpPr/>
            <p:nvPr/>
          </p:nvSpPr>
          <p:spPr>
            <a:xfrm>
              <a:off x="5481638" y="2984500"/>
              <a:ext cx="252253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1600" b="1" dirty="0" smtClean="0"/>
                <a:t>Юбилей Москвы</a:t>
              </a:r>
              <a:endParaRPr lang="ru-RU" sz="1600" b="1" dirty="0"/>
            </a:p>
          </p:txBody>
        </p:sp>
      </p:grpSp>
      <p:grpSp>
        <p:nvGrpSpPr>
          <p:cNvPr id="13" name="Группа 12"/>
          <p:cNvGrpSpPr>
            <a:grpSpLocks noGrp="1" noUngrp="1" noChangeAspect="1"/>
          </p:cNvGrpSpPr>
          <p:nvPr/>
        </p:nvGrpSpPr>
        <p:grpSpPr>
          <a:xfrm>
            <a:off x="585788" y="3543300"/>
            <a:ext cx="3627437" cy="2870200"/>
            <a:chOff x="585788" y="3543300"/>
            <a:chExt cx="3627437" cy="2870200"/>
          </a:xfrm>
        </p:grpSpPr>
        <p:pic>
          <p:nvPicPr>
            <p:cNvPr id="11" name="Рисунок 10" descr="веньяминовское.jpg"/>
            <p:cNvPicPr>
              <a:picLocks noRot="1" noChangeAspect="1" noMove="1" noResize="1"/>
            </p:cNvPicPr>
            <p:nvPr isPhoto="1"/>
          </p:nvPicPr>
          <p:blipFill>
            <a:blip r:embed="rId4">
              <a:lum/>
            </a:blip>
            <a:stretch>
              <a:fillRect/>
            </a:stretch>
          </p:blipFill>
          <p:spPr>
            <a:xfrm>
              <a:off x="585788" y="3543300"/>
              <a:ext cx="3627437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2" name="Прямоугольник 11"/>
            <p:cNvSpPr/>
            <p:nvPr/>
          </p:nvSpPr>
          <p:spPr>
            <a:xfrm>
              <a:off x="585788" y="6070600"/>
              <a:ext cx="362743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1600" b="1" dirty="0" err="1"/>
                <a:t>В</a:t>
              </a:r>
              <a:r>
                <a:rPr lang="ru-RU" sz="1600" b="1" dirty="0" err="1" smtClean="0"/>
                <a:t>еньяминовское</a:t>
              </a:r>
              <a:endParaRPr lang="ru-RU" sz="1600" b="1" dirty="0"/>
            </a:p>
          </p:txBody>
        </p:sp>
      </p:grpSp>
      <p:sp>
        <p:nvSpPr>
          <p:cNvPr id="14" name="Прямоугольник 13"/>
          <p:cNvSpPr/>
          <p:nvPr isPhoto="1"/>
        </p:nvSpPr>
        <p:spPr>
          <a:xfrm>
            <a:off x="4686300" y="3543300"/>
            <a:ext cx="4114800" cy="25146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 algn="l"/>
            <a:endParaRPr lang="ru-RU" sz="3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dirty="0" smtClean="0"/>
              <a:t>ГРУША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r>
              <a:rPr lang="ru-RU" dirty="0" smtClean="0"/>
              <a:t>Основные сорта 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717550" y="457200"/>
            <a:ext cx="3363913" cy="2870200"/>
            <a:chOff x="717550" y="457200"/>
            <a:chExt cx="3363913" cy="2870200"/>
          </a:xfrm>
        </p:grpSpPr>
        <p:pic>
          <p:nvPicPr>
            <p:cNvPr id="3" name="Рисунок 2" descr="Бере_в сеть.jpg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</a:blip>
            <a:stretch>
              <a:fillRect/>
            </a:stretch>
          </p:blipFill>
          <p:spPr>
            <a:xfrm>
              <a:off x="717550" y="457200"/>
              <a:ext cx="3363913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Прямоугольник 3"/>
            <p:cNvSpPr/>
            <p:nvPr/>
          </p:nvSpPr>
          <p:spPr>
            <a:xfrm>
              <a:off x="717550" y="2984500"/>
              <a:ext cx="3363913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1600" b="1" dirty="0" smtClean="0"/>
                <a:t>Бере ранее </a:t>
              </a:r>
              <a:r>
                <a:rPr lang="ru-RU" sz="1600" b="1" dirty="0" err="1" smtClean="0"/>
                <a:t>Мерентини</a:t>
              </a:r>
              <a:endParaRPr lang="ru-RU" sz="1600" b="1" dirty="0"/>
            </a:p>
          </p:txBody>
        </p:sp>
      </p:grpSp>
      <p:grpSp>
        <p:nvGrpSpPr>
          <p:cNvPr id="9" name="Группа 8"/>
          <p:cNvGrpSpPr>
            <a:grpSpLocks noGrp="1" noUngrp="1" noChangeAspect="1"/>
          </p:cNvGrpSpPr>
          <p:nvPr/>
        </p:nvGrpSpPr>
        <p:grpSpPr>
          <a:xfrm>
            <a:off x="5067300" y="457200"/>
            <a:ext cx="3352800" cy="2870200"/>
            <a:chOff x="5067300" y="457200"/>
            <a:chExt cx="3352800" cy="2870200"/>
          </a:xfrm>
        </p:grpSpPr>
        <p:pic>
          <p:nvPicPr>
            <p:cNvPr id="7" name="Рисунок 6" descr="Памятная в сеть.jpg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</a:blip>
            <a:stretch>
              <a:fillRect/>
            </a:stretch>
          </p:blipFill>
          <p:spPr>
            <a:xfrm>
              <a:off x="5067300" y="457200"/>
              <a:ext cx="33528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Прямоугольник 7"/>
            <p:cNvSpPr/>
            <p:nvPr/>
          </p:nvSpPr>
          <p:spPr>
            <a:xfrm>
              <a:off x="5067300" y="2984500"/>
              <a:ext cx="3352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1600" b="1" dirty="0" smtClean="0"/>
                <a:t>Памятная </a:t>
              </a:r>
              <a:endParaRPr lang="ru-RU" sz="1600" b="1" dirty="0"/>
            </a:p>
          </p:txBody>
        </p:sp>
      </p:grpSp>
      <p:grpSp>
        <p:nvGrpSpPr>
          <p:cNvPr id="13" name="Группа 12"/>
          <p:cNvGrpSpPr>
            <a:grpSpLocks noGrp="1" noUngrp="1" noChangeAspect="1"/>
          </p:cNvGrpSpPr>
          <p:nvPr/>
        </p:nvGrpSpPr>
        <p:grpSpPr>
          <a:xfrm>
            <a:off x="723900" y="3543300"/>
            <a:ext cx="3352800" cy="2870200"/>
            <a:chOff x="723900" y="3543300"/>
            <a:chExt cx="3352800" cy="2870200"/>
          </a:xfrm>
        </p:grpSpPr>
        <p:pic>
          <p:nvPicPr>
            <p:cNvPr id="11" name="Рисунок 10" descr="Есененск сеть.jpg"/>
            <p:cNvPicPr>
              <a:picLocks noRot="1" noChangeAspect="1" noMove="1" noResize="1"/>
            </p:cNvPicPr>
            <p:nvPr isPhoto="1"/>
          </p:nvPicPr>
          <p:blipFill>
            <a:blip r:embed="rId4">
              <a:lum/>
            </a:blip>
            <a:stretch>
              <a:fillRect/>
            </a:stretch>
          </p:blipFill>
          <p:spPr>
            <a:xfrm>
              <a:off x="723900" y="3543300"/>
              <a:ext cx="33528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2" name="Прямоугольник 11"/>
            <p:cNvSpPr/>
            <p:nvPr/>
          </p:nvSpPr>
          <p:spPr>
            <a:xfrm>
              <a:off x="723900" y="6070600"/>
              <a:ext cx="3352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1600" b="1" dirty="0" err="1" smtClean="0"/>
                <a:t>Есененская</a:t>
              </a:r>
              <a:endParaRPr lang="ru-RU" sz="1600" b="1" dirty="0"/>
            </a:p>
          </p:txBody>
        </p:sp>
      </p:grpSp>
      <p:grpSp>
        <p:nvGrpSpPr>
          <p:cNvPr id="17" name="Группа 16"/>
          <p:cNvGrpSpPr>
            <a:grpSpLocks noGrp="1" noUngrp="1" noChangeAspect="1"/>
          </p:cNvGrpSpPr>
          <p:nvPr/>
        </p:nvGrpSpPr>
        <p:grpSpPr>
          <a:xfrm>
            <a:off x="5080000" y="3543300"/>
            <a:ext cx="3327400" cy="2870200"/>
            <a:chOff x="5080000" y="3543300"/>
            <a:chExt cx="3327400" cy="2870200"/>
          </a:xfrm>
        </p:grpSpPr>
        <p:pic>
          <p:nvPicPr>
            <p:cNvPr id="15" name="Рисунок 14" descr="Скороспелка_cr в сеть.png"/>
            <p:cNvPicPr>
              <a:picLocks noRot="1" noChangeAspect="1" noMove="1" noResize="1"/>
            </p:cNvPicPr>
            <p:nvPr isPhoto="1"/>
          </p:nvPicPr>
          <p:blipFill>
            <a:blip r:embed="rId5">
              <a:lum/>
            </a:blip>
            <a:stretch>
              <a:fillRect/>
            </a:stretch>
          </p:blipFill>
          <p:spPr>
            <a:xfrm>
              <a:off x="5080000" y="3543300"/>
              <a:ext cx="33274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6" name="Прямоугольник 15"/>
            <p:cNvSpPr/>
            <p:nvPr/>
          </p:nvSpPr>
          <p:spPr>
            <a:xfrm>
              <a:off x="5080000" y="6070600"/>
              <a:ext cx="3327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1600" b="1" dirty="0" smtClean="0"/>
                <a:t>Скороспелка из Мичуринска</a:t>
              </a:r>
              <a:endParaRPr lang="ru-RU" sz="1600" b="1" dirty="0"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633413" y="457200"/>
            <a:ext cx="3532187" cy="2870200"/>
            <a:chOff x="633413" y="457200"/>
            <a:chExt cx="3532187" cy="2870200"/>
          </a:xfrm>
        </p:grpSpPr>
        <p:pic>
          <p:nvPicPr>
            <p:cNvPr id="3" name="Рисунок 2" descr="Русс_cr.jpg"/>
            <p:cNvPicPr>
              <a:picLocks noRot="1" noChangeAspect="1" noMove="1" noResize="1"/>
            </p:cNvPicPr>
            <p:nvPr isPhoto="1"/>
          </p:nvPicPr>
          <p:blipFill>
            <a:blip r:embed="rId2" cstate="screen">
              <a:lum/>
            </a:blip>
            <a:stretch>
              <a:fillRect/>
            </a:stretch>
          </p:blipFill>
          <p:spPr>
            <a:xfrm>
              <a:off x="633413" y="457200"/>
              <a:ext cx="3532187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Прямоугольник 3"/>
            <p:cNvSpPr/>
            <p:nvPr/>
          </p:nvSpPr>
          <p:spPr>
            <a:xfrm>
              <a:off x="633413" y="2984500"/>
              <a:ext cx="35321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1600" b="1" dirty="0" smtClean="0"/>
                <a:t>Красавица Черненко</a:t>
              </a:r>
              <a:endParaRPr lang="ru-RU" sz="1600" b="1" dirty="0"/>
            </a:p>
          </p:txBody>
        </p:sp>
      </p:grpSp>
      <p:grpSp>
        <p:nvGrpSpPr>
          <p:cNvPr id="9" name="Группа 8"/>
          <p:cNvGrpSpPr>
            <a:grpSpLocks noGrp="1" noUngrp="1" noChangeAspect="1"/>
          </p:cNvGrpSpPr>
          <p:nvPr/>
        </p:nvGrpSpPr>
        <p:grpSpPr>
          <a:xfrm>
            <a:off x="5067300" y="457200"/>
            <a:ext cx="3352800" cy="2870200"/>
            <a:chOff x="5067300" y="457200"/>
            <a:chExt cx="3352800" cy="2870200"/>
          </a:xfrm>
        </p:grpSpPr>
        <p:pic>
          <p:nvPicPr>
            <p:cNvPr id="7" name="Рисунок 6" descr="Память яковл сеть.JPG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</a:blip>
            <a:stretch>
              <a:fillRect/>
            </a:stretch>
          </p:blipFill>
          <p:spPr>
            <a:xfrm>
              <a:off x="5067300" y="457200"/>
              <a:ext cx="33528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Прямоугольник 7"/>
            <p:cNvSpPr/>
            <p:nvPr/>
          </p:nvSpPr>
          <p:spPr>
            <a:xfrm>
              <a:off x="5067300" y="2984500"/>
              <a:ext cx="3352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1600" b="1" dirty="0" smtClean="0"/>
                <a:t>Памяти Яковлеву</a:t>
              </a:r>
              <a:endParaRPr lang="ru-RU" sz="1600" b="1" dirty="0"/>
            </a:p>
          </p:txBody>
        </p:sp>
      </p:grpSp>
      <p:grpSp>
        <p:nvGrpSpPr>
          <p:cNvPr id="13" name="Группа 12"/>
          <p:cNvGrpSpPr>
            <a:grpSpLocks noGrp="1" noUngrp="1" noChangeAspect="1"/>
          </p:cNvGrpSpPr>
          <p:nvPr/>
        </p:nvGrpSpPr>
        <p:grpSpPr>
          <a:xfrm>
            <a:off x="723900" y="3543300"/>
            <a:ext cx="3352800" cy="2870200"/>
            <a:chOff x="723900" y="3543300"/>
            <a:chExt cx="3352800" cy="2870200"/>
          </a:xfrm>
        </p:grpSpPr>
        <p:pic>
          <p:nvPicPr>
            <p:cNvPr id="11" name="Рисунок 10" descr="Белор.позд сеть.JPG"/>
            <p:cNvPicPr>
              <a:picLocks noRot="1" noChangeAspect="1" noMove="1" noResize="1"/>
            </p:cNvPicPr>
            <p:nvPr isPhoto="1"/>
          </p:nvPicPr>
          <p:blipFill>
            <a:blip r:embed="rId4">
              <a:lum/>
            </a:blip>
            <a:stretch>
              <a:fillRect/>
            </a:stretch>
          </p:blipFill>
          <p:spPr>
            <a:xfrm>
              <a:off x="723900" y="3543300"/>
              <a:ext cx="33528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2" name="Прямоугольник 11"/>
            <p:cNvSpPr/>
            <p:nvPr/>
          </p:nvSpPr>
          <p:spPr>
            <a:xfrm>
              <a:off x="723900" y="6070600"/>
              <a:ext cx="3352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1600" b="1" dirty="0" smtClean="0"/>
                <a:t>Белорусская поздняя</a:t>
              </a:r>
              <a:endParaRPr lang="ru-RU" sz="1600" b="1" dirty="0"/>
            </a:p>
          </p:txBody>
        </p:sp>
      </p:grpSp>
      <p:pic>
        <p:nvPicPr>
          <p:cNvPr id="14" name="Picture 5" descr="D:\Работа\РАСТЕНИЯ\буклет\яб+гр\чижовская.jpg"/>
          <p:cNvPicPr>
            <a:picLocks noChangeAspect="1" noChangeArrowheads="1"/>
          </p:cNvPicPr>
          <p:nvPr/>
        </p:nvPicPr>
        <p:blipFill>
          <a:blip r:embed="rId5"/>
          <a:srcRect l="4511" t="5075" r="9774" b="39098"/>
          <a:stretch>
            <a:fillRect/>
          </a:stretch>
        </p:blipFill>
        <p:spPr bwMode="auto">
          <a:xfrm>
            <a:off x="5500694" y="3500439"/>
            <a:ext cx="2786082" cy="24194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0" name="Прямоугольник 19"/>
          <p:cNvSpPr/>
          <p:nvPr/>
        </p:nvSpPr>
        <p:spPr>
          <a:xfrm>
            <a:off x="5286380" y="6027738"/>
            <a:ext cx="3352800" cy="34290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/>
            <a:r>
              <a:rPr lang="ru-RU" sz="1600" b="1" dirty="0" smtClean="0"/>
              <a:t>Чижовская</a:t>
            </a:r>
            <a:endParaRPr lang="ru-RU" sz="16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Работа\РАСТЕНИЯ\буклет\яб+гр\муратовска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357167"/>
            <a:ext cx="3202903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D:\Работа\РАСТЕНИЯ\буклет\яб+гр\Аннушк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357166"/>
            <a:ext cx="3429024" cy="24737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 descr="D:\Работа\РАСТЕНИЯ\буклет\яб+гр\тютчевская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3500438"/>
            <a:ext cx="3071834" cy="27596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1000100" y="2857496"/>
            <a:ext cx="3352800" cy="34290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/>
            <a:r>
              <a:rPr lang="ru-RU" sz="1600" b="1" dirty="0" smtClean="0"/>
              <a:t>Муратовская</a:t>
            </a:r>
            <a:endParaRPr lang="ru-RU" sz="16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929190" y="2928934"/>
            <a:ext cx="3352800" cy="34290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/>
            <a:r>
              <a:rPr lang="ru-RU" sz="1600" b="1" dirty="0" smtClean="0"/>
              <a:t>Аннушка</a:t>
            </a:r>
            <a:endParaRPr lang="ru-RU" sz="16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57224" y="6286520"/>
            <a:ext cx="3352800" cy="34290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/>
            <a:r>
              <a:rPr lang="ru-RU" sz="1600" b="1" dirty="0" smtClean="0"/>
              <a:t>Тютчевская</a:t>
            </a:r>
            <a:endParaRPr lang="ru-RU" sz="1600" b="1" dirty="0"/>
          </a:p>
        </p:txBody>
      </p:sp>
      <p:pic>
        <p:nvPicPr>
          <p:cNvPr id="1030" name="Picture 6" descr="D:\Фото\с телефона\20150824_15442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522342" y="-101584860"/>
            <a:ext cx="6333956" cy="3800373"/>
          </a:xfrm>
          <a:prstGeom prst="rect">
            <a:avLst/>
          </a:prstGeom>
          <a:noFill/>
        </p:spPr>
      </p:pic>
      <p:pic>
        <p:nvPicPr>
          <p:cNvPr id="1031" name="Picture 7" descr="D:\Фото\с телефона\20150824_154425.jpg"/>
          <p:cNvPicPr>
            <a:picLocks noChangeAspect="1" noChangeArrowheads="1"/>
          </p:cNvPicPr>
          <p:nvPr/>
        </p:nvPicPr>
        <p:blipFill>
          <a:blip r:embed="rId6" cstate="print"/>
          <a:srcRect l="28847" r="4837" b="26316"/>
          <a:stretch>
            <a:fillRect/>
          </a:stretch>
        </p:blipFill>
        <p:spPr bwMode="auto">
          <a:xfrm rot="5400000">
            <a:off x="5387583" y="3923115"/>
            <a:ext cx="2536049" cy="16906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Прямоугольник 10"/>
          <p:cNvSpPr/>
          <p:nvPr/>
        </p:nvSpPr>
        <p:spPr>
          <a:xfrm>
            <a:off x="5143504" y="6072206"/>
            <a:ext cx="3352800" cy="34290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/>
            <a:r>
              <a:rPr lang="ru-RU" sz="1600" b="1" dirty="0" smtClean="0"/>
              <a:t>Алая</a:t>
            </a:r>
            <a:endParaRPr lang="ru-RU" sz="16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Слива и алыча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Основные сорта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803275" y="457200"/>
            <a:ext cx="3194050" cy="2870200"/>
            <a:chOff x="803275" y="457200"/>
            <a:chExt cx="3194050" cy="2870200"/>
          </a:xfrm>
        </p:grpSpPr>
        <p:pic>
          <p:nvPicPr>
            <p:cNvPr id="3" name="Рисунок 2" descr="златоскиф сеть.jpg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</a:blip>
            <a:stretch>
              <a:fillRect/>
            </a:stretch>
          </p:blipFill>
          <p:spPr>
            <a:xfrm>
              <a:off x="803275" y="457200"/>
              <a:ext cx="319405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Прямоугольник 3"/>
            <p:cNvSpPr/>
            <p:nvPr/>
          </p:nvSpPr>
          <p:spPr>
            <a:xfrm>
              <a:off x="803275" y="2984500"/>
              <a:ext cx="319405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 err="1" smtClean="0"/>
                <a:t>Златоскифов</a:t>
              </a:r>
              <a:endParaRPr lang="ru-RU" sz="1600" b="1" dirty="0"/>
            </a:p>
          </p:txBody>
        </p:sp>
      </p:grpSp>
      <p:grpSp>
        <p:nvGrpSpPr>
          <p:cNvPr id="9" name="Группа 8"/>
          <p:cNvGrpSpPr>
            <a:grpSpLocks noGrp="1" noUngrp="1" noChangeAspect="1"/>
          </p:cNvGrpSpPr>
          <p:nvPr/>
        </p:nvGrpSpPr>
        <p:grpSpPr>
          <a:xfrm>
            <a:off x="5381625" y="457200"/>
            <a:ext cx="2724150" cy="2870200"/>
            <a:chOff x="5381625" y="457200"/>
            <a:chExt cx="2724150" cy="2870200"/>
          </a:xfrm>
        </p:grpSpPr>
        <p:pic>
          <p:nvPicPr>
            <p:cNvPr id="7" name="Рисунок 6" descr="комета. сетьjpg.jpg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</a:blip>
            <a:stretch>
              <a:fillRect/>
            </a:stretch>
          </p:blipFill>
          <p:spPr>
            <a:xfrm>
              <a:off x="5381625" y="457200"/>
              <a:ext cx="272415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Прямоугольник 7"/>
            <p:cNvSpPr/>
            <p:nvPr/>
          </p:nvSpPr>
          <p:spPr>
            <a:xfrm>
              <a:off x="5381625" y="2984500"/>
              <a:ext cx="272415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/>
                <a:t>К</a:t>
              </a:r>
              <a:r>
                <a:rPr lang="ru-RU" sz="1600" b="1" dirty="0" smtClean="0"/>
                <a:t>омета</a:t>
              </a:r>
              <a:endParaRPr lang="ru-RU" sz="1600" b="1" dirty="0"/>
            </a:p>
          </p:txBody>
        </p:sp>
      </p:grpSp>
      <p:grpSp>
        <p:nvGrpSpPr>
          <p:cNvPr id="13" name="Группа 12"/>
          <p:cNvGrpSpPr>
            <a:grpSpLocks noGrp="1" noUngrp="1" noChangeAspect="1"/>
          </p:cNvGrpSpPr>
          <p:nvPr/>
        </p:nvGrpSpPr>
        <p:grpSpPr>
          <a:xfrm>
            <a:off x="777875" y="3543300"/>
            <a:ext cx="3243263" cy="2870200"/>
            <a:chOff x="777875" y="3543300"/>
            <a:chExt cx="3243263" cy="2870200"/>
          </a:xfrm>
        </p:grpSpPr>
        <p:pic>
          <p:nvPicPr>
            <p:cNvPr id="11" name="Рисунок 10" descr="Скороплодная сеть.jpg"/>
            <p:cNvPicPr>
              <a:picLocks noRot="1" noChangeAspect="1" noMove="1" noResize="1"/>
            </p:cNvPicPr>
            <p:nvPr isPhoto="1"/>
          </p:nvPicPr>
          <p:blipFill>
            <a:blip r:embed="rId4">
              <a:lum/>
            </a:blip>
            <a:stretch>
              <a:fillRect/>
            </a:stretch>
          </p:blipFill>
          <p:spPr>
            <a:xfrm>
              <a:off x="777875" y="3543300"/>
              <a:ext cx="3243263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2" name="Прямоугольник 11"/>
            <p:cNvSpPr/>
            <p:nvPr/>
          </p:nvSpPr>
          <p:spPr>
            <a:xfrm>
              <a:off x="777875" y="6070600"/>
              <a:ext cx="3243263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 smtClean="0"/>
                <a:t>Скороплодная</a:t>
              </a:r>
              <a:endParaRPr lang="ru-RU" sz="1600" b="1" dirty="0"/>
            </a:p>
          </p:txBody>
        </p:sp>
      </p:grpSp>
      <p:sp>
        <p:nvSpPr>
          <p:cNvPr id="14" name="Прямоугольник 13"/>
          <p:cNvSpPr/>
          <p:nvPr isPhoto="1"/>
        </p:nvSpPr>
        <p:spPr>
          <a:xfrm>
            <a:off x="4686300" y="3543300"/>
            <a:ext cx="4114800" cy="25146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 algn="l"/>
            <a:endParaRPr lang="ru-RU" sz="3200" dirty="0"/>
          </a:p>
        </p:txBody>
      </p:sp>
      <p:pic>
        <p:nvPicPr>
          <p:cNvPr id="15" name="Рисунок 14" descr="Болховчанка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0096" y="3500438"/>
            <a:ext cx="2944111" cy="24288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Прямоугольник 15"/>
          <p:cNvSpPr/>
          <p:nvPr/>
        </p:nvSpPr>
        <p:spPr>
          <a:xfrm>
            <a:off x="5143504" y="6000768"/>
            <a:ext cx="3352800" cy="34290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/>
            <a:r>
              <a:rPr lang="ru-RU" sz="1600" b="1" dirty="0" err="1" smtClean="0"/>
              <a:t>Болховчанка</a:t>
            </a:r>
            <a:endParaRPr lang="ru-RU" sz="1600" b="1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Черешня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Основные сорта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538163" y="457200"/>
            <a:ext cx="3724275" cy="2870200"/>
            <a:chOff x="538163" y="457200"/>
            <a:chExt cx="3724275" cy="2870200"/>
          </a:xfrm>
        </p:grpSpPr>
        <p:pic>
          <p:nvPicPr>
            <p:cNvPr id="3" name="Рисунок 2" descr="чермашная.jpg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</a:blip>
            <a:stretch>
              <a:fillRect/>
            </a:stretch>
          </p:blipFill>
          <p:spPr>
            <a:xfrm>
              <a:off x="538163" y="457200"/>
              <a:ext cx="3724275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Прямоугольник 3"/>
            <p:cNvSpPr/>
            <p:nvPr/>
          </p:nvSpPr>
          <p:spPr>
            <a:xfrm>
              <a:off x="538163" y="2984500"/>
              <a:ext cx="3724275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 err="1"/>
                <a:t>Ч</a:t>
              </a:r>
              <a:r>
                <a:rPr lang="ru-RU" sz="1600" b="1" dirty="0" err="1" smtClean="0"/>
                <a:t>ермашная</a:t>
              </a:r>
              <a:endParaRPr lang="ru-RU" sz="1600" b="1" dirty="0"/>
            </a:p>
          </p:txBody>
        </p:sp>
      </p:grpSp>
      <p:grpSp>
        <p:nvGrpSpPr>
          <p:cNvPr id="9" name="Группа 8"/>
          <p:cNvGrpSpPr>
            <a:grpSpLocks noGrp="1" noUngrp="1" noChangeAspect="1"/>
          </p:cNvGrpSpPr>
          <p:nvPr/>
        </p:nvGrpSpPr>
        <p:grpSpPr>
          <a:xfrm>
            <a:off x="4849813" y="457200"/>
            <a:ext cx="3787775" cy="2870200"/>
            <a:chOff x="4849813" y="457200"/>
            <a:chExt cx="3787775" cy="2870200"/>
          </a:xfrm>
        </p:grpSpPr>
        <p:pic>
          <p:nvPicPr>
            <p:cNvPr id="7" name="Рисунок 6" descr="садко.jpg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</a:blip>
            <a:stretch>
              <a:fillRect/>
            </a:stretch>
          </p:blipFill>
          <p:spPr>
            <a:xfrm>
              <a:off x="4849813" y="457200"/>
              <a:ext cx="3787775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Прямоугольник 7"/>
            <p:cNvSpPr/>
            <p:nvPr/>
          </p:nvSpPr>
          <p:spPr>
            <a:xfrm>
              <a:off x="4849813" y="2984500"/>
              <a:ext cx="3787775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/>
                <a:t>С</a:t>
              </a:r>
              <a:r>
                <a:rPr lang="ru-RU" sz="1600" b="1" dirty="0" smtClean="0"/>
                <a:t>адко</a:t>
              </a:r>
              <a:endParaRPr lang="ru-RU" sz="1600" b="1" dirty="0"/>
            </a:p>
          </p:txBody>
        </p:sp>
      </p:grpSp>
      <p:grpSp>
        <p:nvGrpSpPr>
          <p:cNvPr id="13" name="Группа 12"/>
          <p:cNvGrpSpPr>
            <a:grpSpLocks noGrp="1" noUngrp="1" noChangeAspect="1"/>
          </p:cNvGrpSpPr>
          <p:nvPr/>
        </p:nvGrpSpPr>
        <p:grpSpPr>
          <a:xfrm>
            <a:off x="508000" y="3543300"/>
            <a:ext cx="3783013" cy="2870200"/>
            <a:chOff x="508000" y="3543300"/>
            <a:chExt cx="3783013" cy="2870200"/>
          </a:xfrm>
        </p:grpSpPr>
        <p:pic>
          <p:nvPicPr>
            <p:cNvPr id="11" name="Рисунок 10" descr="тютчевка1.jpg"/>
            <p:cNvPicPr>
              <a:picLocks noRot="1" noChangeAspect="1" noMove="1" noResize="1"/>
            </p:cNvPicPr>
            <p:nvPr isPhoto="1"/>
          </p:nvPicPr>
          <p:blipFill>
            <a:blip r:embed="rId4" cstate="screen">
              <a:lum/>
            </a:blip>
            <a:stretch>
              <a:fillRect/>
            </a:stretch>
          </p:blipFill>
          <p:spPr>
            <a:xfrm>
              <a:off x="508000" y="3543300"/>
              <a:ext cx="3783013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2" name="Прямоугольник 11"/>
            <p:cNvSpPr/>
            <p:nvPr/>
          </p:nvSpPr>
          <p:spPr>
            <a:xfrm>
              <a:off x="508000" y="6070600"/>
              <a:ext cx="3783013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 err="1"/>
                <a:t>Т</a:t>
              </a:r>
              <a:r>
                <a:rPr lang="ru-RU" sz="1600" b="1" dirty="0" err="1" smtClean="0"/>
                <a:t>ютчевка</a:t>
              </a:r>
              <a:endParaRPr lang="ru-RU" sz="1600" b="1" dirty="0"/>
            </a:p>
          </p:txBody>
        </p:sp>
      </p:grpSp>
      <p:grpSp>
        <p:nvGrpSpPr>
          <p:cNvPr id="17" name="Группа 16"/>
          <p:cNvGrpSpPr>
            <a:grpSpLocks noGrp="1" noUngrp="1" noChangeAspect="1"/>
          </p:cNvGrpSpPr>
          <p:nvPr/>
        </p:nvGrpSpPr>
        <p:grpSpPr>
          <a:xfrm>
            <a:off x="5067300" y="3543300"/>
            <a:ext cx="3352800" cy="2870200"/>
            <a:chOff x="5067300" y="3543300"/>
            <a:chExt cx="3352800" cy="2870200"/>
          </a:xfrm>
        </p:grpSpPr>
        <p:pic>
          <p:nvPicPr>
            <p:cNvPr id="15" name="Рисунок 14" descr="ревна сеть.jpg"/>
            <p:cNvPicPr>
              <a:picLocks noRot="1" noChangeAspect="1" noMove="1" noResize="1"/>
            </p:cNvPicPr>
            <p:nvPr isPhoto="1"/>
          </p:nvPicPr>
          <p:blipFill>
            <a:blip r:embed="rId5">
              <a:lum/>
            </a:blip>
            <a:stretch>
              <a:fillRect/>
            </a:stretch>
          </p:blipFill>
          <p:spPr>
            <a:xfrm>
              <a:off x="5067300" y="3543300"/>
              <a:ext cx="33528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6" name="Прямоугольник 15"/>
            <p:cNvSpPr/>
            <p:nvPr/>
          </p:nvSpPr>
          <p:spPr>
            <a:xfrm>
              <a:off x="5067300" y="6070600"/>
              <a:ext cx="3352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 err="1" smtClean="0"/>
                <a:t>Ревна</a:t>
              </a:r>
              <a:r>
                <a:rPr lang="ru-RU" sz="1600" b="1" dirty="0" smtClean="0"/>
                <a:t> </a:t>
              </a:r>
              <a:endParaRPr lang="ru-RU" sz="1600" b="1" dirty="0"/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57263" y="457200"/>
            <a:ext cx="2884487" cy="2870200"/>
            <a:chOff x="957263" y="457200"/>
            <a:chExt cx="2884487" cy="2870200"/>
          </a:xfrm>
        </p:grpSpPr>
        <p:pic>
          <p:nvPicPr>
            <p:cNvPr id="3" name="Рисунок 2" descr="теремошка1.jpg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</a:blip>
            <a:stretch>
              <a:fillRect/>
            </a:stretch>
          </p:blipFill>
          <p:spPr>
            <a:xfrm>
              <a:off x="957263" y="457200"/>
              <a:ext cx="2884487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Прямоугольник 3"/>
            <p:cNvSpPr/>
            <p:nvPr/>
          </p:nvSpPr>
          <p:spPr>
            <a:xfrm>
              <a:off x="957263" y="2984500"/>
              <a:ext cx="28844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 err="1" smtClean="0"/>
                <a:t>Теремошка</a:t>
              </a:r>
              <a:endParaRPr lang="ru-RU" sz="1600" b="1" dirty="0"/>
            </a:p>
          </p:txBody>
        </p:sp>
      </p:grpSp>
      <p:grpSp>
        <p:nvGrpSpPr>
          <p:cNvPr id="9" name="Группа 8"/>
          <p:cNvGrpSpPr>
            <a:grpSpLocks noGrp="1" noUngrp="1" noChangeAspect="1"/>
          </p:cNvGrpSpPr>
          <p:nvPr/>
        </p:nvGrpSpPr>
        <p:grpSpPr>
          <a:xfrm>
            <a:off x="5519738" y="457200"/>
            <a:ext cx="2447925" cy="2870200"/>
            <a:chOff x="5519738" y="457200"/>
            <a:chExt cx="2447925" cy="2870200"/>
          </a:xfrm>
        </p:grpSpPr>
        <p:pic>
          <p:nvPicPr>
            <p:cNvPr id="7" name="Рисунок 6" descr="бряночка1.jpg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</a:blip>
            <a:stretch>
              <a:fillRect/>
            </a:stretch>
          </p:blipFill>
          <p:spPr>
            <a:xfrm>
              <a:off x="5519738" y="457200"/>
              <a:ext cx="2447925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Прямоугольник 7"/>
            <p:cNvSpPr/>
            <p:nvPr/>
          </p:nvSpPr>
          <p:spPr>
            <a:xfrm>
              <a:off x="5519738" y="2984500"/>
              <a:ext cx="2447925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 err="1"/>
                <a:t>Б</a:t>
              </a:r>
              <a:r>
                <a:rPr lang="ru-RU" sz="1600" b="1" dirty="0" err="1" smtClean="0"/>
                <a:t>ряночка</a:t>
              </a:r>
              <a:endParaRPr lang="ru-RU" sz="1600" b="1" dirty="0"/>
            </a:p>
          </p:txBody>
        </p:sp>
      </p:grpSp>
      <p:grpSp>
        <p:nvGrpSpPr>
          <p:cNvPr id="13" name="Группа 12"/>
          <p:cNvGrpSpPr>
            <a:grpSpLocks noGrp="1" noUngrp="1" noChangeAspect="1"/>
          </p:cNvGrpSpPr>
          <p:nvPr/>
        </p:nvGrpSpPr>
        <p:grpSpPr>
          <a:xfrm>
            <a:off x="739775" y="3543300"/>
            <a:ext cx="3319463" cy="2870200"/>
            <a:chOff x="739775" y="3543300"/>
            <a:chExt cx="3319463" cy="2870200"/>
          </a:xfrm>
        </p:grpSpPr>
        <p:pic>
          <p:nvPicPr>
            <p:cNvPr id="11" name="Рисунок 10" descr="красная горка.jpg"/>
            <p:cNvPicPr>
              <a:picLocks noRot="1" noChangeAspect="1" noMove="1" noResize="1"/>
            </p:cNvPicPr>
            <p:nvPr isPhoto="1"/>
          </p:nvPicPr>
          <p:blipFill>
            <a:blip r:embed="rId4">
              <a:lum/>
            </a:blip>
            <a:stretch>
              <a:fillRect/>
            </a:stretch>
          </p:blipFill>
          <p:spPr>
            <a:xfrm>
              <a:off x="739775" y="3543300"/>
              <a:ext cx="3319463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2" name="Прямоугольник 11"/>
            <p:cNvSpPr/>
            <p:nvPr/>
          </p:nvSpPr>
          <p:spPr>
            <a:xfrm>
              <a:off x="739775" y="6070600"/>
              <a:ext cx="3319463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/>
                <a:t>К</a:t>
              </a:r>
              <a:r>
                <a:rPr lang="ru-RU" sz="1600" b="1" dirty="0" smtClean="0"/>
                <a:t>расная </a:t>
              </a:r>
              <a:r>
                <a:rPr lang="ru-RU" sz="1600" b="1" dirty="0"/>
                <a:t>Г</a:t>
              </a:r>
              <a:r>
                <a:rPr lang="ru-RU" sz="1600" b="1" dirty="0" smtClean="0"/>
                <a:t>орка</a:t>
              </a:r>
              <a:endParaRPr lang="ru-RU" sz="1600" b="1" dirty="0"/>
            </a:p>
          </p:txBody>
        </p:sp>
      </p:grpSp>
      <p:sp>
        <p:nvSpPr>
          <p:cNvPr id="14" name="Прямоугольник 13"/>
          <p:cNvSpPr/>
          <p:nvPr isPhoto="1"/>
        </p:nvSpPr>
        <p:spPr>
          <a:xfrm>
            <a:off x="4686300" y="3543300"/>
            <a:ext cx="4114800" cy="25146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 algn="l"/>
            <a:r>
              <a:rPr lang="ru-RU" sz="3200" dirty="0" smtClean="0"/>
              <a:t>.</a:t>
            </a:r>
            <a:endParaRPr lang="ru-RU" sz="32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723900" y="457200"/>
            <a:ext cx="3352800" cy="2870200"/>
            <a:chOff x="723900" y="457200"/>
            <a:chExt cx="3352800" cy="2870200"/>
          </a:xfrm>
        </p:grpSpPr>
        <p:pic>
          <p:nvPicPr>
            <p:cNvPr id="3" name="Рисунок 2" descr="аделина.jpg"/>
            <p:cNvPicPr>
              <a:picLocks noRot="1" noChangeAspect="1" noMove="1" noResize="1"/>
            </p:cNvPicPr>
            <p:nvPr isPhoto="1"/>
          </p:nvPicPr>
          <p:blipFill>
            <a:blip r:embed="rId2" cstate="screen">
              <a:lum/>
            </a:blip>
            <a:stretch>
              <a:fillRect/>
            </a:stretch>
          </p:blipFill>
          <p:spPr>
            <a:xfrm>
              <a:off x="723900" y="457200"/>
              <a:ext cx="33528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Прямоугольник 3"/>
            <p:cNvSpPr/>
            <p:nvPr/>
          </p:nvSpPr>
          <p:spPr>
            <a:xfrm>
              <a:off x="723900" y="2984500"/>
              <a:ext cx="3352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 err="1"/>
                <a:t>А</a:t>
              </a:r>
              <a:r>
                <a:rPr lang="ru-RU" sz="1600" b="1" dirty="0" err="1" smtClean="0"/>
                <a:t>делина</a:t>
              </a:r>
              <a:endParaRPr lang="ru-RU" sz="1600" b="1" dirty="0"/>
            </a:p>
          </p:txBody>
        </p:sp>
      </p:grpSp>
      <p:grpSp>
        <p:nvGrpSpPr>
          <p:cNvPr id="9" name="Группа 8"/>
          <p:cNvGrpSpPr>
            <a:grpSpLocks noGrp="1" noUngrp="1" noChangeAspect="1"/>
          </p:cNvGrpSpPr>
          <p:nvPr/>
        </p:nvGrpSpPr>
        <p:grpSpPr>
          <a:xfrm>
            <a:off x="5721350" y="457200"/>
            <a:ext cx="2044700" cy="2870200"/>
            <a:chOff x="5721350" y="457200"/>
            <a:chExt cx="2044700" cy="2870200"/>
          </a:xfrm>
        </p:grpSpPr>
        <p:pic>
          <p:nvPicPr>
            <p:cNvPr id="7" name="Рисунок 6" descr="янтарная.gif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</a:blip>
            <a:stretch>
              <a:fillRect/>
            </a:stretch>
          </p:blipFill>
          <p:spPr>
            <a:xfrm>
              <a:off x="5721350" y="457200"/>
              <a:ext cx="20447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Прямоугольник 7"/>
            <p:cNvSpPr/>
            <p:nvPr/>
          </p:nvSpPr>
          <p:spPr>
            <a:xfrm>
              <a:off x="5721350" y="2984500"/>
              <a:ext cx="20447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/>
                <a:t>Я</a:t>
              </a:r>
              <a:r>
                <a:rPr lang="ru-RU" sz="1600" b="1" dirty="0" smtClean="0"/>
                <a:t>нтарная</a:t>
              </a:r>
              <a:endParaRPr lang="ru-RU" sz="1600" b="1" dirty="0"/>
            </a:p>
          </p:txBody>
        </p:sp>
      </p:grpSp>
      <p:grpSp>
        <p:nvGrpSpPr>
          <p:cNvPr id="13" name="Группа 12"/>
          <p:cNvGrpSpPr>
            <a:grpSpLocks noGrp="1" noUngrp="1" noChangeAspect="1"/>
          </p:cNvGrpSpPr>
          <p:nvPr/>
        </p:nvGrpSpPr>
        <p:grpSpPr>
          <a:xfrm>
            <a:off x="723900" y="3543300"/>
            <a:ext cx="3352800" cy="2870200"/>
            <a:chOff x="723900" y="3543300"/>
            <a:chExt cx="3352800" cy="2870200"/>
          </a:xfrm>
        </p:grpSpPr>
        <p:pic>
          <p:nvPicPr>
            <p:cNvPr id="11" name="Рисунок 10" descr="орловская розовая.jpg"/>
            <p:cNvPicPr>
              <a:picLocks noRot="1" noChangeAspect="1" noMove="1" noResize="1"/>
            </p:cNvPicPr>
            <p:nvPr isPhoto="1"/>
          </p:nvPicPr>
          <p:blipFill>
            <a:blip r:embed="rId4" cstate="screen">
              <a:lum/>
            </a:blip>
            <a:stretch>
              <a:fillRect/>
            </a:stretch>
          </p:blipFill>
          <p:spPr>
            <a:xfrm>
              <a:off x="723900" y="3543300"/>
              <a:ext cx="33528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2" name="Прямоугольник 11"/>
            <p:cNvSpPr/>
            <p:nvPr/>
          </p:nvSpPr>
          <p:spPr>
            <a:xfrm>
              <a:off x="723900" y="6070600"/>
              <a:ext cx="3352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/>
                <a:t>О</a:t>
              </a:r>
              <a:r>
                <a:rPr lang="ru-RU" sz="1600" b="1" dirty="0" smtClean="0"/>
                <a:t>рловская </a:t>
              </a:r>
              <a:r>
                <a:rPr lang="ru-RU" sz="1600" b="1" dirty="0" err="1"/>
                <a:t>Р</a:t>
              </a:r>
              <a:r>
                <a:rPr lang="ru-RU" sz="1600" b="1" dirty="0" err="1" smtClean="0"/>
                <a:t>озовая</a:t>
              </a:r>
              <a:endParaRPr lang="ru-RU" sz="1600" b="1" dirty="0"/>
            </a:p>
          </p:txBody>
        </p:sp>
      </p:grpSp>
      <p:sp>
        <p:nvSpPr>
          <p:cNvPr id="14" name="Прямоугольник 13"/>
          <p:cNvSpPr/>
          <p:nvPr isPhoto="1"/>
        </p:nvSpPr>
        <p:spPr>
          <a:xfrm>
            <a:off x="4686300" y="3543300"/>
            <a:ext cx="4114800" cy="25146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 algn="l"/>
            <a:r>
              <a:rPr lang="ru-RU" sz="3200" dirty="0" smtClean="0"/>
              <a:t>.</a:t>
            </a:r>
            <a:endParaRPr lang="ru-RU" sz="32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Плодовые Кустарники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Основные плодовые кустарники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1560513" y="457200"/>
            <a:ext cx="1677987" cy="2870200"/>
            <a:chOff x="1560513" y="457200"/>
            <a:chExt cx="1677987" cy="2870200"/>
          </a:xfrm>
        </p:grpSpPr>
        <p:pic>
          <p:nvPicPr>
            <p:cNvPr id="3" name="Рисунок 2" descr="_MG_0420 сеть.jpg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</a:blip>
            <a:stretch>
              <a:fillRect/>
            </a:stretch>
          </p:blipFill>
          <p:spPr>
            <a:xfrm>
              <a:off x="1560513" y="457200"/>
              <a:ext cx="1677987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Прямоугольник 3"/>
            <p:cNvSpPr/>
            <p:nvPr/>
          </p:nvSpPr>
          <p:spPr>
            <a:xfrm>
              <a:off x="1560513" y="2984500"/>
              <a:ext cx="16779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1600" b="1" dirty="0" smtClean="0"/>
                <a:t>Боярышник крупноплодный</a:t>
              </a:r>
              <a:endParaRPr lang="ru-RU" sz="1600" b="1" dirty="0"/>
            </a:p>
          </p:txBody>
        </p:sp>
      </p:grpSp>
      <p:grpSp>
        <p:nvGrpSpPr>
          <p:cNvPr id="9" name="Группа 8"/>
          <p:cNvGrpSpPr>
            <a:grpSpLocks noGrp="1" noUngrp="1" noChangeAspect="1"/>
          </p:cNvGrpSpPr>
          <p:nvPr/>
        </p:nvGrpSpPr>
        <p:grpSpPr>
          <a:xfrm>
            <a:off x="5067300" y="457200"/>
            <a:ext cx="3352800" cy="2870200"/>
            <a:chOff x="5067300" y="457200"/>
            <a:chExt cx="3352800" cy="2870200"/>
          </a:xfrm>
        </p:grpSpPr>
        <p:pic>
          <p:nvPicPr>
            <p:cNvPr id="7" name="Рисунок 6" descr="IMG_0036.JPG"/>
            <p:cNvPicPr>
              <a:picLocks noRot="1" noChangeAspect="1" noMove="1" noResize="1"/>
            </p:cNvPicPr>
            <p:nvPr isPhoto="1"/>
          </p:nvPicPr>
          <p:blipFill>
            <a:blip r:embed="rId3" cstate="screen">
              <a:lum/>
            </a:blip>
            <a:stretch>
              <a:fillRect/>
            </a:stretch>
          </p:blipFill>
          <p:spPr>
            <a:xfrm>
              <a:off x="5067300" y="457200"/>
              <a:ext cx="33528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Прямоугольник 7"/>
            <p:cNvSpPr/>
            <p:nvPr/>
          </p:nvSpPr>
          <p:spPr>
            <a:xfrm>
              <a:off x="5067300" y="2984500"/>
              <a:ext cx="3352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1600" b="1" dirty="0" smtClean="0"/>
                <a:t>Цветение боярышника</a:t>
              </a:r>
              <a:endParaRPr lang="ru-RU" sz="1600" b="1" dirty="0"/>
            </a:p>
          </p:txBody>
        </p:sp>
      </p:grpSp>
      <p:grpSp>
        <p:nvGrpSpPr>
          <p:cNvPr id="13" name="Группа 12"/>
          <p:cNvGrpSpPr>
            <a:grpSpLocks noGrp="1" noUngrp="1" noChangeAspect="1"/>
          </p:cNvGrpSpPr>
          <p:nvPr/>
        </p:nvGrpSpPr>
        <p:grpSpPr>
          <a:xfrm>
            <a:off x="723900" y="3543300"/>
            <a:ext cx="3352800" cy="2870200"/>
            <a:chOff x="723900" y="3543300"/>
            <a:chExt cx="3352800" cy="2870200"/>
          </a:xfrm>
        </p:grpSpPr>
        <p:pic>
          <p:nvPicPr>
            <p:cNvPr id="11" name="Рисунок 10" descr="08300001сеть.JPG"/>
            <p:cNvPicPr>
              <a:picLocks noRot="1" noChangeAspect="1" noMove="1" noResize="1"/>
            </p:cNvPicPr>
            <p:nvPr isPhoto="1"/>
          </p:nvPicPr>
          <p:blipFill>
            <a:blip r:embed="rId4">
              <a:lum/>
            </a:blip>
            <a:stretch>
              <a:fillRect/>
            </a:stretch>
          </p:blipFill>
          <p:spPr>
            <a:xfrm>
              <a:off x="723900" y="3543300"/>
              <a:ext cx="33528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2" name="Прямоугольник 11"/>
            <p:cNvSpPr/>
            <p:nvPr/>
          </p:nvSpPr>
          <p:spPr>
            <a:xfrm>
              <a:off x="723900" y="6070600"/>
              <a:ext cx="3352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 smtClean="0"/>
                <a:t>Плоды Фундука</a:t>
              </a:r>
              <a:endParaRPr lang="ru-RU" sz="1600" b="1" dirty="0"/>
            </a:p>
          </p:txBody>
        </p:sp>
      </p:grpSp>
      <p:grpSp>
        <p:nvGrpSpPr>
          <p:cNvPr id="17" name="Группа 16"/>
          <p:cNvGrpSpPr>
            <a:grpSpLocks noGrp="1" noUngrp="1" noChangeAspect="1"/>
          </p:cNvGrpSpPr>
          <p:nvPr/>
        </p:nvGrpSpPr>
        <p:grpSpPr>
          <a:xfrm>
            <a:off x="5067300" y="3543300"/>
            <a:ext cx="3352800" cy="2870200"/>
            <a:chOff x="5067300" y="3543300"/>
            <a:chExt cx="3352800" cy="2870200"/>
          </a:xfrm>
        </p:grpSpPr>
        <p:pic>
          <p:nvPicPr>
            <p:cNvPr id="15" name="Рисунок 14" descr="IMG_0095.JPG"/>
            <p:cNvPicPr>
              <a:picLocks noRot="1" noChangeAspect="1" noMove="1" noResize="1"/>
            </p:cNvPicPr>
            <p:nvPr isPhoto="1"/>
          </p:nvPicPr>
          <p:blipFill>
            <a:blip r:embed="rId5" cstate="screen">
              <a:lum/>
            </a:blip>
            <a:stretch>
              <a:fillRect/>
            </a:stretch>
          </p:blipFill>
          <p:spPr>
            <a:xfrm>
              <a:off x="5067300" y="3543300"/>
              <a:ext cx="33528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6" name="Прямоугольник 15"/>
            <p:cNvSpPr/>
            <p:nvPr/>
          </p:nvSpPr>
          <p:spPr>
            <a:xfrm>
              <a:off x="5067300" y="6070600"/>
              <a:ext cx="3352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 smtClean="0"/>
                <a:t>Дерево фундука</a:t>
              </a:r>
              <a:endParaRPr lang="ru-RU" sz="1600" b="1" dirty="0"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622300" y="457200"/>
            <a:ext cx="3554413" cy="2870200"/>
            <a:chOff x="622300" y="457200"/>
            <a:chExt cx="3554413" cy="2870200"/>
          </a:xfrm>
        </p:grpSpPr>
        <p:pic>
          <p:nvPicPr>
            <p:cNvPr id="3" name="Рисунок 2" descr="еже.jpeg"/>
            <p:cNvPicPr>
              <a:picLocks noRot="1" noChangeAspect="1" noMove="1" noResize="1"/>
            </p:cNvPicPr>
            <p:nvPr isPhoto="1"/>
          </p:nvPicPr>
          <p:blipFill>
            <a:blip r:embed="rId2" cstate="screen">
              <a:lum/>
            </a:blip>
            <a:stretch>
              <a:fillRect/>
            </a:stretch>
          </p:blipFill>
          <p:spPr>
            <a:xfrm>
              <a:off x="622300" y="457200"/>
              <a:ext cx="3554413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Прямоугольник 3"/>
            <p:cNvSpPr/>
            <p:nvPr/>
          </p:nvSpPr>
          <p:spPr>
            <a:xfrm>
              <a:off x="622300" y="2984500"/>
              <a:ext cx="3554413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 smtClean="0"/>
                <a:t>Ежевика сорт «Агавам»</a:t>
              </a:r>
              <a:endParaRPr lang="ru-RU" sz="1600" b="1" dirty="0"/>
            </a:p>
          </p:txBody>
        </p:sp>
      </p:grpSp>
      <p:grpSp>
        <p:nvGrpSpPr>
          <p:cNvPr id="9" name="Группа 8"/>
          <p:cNvGrpSpPr>
            <a:grpSpLocks noGrp="1" noUngrp="1" noChangeAspect="1"/>
          </p:cNvGrpSpPr>
          <p:nvPr/>
        </p:nvGrpSpPr>
        <p:grpSpPr>
          <a:xfrm>
            <a:off x="5067300" y="457200"/>
            <a:ext cx="3352800" cy="2870200"/>
            <a:chOff x="5067300" y="457200"/>
            <a:chExt cx="3352800" cy="2870200"/>
          </a:xfrm>
        </p:grpSpPr>
        <p:pic>
          <p:nvPicPr>
            <p:cNvPr id="7" name="Рисунок 6" descr="еж. лист.jpg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</a:blip>
            <a:stretch>
              <a:fillRect/>
            </a:stretch>
          </p:blipFill>
          <p:spPr>
            <a:xfrm>
              <a:off x="5067300" y="457200"/>
              <a:ext cx="33528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Прямоугольник 7"/>
            <p:cNvSpPr/>
            <p:nvPr/>
          </p:nvSpPr>
          <p:spPr>
            <a:xfrm>
              <a:off x="5067300" y="2984500"/>
              <a:ext cx="3352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 smtClean="0"/>
                <a:t>Ежевика  лист</a:t>
              </a:r>
              <a:endParaRPr lang="ru-RU" sz="1600" b="1" dirty="0"/>
            </a:p>
          </p:txBody>
        </p:sp>
      </p:grpSp>
      <p:grpSp>
        <p:nvGrpSpPr>
          <p:cNvPr id="13" name="Группа 12"/>
          <p:cNvGrpSpPr>
            <a:grpSpLocks noGrp="1" noUngrp="1" noChangeAspect="1"/>
          </p:cNvGrpSpPr>
          <p:nvPr/>
        </p:nvGrpSpPr>
        <p:grpSpPr>
          <a:xfrm>
            <a:off x="1143000" y="3543300"/>
            <a:ext cx="2514600" cy="2870200"/>
            <a:chOff x="1143000" y="3543300"/>
            <a:chExt cx="2514600" cy="2870200"/>
          </a:xfrm>
        </p:grpSpPr>
        <p:pic>
          <p:nvPicPr>
            <p:cNvPr id="11" name="Рисунок 10" descr="смор.дачн.jpg"/>
            <p:cNvPicPr>
              <a:picLocks noRot="1" noChangeAspect="1" noMove="1" noResize="1"/>
            </p:cNvPicPr>
            <p:nvPr isPhoto="1"/>
          </p:nvPicPr>
          <p:blipFill>
            <a:blip r:embed="rId4">
              <a:lum/>
            </a:blip>
            <a:stretch>
              <a:fillRect/>
            </a:stretch>
          </p:blipFill>
          <p:spPr>
            <a:xfrm>
              <a:off x="1143000" y="3543300"/>
              <a:ext cx="25146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2" name="Прямоугольник 11"/>
            <p:cNvSpPr/>
            <p:nvPr/>
          </p:nvSpPr>
          <p:spPr>
            <a:xfrm>
              <a:off x="1143000" y="6070600"/>
              <a:ext cx="25146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dirty="0" smtClean="0"/>
                <a:t> </a:t>
              </a:r>
              <a:r>
                <a:rPr lang="ru-RU" sz="1600" b="1" dirty="0" smtClean="0"/>
                <a:t>Смородина  «Дачница»</a:t>
              </a:r>
              <a:endParaRPr lang="ru-RU" sz="1600" b="1" dirty="0"/>
            </a:p>
          </p:txBody>
        </p:sp>
      </p:grpSp>
      <p:grpSp>
        <p:nvGrpSpPr>
          <p:cNvPr id="17" name="Группа 16"/>
          <p:cNvGrpSpPr>
            <a:grpSpLocks noGrp="1" noUngrp="1" noChangeAspect="1"/>
          </p:cNvGrpSpPr>
          <p:nvPr/>
        </p:nvGrpSpPr>
        <p:grpSpPr>
          <a:xfrm>
            <a:off x="4760913" y="3543300"/>
            <a:ext cx="3963987" cy="2870200"/>
            <a:chOff x="4760913" y="3543300"/>
            <a:chExt cx="3963987" cy="2870200"/>
          </a:xfrm>
        </p:grpSpPr>
        <p:pic>
          <p:nvPicPr>
            <p:cNvPr id="15" name="Рисунок 14" descr="см.дачн.jpg"/>
            <p:cNvPicPr>
              <a:picLocks noRot="1" noChangeAspect="1" noMove="1" noResize="1"/>
            </p:cNvPicPr>
            <p:nvPr isPhoto="1"/>
          </p:nvPicPr>
          <p:blipFill>
            <a:blip r:embed="rId5">
              <a:lum/>
            </a:blip>
            <a:stretch>
              <a:fillRect/>
            </a:stretch>
          </p:blipFill>
          <p:spPr>
            <a:xfrm>
              <a:off x="4760913" y="3543300"/>
              <a:ext cx="3963987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6" name="Прямоугольник 15"/>
            <p:cNvSpPr/>
            <p:nvPr/>
          </p:nvSpPr>
          <p:spPr>
            <a:xfrm>
              <a:off x="4760913" y="6070600"/>
              <a:ext cx="39639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 smtClean="0"/>
                <a:t>Смородина «Дачница»</a:t>
              </a:r>
              <a:endParaRPr lang="ru-RU" sz="1600" b="1" dirty="0"/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512763" y="457200"/>
            <a:ext cx="3775075" cy="2870200"/>
            <a:chOff x="512763" y="457200"/>
            <a:chExt cx="3775075" cy="2870200"/>
          </a:xfrm>
        </p:grpSpPr>
        <p:pic>
          <p:nvPicPr>
            <p:cNvPr id="3" name="Рисунок 2" descr="жимолость камчад..gif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</a:blip>
            <a:stretch>
              <a:fillRect/>
            </a:stretch>
          </p:blipFill>
          <p:spPr>
            <a:xfrm>
              <a:off x="512763" y="457200"/>
              <a:ext cx="3775075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Прямоугольник 3"/>
            <p:cNvSpPr/>
            <p:nvPr/>
          </p:nvSpPr>
          <p:spPr>
            <a:xfrm>
              <a:off x="512763" y="2984500"/>
              <a:ext cx="3775075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 smtClean="0"/>
                <a:t>Жимолость Москвичка</a:t>
              </a:r>
              <a:endParaRPr lang="ru-RU" sz="1600" b="1" dirty="0"/>
            </a:p>
          </p:txBody>
        </p:sp>
      </p:grpSp>
      <p:grpSp>
        <p:nvGrpSpPr>
          <p:cNvPr id="9" name="Группа 8"/>
          <p:cNvGrpSpPr>
            <a:grpSpLocks noGrp="1" noUngrp="1" noChangeAspect="1"/>
          </p:cNvGrpSpPr>
          <p:nvPr/>
        </p:nvGrpSpPr>
        <p:grpSpPr>
          <a:xfrm>
            <a:off x="5067300" y="457200"/>
            <a:ext cx="3352800" cy="2870200"/>
            <a:chOff x="5067300" y="457200"/>
            <a:chExt cx="3352800" cy="2870200"/>
          </a:xfrm>
        </p:grpSpPr>
        <p:pic>
          <p:nvPicPr>
            <p:cNvPr id="7" name="Рисунок 6" descr="жим2.jpg"/>
            <p:cNvPicPr>
              <a:picLocks noRot="1" noChangeAspect="1" noMove="1" noResize="1"/>
            </p:cNvPicPr>
            <p:nvPr isPhoto="1"/>
          </p:nvPicPr>
          <p:blipFill>
            <a:blip r:embed="rId3" cstate="screen">
              <a:lum/>
            </a:blip>
            <a:stretch>
              <a:fillRect/>
            </a:stretch>
          </p:blipFill>
          <p:spPr>
            <a:xfrm>
              <a:off x="5067300" y="457200"/>
              <a:ext cx="33528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Прямоугольник 7"/>
            <p:cNvSpPr/>
            <p:nvPr/>
          </p:nvSpPr>
          <p:spPr>
            <a:xfrm>
              <a:off x="5067300" y="2984500"/>
              <a:ext cx="3352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 smtClean="0"/>
                <a:t>Жимолость Роксана</a:t>
              </a:r>
              <a:endParaRPr lang="ru-RU" sz="1600" b="1" dirty="0"/>
            </a:p>
          </p:txBody>
        </p:sp>
      </p:grpSp>
      <p:grpSp>
        <p:nvGrpSpPr>
          <p:cNvPr id="13" name="Группа 12"/>
          <p:cNvGrpSpPr>
            <a:grpSpLocks noGrp="1" noUngrp="1" noChangeAspect="1"/>
          </p:cNvGrpSpPr>
          <p:nvPr/>
        </p:nvGrpSpPr>
        <p:grpSpPr>
          <a:xfrm>
            <a:off x="509588" y="3543300"/>
            <a:ext cx="3779837" cy="2870200"/>
            <a:chOff x="509588" y="3543300"/>
            <a:chExt cx="3779837" cy="2870200"/>
          </a:xfrm>
        </p:grpSpPr>
        <p:pic>
          <p:nvPicPr>
            <p:cNvPr id="11" name="Рисунок 10" descr="жим.камчад.цвет.jpg"/>
            <p:cNvPicPr>
              <a:picLocks noRot="1" noChangeAspect="1" noMove="1" noResize="1"/>
            </p:cNvPicPr>
            <p:nvPr isPhoto="1"/>
          </p:nvPicPr>
          <p:blipFill>
            <a:blip r:embed="rId4">
              <a:lum/>
            </a:blip>
            <a:stretch>
              <a:fillRect/>
            </a:stretch>
          </p:blipFill>
          <p:spPr>
            <a:xfrm>
              <a:off x="509588" y="3543300"/>
              <a:ext cx="3779837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2" name="Прямоугольник 11"/>
            <p:cNvSpPr/>
            <p:nvPr/>
          </p:nvSpPr>
          <p:spPr>
            <a:xfrm>
              <a:off x="509588" y="6070600"/>
              <a:ext cx="377983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 smtClean="0"/>
                <a:t>Жимолость цветение</a:t>
              </a:r>
              <a:endParaRPr lang="ru-RU" sz="1600" b="1" dirty="0"/>
            </a:p>
          </p:txBody>
        </p:sp>
      </p:grpSp>
      <p:grpSp>
        <p:nvGrpSpPr>
          <p:cNvPr id="17" name="Группа 16"/>
          <p:cNvGrpSpPr>
            <a:grpSpLocks noGrp="1" noUngrp="1" noChangeAspect="1"/>
          </p:cNvGrpSpPr>
          <p:nvPr/>
        </p:nvGrpSpPr>
        <p:grpSpPr>
          <a:xfrm>
            <a:off x="4686300" y="3694113"/>
            <a:ext cx="4114800" cy="2568575"/>
            <a:chOff x="4686300" y="3694113"/>
            <a:chExt cx="4114800" cy="2568575"/>
          </a:xfrm>
        </p:grpSpPr>
        <p:pic>
          <p:nvPicPr>
            <p:cNvPr id="15" name="Рисунок 14" descr="синичка.jpg"/>
            <p:cNvPicPr>
              <a:picLocks noRot="1" noChangeAspect="1" noMove="1" noResize="1"/>
            </p:cNvPicPr>
            <p:nvPr isPhoto="1"/>
          </p:nvPicPr>
          <p:blipFill>
            <a:blip r:embed="rId5">
              <a:lum contrast="25000"/>
            </a:blip>
            <a:stretch>
              <a:fillRect/>
            </a:stretch>
          </p:blipFill>
          <p:spPr>
            <a:xfrm>
              <a:off x="4686300" y="3694113"/>
              <a:ext cx="4114800" cy="22129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6" name="Прямоугольник 15"/>
            <p:cNvSpPr/>
            <p:nvPr/>
          </p:nvSpPr>
          <p:spPr>
            <a:xfrm>
              <a:off x="4686300" y="5919788"/>
              <a:ext cx="4114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 smtClean="0"/>
                <a:t>Жимолость Синичка</a:t>
              </a:r>
              <a:endParaRPr lang="ru-RU" sz="1600" b="1" dirty="0"/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1497013" y="457200"/>
            <a:ext cx="1804987" cy="2870200"/>
            <a:chOff x="1497013" y="457200"/>
            <a:chExt cx="1804987" cy="2870200"/>
          </a:xfrm>
        </p:grpSpPr>
        <p:pic>
          <p:nvPicPr>
            <p:cNvPr id="3" name="Рисунок 2" descr="лимонник китак плоды.jpg"/>
            <p:cNvPicPr>
              <a:picLocks noRot="1" noChangeAspect="1" noMove="1" noResize="1"/>
            </p:cNvPicPr>
            <p:nvPr isPhoto="1"/>
          </p:nvPicPr>
          <p:blipFill>
            <a:blip r:embed="rId2" cstate="screen">
              <a:lum/>
            </a:blip>
            <a:stretch>
              <a:fillRect/>
            </a:stretch>
          </p:blipFill>
          <p:spPr>
            <a:xfrm>
              <a:off x="1497013" y="457200"/>
              <a:ext cx="1804987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Прямоугольник 3"/>
            <p:cNvSpPr/>
            <p:nvPr/>
          </p:nvSpPr>
          <p:spPr>
            <a:xfrm>
              <a:off x="1497013" y="2984500"/>
              <a:ext cx="18049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ru-RU" sz="1600" b="1" dirty="0" smtClean="0"/>
                <a:t>лимонник китайский</a:t>
              </a:r>
              <a:endParaRPr lang="ru-RU" sz="1600" b="1" dirty="0"/>
            </a:p>
          </p:txBody>
        </p:sp>
      </p:grpSp>
      <p:grpSp>
        <p:nvGrpSpPr>
          <p:cNvPr id="9" name="Группа 8"/>
          <p:cNvGrpSpPr>
            <a:grpSpLocks noGrp="1" noUngrp="1" noChangeAspect="1"/>
          </p:cNvGrpSpPr>
          <p:nvPr/>
        </p:nvGrpSpPr>
        <p:grpSpPr>
          <a:xfrm>
            <a:off x="5067300" y="457200"/>
            <a:ext cx="3352800" cy="2870200"/>
            <a:chOff x="5067300" y="457200"/>
            <a:chExt cx="3352800" cy="2870200"/>
          </a:xfrm>
        </p:grpSpPr>
        <p:pic>
          <p:nvPicPr>
            <p:cNvPr id="7" name="Рисунок 6" descr="плод.jpg"/>
            <p:cNvPicPr>
              <a:picLocks noRot="1" noChangeAspect="1" noMove="1" noResize="1"/>
            </p:cNvPicPr>
            <p:nvPr isPhoto="1"/>
          </p:nvPicPr>
          <p:blipFill>
            <a:blip r:embed="rId3" cstate="screen">
              <a:lum/>
            </a:blip>
            <a:stretch>
              <a:fillRect/>
            </a:stretch>
          </p:blipFill>
          <p:spPr>
            <a:xfrm>
              <a:off x="5067300" y="457200"/>
              <a:ext cx="3352800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Прямоугольник 7"/>
            <p:cNvSpPr/>
            <p:nvPr/>
          </p:nvSpPr>
          <p:spPr>
            <a:xfrm>
              <a:off x="5067300" y="2984500"/>
              <a:ext cx="3352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 err="1" smtClean="0"/>
                <a:t>Актенидия</a:t>
              </a:r>
              <a:r>
                <a:rPr lang="ru-RU" sz="1600" b="1" dirty="0" smtClean="0"/>
                <a:t> </a:t>
              </a:r>
              <a:r>
                <a:rPr lang="ru-RU" sz="1600" b="1" dirty="0" err="1" smtClean="0"/>
                <a:t>Коломикта</a:t>
              </a:r>
              <a:r>
                <a:rPr lang="ru-RU" sz="1600" b="1" dirty="0" smtClean="0"/>
                <a:t> плод</a:t>
              </a:r>
              <a:endParaRPr lang="ru-RU" sz="1600" b="1" dirty="0"/>
            </a:p>
          </p:txBody>
        </p:sp>
      </p:grpSp>
      <p:grpSp>
        <p:nvGrpSpPr>
          <p:cNvPr id="13" name="Группа 12"/>
          <p:cNvGrpSpPr>
            <a:grpSpLocks noGrp="1" noUngrp="1" noChangeAspect="1"/>
          </p:cNvGrpSpPr>
          <p:nvPr/>
        </p:nvGrpSpPr>
        <p:grpSpPr>
          <a:xfrm>
            <a:off x="944563" y="3543300"/>
            <a:ext cx="2911475" cy="2870200"/>
            <a:chOff x="944563" y="3543300"/>
            <a:chExt cx="2911475" cy="2870200"/>
          </a:xfrm>
        </p:grpSpPr>
        <p:pic>
          <p:nvPicPr>
            <p:cNvPr id="11" name="Рисунок 10" descr="актинидия плод.jpg"/>
            <p:cNvPicPr>
              <a:picLocks noRot="1" noChangeAspect="1" noMove="1" noResize="1"/>
            </p:cNvPicPr>
            <p:nvPr isPhoto="1"/>
          </p:nvPicPr>
          <p:blipFill>
            <a:blip r:embed="rId4" cstate="screen">
              <a:lum/>
            </a:blip>
            <a:stretch>
              <a:fillRect/>
            </a:stretch>
          </p:blipFill>
          <p:spPr>
            <a:xfrm>
              <a:off x="944563" y="3543300"/>
              <a:ext cx="2911475" cy="2514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2" name="Прямоугольник 11"/>
            <p:cNvSpPr/>
            <p:nvPr/>
          </p:nvSpPr>
          <p:spPr>
            <a:xfrm>
              <a:off x="944563" y="6070600"/>
              <a:ext cx="2911475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/>
            </a:bodyPr>
            <a:lstStyle/>
            <a:p>
              <a:pPr algn="ctr"/>
              <a:r>
                <a:rPr lang="ru-RU" sz="1600" b="1" dirty="0" smtClean="0"/>
                <a:t>Актинидия </a:t>
              </a:r>
              <a:r>
                <a:rPr lang="ru-RU" sz="1600" b="1" dirty="0" err="1" smtClean="0"/>
                <a:t>Коломикта</a:t>
              </a:r>
              <a:r>
                <a:rPr lang="ru-RU" sz="1600" b="1" dirty="0" smtClean="0"/>
                <a:t> лист</a:t>
              </a:r>
              <a:endParaRPr lang="ru-RU" sz="1600" b="1" dirty="0"/>
            </a:p>
          </p:txBody>
        </p:sp>
      </p:grpSp>
      <p:sp>
        <p:nvSpPr>
          <p:cNvPr id="14" name="Прямоугольник 13"/>
          <p:cNvSpPr/>
          <p:nvPr isPhoto="1"/>
        </p:nvSpPr>
        <p:spPr>
          <a:xfrm>
            <a:off x="4686300" y="3543300"/>
            <a:ext cx="4114800" cy="25146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 algn="l"/>
            <a:r>
              <a:rPr lang="ru-RU" sz="3200" dirty="0" smtClean="0"/>
              <a:t>.</a:t>
            </a:r>
            <a:endParaRPr lang="ru-RU" sz="32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85728"/>
            <a:ext cx="7772400" cy="914400"/>
          </a:xfrm>
        </p:spPr>
        <p:txBody>
          <a:bodyPr/>
          <a:lstStyle/>
          <a:p>
            <a:r>
              <a:rPr lang="ru-RU" dirty="0" smtClean="0"/>
              <a:t>Выбор саженцев: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000108"/>
            <a:ext cx="7772400" cy="5286412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Функциональность сорта или дерева</a:t>
            </a:r>
          </a:p>
          <a:p>
            <a:r>
              <a:rPr lang="ru-RU" sz="2400" dirty="0" smtClean="0"/>
              <a:t>Внешний вид (надземная часть, место прививки, корневая система)</a:t>
            </a:r>
          </a:p>
          <a:p>
            <a:r>
              <a:rPr lang="ru-RU" sz="2400" dirty="0" smtClean="0"/>
              <a:t>Покупка</a:t>
            </a:r>
            <a:endParaRPr lang="ru-RU" sz="2400" dirty="0"/>
          </a:p>
        </p:txBody>
      </p:sp>
      <p:pic>
        <p:nvPicPr>
          <p:cNvPr id="4" name="Рисунок 3" descr="Памят Яковл в IMG_2380.CD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6056" y="2214554"/>
            <a:ext cx="2923726" cy="4357694"/>
          </a:xfrm>
          <a:prstGeom prst="rect">
            <a:avLst/>
          </a:prstGeom>
        </p:spPr>
      </p:pic>
      <p:pic>
        <p:nvPicPr>
          <p:cNvPr id="5" name="Рисунок 4" descr="Есенинск в IMG_2380.CD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035" y="2714620"/>
            <a:ext cx="2857709" cy="3910251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85728"/>
            <a:ext cx="7772400" cy="914400"/>
          </a:xfrm>
        </p:spPr>
        <p:txBody>
          <a:bodyPr/>
          <a:lstStyle/>
          <a:p>
            <a:r>
              <a:rPr lang="ru-RU" dirty="0" smtClean="0"/>
              <a:t>Особенности ухода: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000108"/>
            <a:ext cx="7772400" cy="5286412"/>
          </a:xfrm>
        </p:spPr>
        <p:txBody>
          <a:bodyPr/>
          <a:lstStyle/>
          <a:p>
            <a:r>
              <a:rPr lang="ru-RU" sz="2400" dirty="0" smtClean="0"/>
              <a:t>Посадка плодовых деревьев (размещение в саду, почвы, освещенность, ветра, особенности)</a:t>
            </a:r>
          </a:p>
          <a:p>
            <a:r>
              <a:rPr lang="ru-RU" sz="2400" dirty="0" smtClean="0"/>
              <a:t>Уход в год пересадки</a:t>
            </a:r>
          </a:p>
          <a:p>
            <a:r>
              <a:rPr lang="ru-RU" sz="2400" dirty="0" smtClean="0"/>
              <a:t>Уход за большими деревьями. Обрезка. Омоложение. Прививка. Перепрививка.</a:t>
            </a:r>
          </a:p>
          <a:p>
            <a:endParaRPr lang="ru-RU" dirty="0"/>
          </a:p>
        </p:txBody>
      </p:sp>
      <p:pic>
        <p:nvPicPr>
          <p:cNvPr id="4" name="Рисунок 3" descr="IMG_358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785918" y="3071810"/>
            <a:ext cx="2571768" cy="3429024"/>
          </a:xfrm>
          <a:prstGeom prst="rect">
            <a:avLst/>
          </a:prstGeom>
        </p:spPr>
      </p:pic>
      <p:pic>
        <p:nvPicPr>
          <p:cNvPr id="5" name="Рисунок 4" descr="IMG_3583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357817" y="3071810"/>
            <a:ext cx="2625347" cy="3500462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hlinkClick r:id="rId2"/>
              </a:rPr>
              <a:t>https://mypresentation.ru/presentation/vyrashhivanie-yagodnyx-i-plodovyx-rastenij</a:t>
            </a:r>
            <a:endParaRPr lang="ru-RU" dirty="0" smtClean="0"/>
          </a:p>
          <a:p>
            <a:r>
              <a:rPr lang="en-US" dirty="0" smtClean="0">
                <a:hlinkClick r:id="rId3"/>
              </a:rPr>
              <a:t>https://atcyasenevo.ru/vyraschivaniya-plodovyh-derevev-prezentatsiya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8662" y="2571744"/>
            <a:ext cx="7772400" cy="19751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Спасибо за Внимание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4085183"/>
            <a:ext cx="8064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"/>
              </a:rPr>
              <a:t>/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Базис</Template>
  <TotalTime>649</TotalTime>
  <Words>351</Words>
  <Application>Microsoft Office PowerPoint</Application>
  <PresentationFormat>Экран (4:3)</PresentationFormat>
  <Paragraphs>130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Базис</vt:lpstr>
      <vt:lpstr>ГАУСО СО «КЦСОН ГОРОДА КАМЕНСКА-УРАЛЬСКОГО»</vt:lpstr>
      <vt:lpstr>Функциональность сада</vt:lpstr>
      <vt:lpstr>Виды садов</vt:lpstr>
      <vt:lpstr>Основы закладки плодового сада</vt:lpstr>
      <vt:lpstr>Плодовые растения </vt:lpstr>
      <vt:lpstr>ЯБЛОНЯ</vt:lpstr>
      <vt:lpstr>Слайд 7</vt:lpstr>
      <vt:lpstr>Слайд 8</vt:lpstr>
      <vt:lpstr>Слайд 9</vt:lpstr>
      <vt:lpstr>ГРУША</vt:lpstr>
      <vt:lpstr>Слайд 11</vt:lpstr>
      <vt:lpstr>Слайд 12</vt:lpstr>
      <vt:lpstr>Слайд 13</vt:lpstr>
      <vt:lpstr>Слива и алыча </vt:lpstr>
      <vt:lpstr>Слайд 15</vt:lpstr>
      <vt:lpstr>Черешня</vt:lpstr>
      <vt:lpstr>Слайд 17</vt:lpstr>
      <vt:lpstr>Слайд 18</vt:lpstr>
      <vt:lpstr>Слайд 19</vt:lpstr>
      <vt:lpstr>Плодовые Кустарники</vt:lpstr>
      <vt:lpstr>Слайд 21</vt:lpstr>
      <vt:lpstr>Слайд 22</vt:lpstr>
      <vt:lpstr>Слайд 23</vt:lpstr>
      <vt:lpstr>Слайд 24</vt:lpstr>
      <vt:lpstr>Выбор саженцев:</vt:lpstr>
      <vt:lpstr>Особенности ухода:</vt:lpstr>
      <vt:lpstr>Источники:</vt:lpstr>
      <vt:lpstr>Спасибо за Внимание  </vt:lpstr>
    </vt:vector>
  </TitlesOfParts>
  <Company>DNA Project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ЯБЛОНЯ</dc:title>
  <dc:creator>DNA7 X86</dc:creator>
  <cp:lastModifiedBy>Shafikova_GA</cp:lastModifiedBy>
  <cp:revision>57</cp:revision>
  <dcterms:created xsi:type="dcterms:W3CDTF">2013-03-18T06:55:55Z</dcterms:created>
  <dcterms:modified xsi:type="dcterms:W3CDTF">2025-01-29T09:13:26Z</dcterms:modified>
</cp:coreProperties>
</file>