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embeddedFontLst>
    <p:embeddedFont>
      <p:font typeface="Maven Pro" charset="0"/>
      <p:regular r:id="rId25"/>
      <p:bold r:id="rId26"/>
    </p:embeddedFont>
    <p:embeddedFont>
      <p:font typeface="Nunito" charset="-52"/>
      <p:regular r:id="rId27"/>
      <p:bold r:id="rId28"/>
      <p:italic r:id="rId29"/>
      <p:boldItalic r:id="rId30"/>
    </p:embeddedFont>
    <p:embeddedFont>
      <p:font typeface="Impact" pitchFamily="34" charset="0"/>
      <p:regular r:id="rId31"/>
    </p:embeddedFont>
    <p:embeddedFont>
      <p:font typeface="Lobster" charset="-52"/>
      <p:regular r:id="rId32"/>
    </p:embeddedFont>
    <p:embeddedFont>
      <p:font typeface="Georgia" pitchFamily="18" charset="0"/>
      <p:regular r:id="rId33"/>
      <p:bold r:id="rId34"/>
      <p:italic r:id="rId35"/>
      <p:boldItalic r:id="rId36"/>
    </p:embeddedFont>
    <p:embeddedFont>
      <p:font typeface="Comfortaa" charset="0"/>
      <p:regular r:id="rId37"/>
      <p:bold r:id="rId38"/>
    </p:embeddedFont>
    <p:embeddedFont>
      <p:font typeface="Raleway" charset="-52"/>
      <p:regular r:id="rId39"/>
      <p:bold r:id="rId40"/>
      <p:italic r:id="rId41"/>
      <p:boldItalic r:id="rId42"/>
    </p:embeddedFont>
    <p:embeddedFont>
      <p:font typeface="Montserrat" charset="-52"/>
      <p:regular r:id="rId43"/>
      <p:bold r:id="rId44"/>
      <p:italic r:id="rId45"/>
      <p:boldItalic r:id="rId46"/>
    </p:embeddedFont>
    <p:embeddedFont>
      <p:font typeface="Oswald" charset="-52"/>
      <p:regular r:id="rId47"/>
      <p:bold r:id="rId48"/>
    </p:embeddedFont>
    <p:embeddedFont>
      <p:font typeface="Roboto" charset="0"/>
      <p:regular r:id="rId49"/>
      <p:bold r:id="rId50"/>
      <p:italic r:id="rId51"/>
      <p:boldItalic r:id="rId5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54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font" Target="fonts/font15.fntdata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font" Target="fonts/font18.fntdata"/><Relationship Id="rId47" Type="http://schemas.openxmlformats.org/officeDocument/2006/relationships/font" Target="fonts/font23.fntdata"/><Relationship Id="rId50" Type="http://schemas.openxmlformats.org/officeDocument/2006/relationships/font" Target="fonts/font26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font" Target="fonts/font14.fntdata"/><Relationship Id="rId46" Type="http://schemas.openxmlformats.org/officeDocument/2006/relationships/font" Target="fonts/font22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font" Target="fonts/font17.fntdata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font" Target="fonts/font16.fntdata"/><Relationship Id="rId45" Type="http://schemas.openxmlformats.org/officeDocument/2006/relationships/font" Target="fonts/font21.fntdata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49" Type="http://schemas.openxmlformats.org/officeDocument/2006/relationships/font" Target="fonts/font2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4" Type="http://schemas.openxmlformats.org/officeDocument/2006/relationships/font" Target="fonts/font20.fntdata"/><Relationship Id="rId52" Type="http://schemas.openxmlformats.org/officeDocument/2006/relationships/font" Target="fonts/font2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font" Target="fonts/font19.fntdata"/><Relationship Id="rId48" Type="http://schemas.openxmlformats.org/officeDocument/2006/relationships/font" Target="fonts/font24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27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5" name="Google Shape;27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g327e042108d_0_13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1" name="Google Shape;281;g327e042108d_0_13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g327e042108d_0_13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7" name="Google Shape;287;g327e042108d_0_13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327e042108d_0_13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327e042108d_0_13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327e042108d_1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327e042108d_1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327e042108d_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327e042108d_1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327e042108d_2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5" name="Google Shape;315;g327e042108d_2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g327e042108d_2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3" name="Google Shape;323;g327e042108d_2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327e042108d_2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0" name="Google Shape;330;g327e042108d_2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327e042108d_2_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327e042108d_2_3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327e042108d_2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327e042108d_2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327e042108d_3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Google Shape;349;g327e042108d_3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327e042108d_3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" name="Google Shape;356;g327e042108d_3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327e042108d_3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3" name="Google Shape;363;g327e042108d_3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g327e042108d_3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0" name="Google Shape;370;g327e042108d_3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327e042108d_3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Google Shape;378;g327e042108d_3_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327e042108d_3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327e042108d_3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g327e042108d_3_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2" name="Google Shape;392;g327e042108d_3_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g327e042108d_3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8" name="Google Shape;398;g327e042108d_3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327e042108d_3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Google Shape;404;g327e042108d_3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g327e042108d_3_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2" name="Google Shape;412;g327e042108d_3_8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3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2"/>
          <p:cNvGrpSpPr/>
          <p:nvPr/>
        </p:nvGrpSpPr>
        <p:grpSpPr>
          <a:xfrm>
            <a:off x="7343003" y="3409675"/>
            <a:ext cx="1691422" cy="1732548"/>
            <a:chOff x="7343003" y="3409675"/>
            <a:chExt cx="1691422" cy="1732548"/>
          </a:xfrm>
        </p:grpSpPr>
        <p:grpSp>
          <p:nvGrpSpPr>
            <p:cNvPr id="11" name="Google Shape;11;p2"/>
            <p:cNvGrpSpPr/>
            <p:nvPr/>
          </p:nvGrpSpPr>
          <p:grpSpPr>
            <a:xfrm>
              <a:off x="7343003" y="4453711"/>
              <a:ext cx="316800" cy="688513"/>
              <a:chOff x="7343003" y="4453711"/>
              <a:chExt cx="316800" cy="688513"/>
            </a:xfrm>
          </p:grpSpPr>
          <p:sp>
            <p:nvSpPr>
              <p:cNvPr id="12" name="Google Shape;12;p2"/>
              <p:cNvSpPr/>
              <p:nvPr/>
            </p:nvSpPr>
            <p:spPr>
              <a:xfrm>
                <a:off x="7343003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3" name="Google Shape;13;p2"/>
              <p:cNvSpPr/>
              <p:nvPr/>
            </p:nvSpPr>
            <p:spPr>
              <a:xfrm>
                <a:off x="7343003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" name="Google Shape;14;p2"/>
            <p:cNvGrpSpPr/>
            <p:nvPr/>
          </p:nvGrpSpPr>
          <p:grpSpPr>
            <a:xfrm>
              <a:off x="7801210" y="4105700"/>
              <a:ext cx="316800" cy="1036523"/>
              <a:chOff x="7801210" y="4105700"/>
              <a:chExt cx="316800" cy="1036523"/>
            </a:xfrm>
          </p:grpSpPr>
          <p:sp>
            <p:nvSpPr>
              <p:cNvPr id="15" name="Google Shape;15;p2"/>
              <p:cNvSpPr/>
              <p:nvPr/>
            </p:nvSpPr>
            <p:spPr>
              <a:xfrm>
                <a:off x="7801210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" name="Google Shape;16;p2"/>
              <p:cNvSpPr/>
              <p:nvPr/>
            </p:nvSpPr>
            <p:spPr>
              <a:xfrm>
                <a:off x="7801210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" name="Google Shape;17;p2"/>
              <p:cNvSpPr/>
              <p:nvPr/>
            </p:nvSpPr>
            <p:spPr>
              <a:xfrm>
                <a:off x="7801210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" name="Google Shape;18;p2"/>
            <p:cNvGrpSpPr/>
            <p:nvPr/>
          </p:nvGrpSpPr>
          <p:grpSpPr>
            <a:xfrm>
              <a:off x="8259418" y="3757688"/>
              <a:ext cx="316800" cy="1384535"/>
              <a:chOff x="8259418" y="3757688"/>
              <a:chExt cx="316800" cy="1384535"/>
            </a:xfrm>
          </p:grpSpPr>
          <p:sp>
            <p:nvSpPr>
              <p:cNvPr id="19" name="Google Shape;19;p2"/>
              <p:cNvSpPr/>
              <p:nvPr/>
            </p:nvSpPr>
            <p:spPr>
              <a:xfrm>
                <a:off x="8259418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" name="Google Shape;20;p2"/>
              <p:cNvSpPr/>
              <p:nvPr/>
            </p:nvSpPr>
            <p:spPr>
              <a:xfrm>
                <a:off x="8259418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" name="Google Shape;21;p2"/>
              <p:cNvSpPr/>
              <p:nvPr/>
            </p:nvSpPr>
            <p:spPr>
              <a:xfrm>
                <a:off x="8259418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" name="Google Shape;22;p2"/>
              <p:cNvSpPr/>
              <p:nvPr/>
            </p:nvSpPr>
            <p:spPr>
              <a:xfrm>
                <a:off x="8259418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" name="Google Shape;23;p2"/>
            <p:cNvGrpSpPr/>
            <p:nvPr/>
          </p:nvGrpSpPr>
          <p:grpSpPr>
            <a:xfrm>
              <a:off x="8717625" y="3409675"/>
              <a:ext cx="316800" cy="1732548"/>
              <a:chOff x="8717625" y="3409675"/>
              <a:chExt cx="316800" cy="1732548"/>
            </a:xfrm>
          </p:grpSpPr>
          <p:sp>
            <p:nvSpPr>
              <p:cNvPr id="24" name="Google Shape;24;p2"/>
              <p:cNvSpPr/>
              <p:nvPr/>
            </p:nvSpPr>
            <p:spPr>
              <a:xfrm>
                <a:off x="8717625" y="4453711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" name="Google Shape;25;p2"/>
              <p:cNvSpPr/>
              <p:nvPr/>
            </p:nvSpPr>
            <p:spPr>
              <a:xfrm>
                <a:off x="8717625" y="3757688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" name="Google Shape;26;p2"/>
              <p:cNvSpPr/>
              <p:nvPr/>
            </p:nvSpPr>
            <p:spPr>
              <a:xfrm>
                <a:off x="8717625" y="410570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7" name="Google Shape;27;p2"/>
              <p:cNvSpPr/>
              <p:nvPr/>
            </p:nvSpPr>
            <p:spPr>
              <a:xfrm>
                <a:off x="8717625" y="3409675"/>
                <a:ext cx="316800" cy="1732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8" name="Google Shape;28;p2"/>
              <p:cNvSpPr/>
              <p:nvPr/>
            </p:nvSpPr>
            <p:spPr>
              <a:xfrm>
                <a:off x="8717625" y="4801723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29" name="Google Shape;29;p2"/>
          <p:cNvGrpSpPr/>
          <p:nvPr/>
        </p:nvGrpSpPr>
        <p:grpSpPr>
          <a:xfrm>
            <a:off x="5043503" y="0"/>
            <a:ext cx="3814072" cy="3839102"/>
            <a:chOff x="5043503" y="0"/>
            <a:chExt cx="3814072" cy="3839102"/>
          </a:xfrm>
        </p:grpSpPr>
        <p:sp>
          <p:nvSpPr>
            <p:cNvPr id="30" name="Google Shape;30;p2"/>
            <p:cNvSpPr/>
            <p:nvPr/>
          </p:nvSpPr>
          <p:spPr>
            <a:xfrm>
              <a:off x="8460975" y="1817775"/>
              <a:ext cx="396600" cy="3966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 rot="-9830444">
              <a:off x="6469759" y="3480728"/>
              <a:ext cx="320148" cy="320148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2" name="Google Shape;32;p2"/>
            <p:cNvGrpSpPr/>
            <p:nvPr/>
          </p:nvGrpSpPr>
          <p:grpSpPr>
            <a:xfrm>
              <a:off x="7647812" y="2704283"/>
              <a:ext cx="635219" cy="635219"/>
              <a:chOff x="6725724" y="2701260"/>
              <a:chExt cx="1208101" cy="1208100"/>
            </a:xfrm>
          </p:grpSpPr>
          <p:sp>
            <p:nvSpPr>
              <p:cNvPr id="33" name="Google Shape;33;p2"/>
              <p:cNvSpPr/>
              <p:nvPr/>
            </p:nvSpPr>
            <p:spPr>
              <a:xfrm rot="5400000">
                <a:off x="6725725" y="2701260"/>
                <a:ext cx="1208100" cy="12081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4" name="Google Shape;34;p2"/>
              <p:cNvSpPr/>
              <p:nvPr/>
            </p:nvSpPr>
            <p:spPr>
              <a:xfrm rot="5400000">
                <a:off x="6725724" y="2701260"/>
                <a:ext cx="1208100" cy="1208100"/>
              </a:xfrm>
              <a:prstGeom prst="pie">
                <a:avLst>
                  <a:gd name="adj1" fmla="val 8244818"/>
                  <a:gd name="adj2" fmla="val 16246175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5" name="Google Shape;35;p2"/>
              <p:cNvSpPr/>
              <p:nvPr/>
            </p:nvSpPr>
            <p:spPr>
              <a:xfrm rot="5400000">
                <a:off x="6954988" y="2930398"/>
                <a:ext cx="749700" cy="749700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36" name="Google Shape;36;p2"/>
            <p:cNvSpPr/>
            <p:nvPr/>
          </p:nvSpPr>
          <p:spPr>
            <a:xfrm>
              <a:off x="8460975" y="1817775"/>
              <a:ext cx="396600" cy="396600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37" name="Google Shape;37;p2"/>
            <p:cNvGrpSpPr/>
            <p:nvPr/>
          </p:nvGrpSpPr>
          <p:grpSpPr>
            <a:xfrm>
              <a:off x="7952720" y="179238"/>
              <a:ext cx="873165" cy="873003"/>
              <a:chOff x="7754428" y="208725"/>
              <a:chExt cx="541800" cy="541800"/>
            </a:xfrm>
          </p:grpSpPr>
          <p:sp>
            <p:nvSpPr>
              <p:cNvPr id="38" name="Google Shape;38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ellipse">
                <a:avLst/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39;p2"/>
              <p:cNvSpPr/>
              <p:nvPr/>
            </p:nvSpPr>
            <p:spPr>
              <a:xfrm rot="-8647347">
                <a:off x="7831319" y="285616"/>
                <a:ext cx="388018" cy="388018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41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40" name="Google Shape;40;p2"/>
            <p:cNvSpPr/>
            <p:nvPr/>
          </p:nvSpPr>
          <p:spPr>
            <a:xfrm>
              <a:off x="5399840" y="356365"/>
              <a:ext cx="2577000" cy="257700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 rot="2043858">
              <a:off x="5503813" y="460310"/>
              <a:ext cx="2369480" cy="2369480"/>
            </a:xfrm>
            <a:prstGeom prst="ellipse">
              <a:avLst/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5399795" y="360281"/>
              <a:ext cx="2577000" cy="2577000"/>
            </a:xfrm>
            <a:prstGeom prst="pie">
              <a:avLst>
                <a:gd name="adj1" fmla="val 8801158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 rot="2044777">
              <a:off x="5911449" y="867729"/>
              <a:ext cx="1554223" cy="155422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5399795" y="356358"/>
              <a:ext cx="2577000" cy="2577000"/>
            </a:xfrm>
            <a:prstGeom prst="pie">
              <a:avLst>
                <a:gd name="adj1" fmla="val 1255410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 rot="-9830444">
              <a:off x="6469759" y="3480727"/>
              <a:ext cx="320148" cy="320148"/>
            </a:xfrm>
            <a:prstGeom prst="pie">
              <a:avLst>
                <a:gd name="adj1" fmla="val 19376841"/>
                <a:gd name="adj2" fmla="val 16200000"/>
              </a:avLst>
            </a:prstGeom>
            <a:solidFill>
              <a:schemeClr val="lt1">
                <a:alpha val="941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6" name="Google Shape;46;p2"/>
          <p:cNvSpPr txBox="1">
            <a:spLocks noGrp="1"/>
          </p:cNvSpPr>
          <p:nvPr>
            <p:ph type="ctrTitle"/>
          </p:nvPr>
        </p:nvSpPr>
        <p:spPr>
          <a:xfrm>
            <a:off x="824000" y="1613813"/>
            <a:ext cx="42555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2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255500" cy="695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oogle Shape;50;p3"/>
          <p:cNvGrpSpPr/>
          <p:nvPr/>
        </p:nvGrpSpPr>
        <p:grpSpPr>
          <a:xfrm>
            <a:off x="146769" y="3406"/>
            <a:ext cx="1233215" cy="1384535"/>
            <a:chOff x="146769" y="3406"/>
            <a:chExt cx="1233215" cy="1384535"/>
          </a:xfrm>
        </p:grpSpPr>
        <p:grpSp>
          <p:nvGrpSpPr>
            <p:cNvPr id="51" name="Google Shape;51;p3"/>
            <p:cNvGrpSpPr/>
            <p:nvPr/>
          </p:nvGrpSpPr>
          <p:grpSpPr>
            <a:xfrm>
              <a:off x="1063183" y="3406"/>
              <a:ext cx="316800" cy="688513"/>
              <a:chOff x="1063183" y="3406"/>
              <a:chExt cx="316800" cy="688513"/>
            </a:xfrm>
          </p:grpSpPr>
          <p:sp>
            <p:nvSpPr>
              <p:cNvPr id="52" name="Google Shape;52;p3"/>
              <p:cNvSpPr/>
              <p:nvPr/>
            </p:nvSpPr>
            <p:spPr>
              <a:xfrm rot="10800000">
                <a:off x="1063183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 rot="10800000">
                <a:off x="1063183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4" name="Google Shape;54;p3"/>
            <p:cNvGrpSpPr/>
            <p:nvPr/>
          </p:nvGrpSpPr>
          <p:grpSpPr>
            <a:xfrm>
              <a:off x="604976" y="3406"/>
              <a:ext cx="316800" cy="1036524"/>
              <a:chOff x="604976" y="3406"/>
              <a:chExt cx="316800" cy="1036524"/>
            </a:xfrm>
          </p:grpSpPr>
          <p:sp>
            <p:nvSpPr>
              <p:cNvPr id="55" name="Google Shape;55;p3"/>
              <p:cNvSpPr/>
              <p:nvPr/>
            </p:nvSpPr>
            <p:spPr>
              <a:xfrm rot="10800000">
                <a:off x="604976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 rot="10800000">
                <a:off x="604976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 rot="10800000">
                <a:off x="604976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58" name="Google Shape;58;p3"/>
            <p:cNvGrpSpPr/>
            <p:nvPr/>
          </p:nvGrpSpPr>
          <p:grpSpPr>
            <a:xfrm>
              <a:off x="146769" y="3406"/>
              <a:ext cx="316800" cy="1384535"/>
              <a:chOff x="146769" y="3406"/>
              <a:chExt cx="316800" cy="1384535"/>
            </a:xfrm>
          </p:grpSpPr>
          <p:sp>
            <p:nvSpPr>
              <p:cNvPr id="59" name="Google Shape;59;p3"/>
              <p:cNvSpPr/>
              <p:nvPr/>
            </p:nvSpPr>
            <p:spPr>
              <a:xfrm rot="10800000">
                <a:off x="146769" y="3419"/>
                <a:ext cx="316800" cy="688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 rot="10800000">
                <a:off x="146769" y="3441"/>
                <a:ext cx="316800" cy="1384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 rot="10800000">
                <a:off x="146769" y="3430"/>
                <a:ext cx="316800" cy="1036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 rot="10800000">
                <a:off x="146769" y="3406"/>
                <a:ext cx="316800" cy="340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63" name="Google Shape;63;p3"/>
          <p:cNvGrpSpPr/>
          <p:nvPr/>
        </p:nvGrpSpPr>
        <p:grpSpPr>
          <a:xfrm>
            <a:off x="6775084" y="2904008"/>
            <a:ext cx="2186148" cy="2239500"/>
            <a:chOff x="6775084" y="2904008"/>
            <a:chExt cx="2186148" cy="2239500"/>
          </a:xfrm>
        </p:grpSpPr>
        <p:grpSp>
          <p:nvGrpSpPr>
            <p:cNvPr id="64" name="Google Shape;64;p3"/>
            <p:cNvGrpSpPr/>
            <p:nvPr/>
          </p:nvGrpSpPr>
          <p:grpSpPr>
            <a:xfrm>
              <a:off x="6775084" y="4253708"/>
              <a:ext cx="409500" cy="889800"/>
              <a:chOff x="6775084" y="4253708"/>
              <a:chExt cx="409500" cy="889800"/>
            </a:xfrm>
          </p:grpSpPr>
          <p:sp>
            <p:nvSpPr>
              <p:cNvPr id="65" name="Google Shape;65;p3"/>
              <p:cNvSpPr/>
              <p:nvPr/>
            </p:nvSpPr>
            <p:spPr>
              <a:xfrm>
                <a:off x="6775084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6775084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67" name="Google Shape;67;p3"/>
            <p:cNvGrpSpPr/>
            <p:nvPr/>
          </p:nvGrpSpPr>
          <p:grpSpPr>
            <a:xfrm>
              <a:off x="7367299" y="3804008"/>
              <a:ext cx="409500" cy="1339500"/>
              <a:chOff x="7367299" y="3804008"/>
              <a:chExt cx="409500" cy="1339500"/>
            </a:xfrm>
          </p:grpSpPr>
          <p:sp>
            <p:nvSpPr>
              <p:cNvPr id="68" name="Google Shape;68;p3"/>
              <p:cNvSpPr/>
              <p:nvPr/>
            </p:nvSpPr>
            <p:spPr>
              <a:xfrm>
                <a:off x="7367299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69" name="Google Shape;69;p3"/>
              <p:cNvSpPr/>
              <p:nvPr/>
            </p:nvSpPr>
            <p:spPr>
              <a:xfrm>
                <a:off x="7367299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0" name="Google Shape;70;p3"/>
              <p:cNvSpPr/>
              <p:nvPr/>
            </p:nvSpPr>
            <p:spPr>
              <a:xfrm>
                <a:off x="7367299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1" name="Google Shape;71;p3"/>
            <p:cNvGrpSpPr/>
            <p:nvPr/>
          </p:nvGrpSpPr>
          <p:grpSpPr>
            <a:xfrm>
              <a:off x="7959516" y="3354008"/>
              <a:ext cx="409500" cy="1789500"/>
              <a:chOff x="7959516" y="3354008"/>
              <a:chExt cx="409500" cy="1789500"/>
            </a:xfrm>
          </p:grpSpPr>
          <p:sp>
            <p:nvSpPr>
              <p:cNvPr id="72" name="Google Shape;72;p3"/>
              <p:cNvSpPr/>
              <p:nvPr/>
            </p:nvSpPr>
            <p:spPr>
              <a:xfrm>
                <a:off x="7959516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7959516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7959516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7959516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76" name="Google Shape;76;p3"/>
            <p:cNvGrpSpPr/>
            <p:nvPr/>
          </p:nvGrpSpPr>
          <p:grpSpPr>
            <a:xfrm>
              <a:off x="8551731" y="2904008"/>
              <a:ext cx="409500" cy="2239500"/>
              <a:chOff x="8551731" y="2904008"/>
              <a:chExt cx="409500" cy="2239500"/>
            </a:xfrm>
          </p:grpSpPr>
          <p:sp>
            <p:nvSpPr>
              <p:cNvPr id="77" name="Google Shape;77;p3"/>
              <p:cNvSpPr/>
              <p:nvPr/>
            </p:nvSpPr>
            <p:spPr>
              <a:xfrm>
                <a:off x="8551731" y="4253708"/>
                <a:ext cx="409500" cy="8898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8551731" y="3354008"/>
                <a:ext cx="409500" cy="178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8551731" y="3804008"/>
                <a:ext cx="409500" cy="13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8551731" y="2904008"/>
                <a:ext cx="409500" cy="22395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8551731" y="4703408"/>
                <a:ext cx="409500" cy="4401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82" name="Google Shape;82;p3"/>
          <p:cNvSpPr txBox="1">
            <a:spLocks noGrp="1"/>
          </p:cNvSpPr>
          <p:nvPr>
            <p:ph type="title"/>
          </p:nvPr>
        </p:nvSpPr>
        <p:spPr>
          <a:xfrm>
            <a:off x="824000" y="1613825"/>
            <a:ext cx="5857800" cy="187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3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5" name="Google Shape;85;p4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86" name="Google Shape;86;p4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4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" name="Google Shape;88;p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4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0" name="Google Shape;90;p4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5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93" name="Google Shape;93;p5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5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5" name="Google Shape;95;p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5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7" name="Google Shape;97;p5"/>
          <p:cNvSpPr txBox="1">
            <a:spLocks noGrp="1"/>
          </p:cNvSpPr>
          <p:nvPr>
            <p:ph type="body" idx="2"/>
          </p:nvPr>
        </p:nvSpPr>
        <p:spPr>
          <a:xfrm>
            <a:off x="4903650" y="1990050"/>
            <a:ext cx="34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98" name="Google Shape;98;p5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" name="Google Shape;100;p6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1" name="Google Shape;101;p6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6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3" name="Google Shape;103;p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6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6" name="Google Shape;106;p7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07" name="Google Shape;107;p7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" name="Google Shape;108;p7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9" name="Google Shape;109;p7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3120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7"/>
          <p:cNvSpPr txBox="1">
            <a:spLocks noGrp="1"/>
          </p:cNvSpPr>
          <p:nvPr>
            <p:ph type="body" idx="1"/>
          </p:nvPr>
        </p:nvSpPr>
        <p:spPr>
          <a:xfrm>
            <a:off x="1303800" y="2309675"/>
            <a:ext cx="3312000" cy="2221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11" name="Google Shape;111;p7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dk1"/>
        </a:solidFill>
        <a:effectLst/>
      </p:bgPr>
    </p:bg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" name="Google Shape;113;p8"/>
          <p:cNvGrpSpPr/>
          <p:nvPr/>
        </p:nvGrpSpPr>
        <p:grpSpPr>
          <a:xfrm>
            <a:off x="6866714" y="1306"/>
            <a:ext cx="2267451" cy="2601690"/>
            <a:chOff x="6790514" y="1306"/>
            <a:chExt cx="2267451" cy="2601690"/>
          </a:xfrm>
        </p:grpSpPr>
        <p:grpSp>
          <p:nvGrpSpPr>
            <p:cNvPr id="114" name="Google Shape;114;p8"/>
            <p:cNvGrpSpPr/>
            <p:nvPr/>
          </p:nvGrpSpPr>
          <p:grpSpPr>
            <a:xfrm>
              <a:off x="7067465" y="1306"/>
              <a:ext cx="1990500" cy="1990200"/>
              <a:chOff x="7067465" y="1306"/>
              <a:chExt cx="1990500" cy="1990200"/>
            </a:xfrm>
          </p:grpSpPr>
          <p:sp>
            <p:nvSpPr>
              <p:cNvPr id="115" name="Google Shape;115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6" name="Google Shape;116;p8"/>
              <p:cNvSpPr/>
              <p:nvPr/>
            </p:nvSpPr>
            <p:spPr>
              <a:xfrm rot="-8648551">
                <a:off x="7594313" y="527721"/>
                <a:ext cx="937226" cy="937226"/>
              </a:xfrm>
              <a:prstGeom prst="pie">
                <a:avLst>
                  <a:gd name="adj1" fmla="val 19376841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7" name="Google Shape;117;p8"/>
              <p:cNvSpPr/>
              <p:nvPr/>
            </p:nvSpPr>
            <p:spPr>
              <a:xfrm rot="-8649154">
                <a:off x="7349891" y="283705"/>
                <a:ext cx="1425647" cy="14254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18" name="Google Shape;118;p8"/>
            <p:cNvGrpSpPr/>
            <p:nvPr/>
          </p:nvGrpSpPr>
          <p:grpSpPr>
            <a:xfrm>
              <a:off x="8207126" y="1807996"/>
              <a:ext cx="795000" cy="795000"/>
              <a:chOff x="8207126" y="1807996"/>
              <a:chExt cx="795000" cy="795000"/>
            </a:xfrm>
          </p:grpSpPr>
          <p:sp>
            <p:nvSpPr>
              <p:cNvPr id="119" name="Google Shape;119;p8"/>
              <p:cNvSpPr/>
              <p:nvPr/>
            </p:nvSpPr>
            <p:spPr>
              <a:xfrm rot="2152054">
                <a:off x="8319942" y="1920813"/>
                <a:ext cx="569367" cy="569367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0" name="Google Shape;120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1" name="Google Shape;121;p8"/>
              <p:cNvSpPr/>
              <p:nvPr/>
            </p:nvSpPr>
            <p:spPr>
              <a:xfrm rot="2150259">
                <a:off x="8408218" y="2008610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22" name="Google Shape;122;p8"/>
            <p:cNvGrpSpPr/>
            <p:nvPr/>
          </p:nvGrpSpPr>
          <p:grpSpPr>
            <a:xfrm>
              <a:off x="6790514" y="118857"/>
              <a:ext cx="548700" cy="548700"/>
              <a:chOff x="6790514" y="118857"/>
              <a:chExt cx="548700" cy="548700"/>
            </a:xfrm>
          </p:grpSpPr>
          <p:sp>
            <p:nvSpPr>
              <p:cNvPr id="123" name="Google Shape;123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ellipse">
                <a:avLst/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24" name="Google Shape;124;p8"/>
              <p:cNvSpPr/>
              <p:nvPr/>
            </p:nvSpPr>
            <p:spPr>
              <a:xfrm rot="2150259">
                <a:off x="6868362" y="196705"/>
                <a:ext cx="393004" cy="393004"/>
              </a:xfrm>
              <a:prstGeom prst="pie">
                <a:avLst>
                  <a:gd name="adj1" fmla="val 5699893"/>
                  <a:gd name="adj2" fmla="val 12313574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125" name="Google Shape;125;p8"/>
          <p:cNvSpPr txBox="1">
            <a:spLocks noGrp="1"/>
          </p:cNvSpPr>
          <p:nvPr>
            <p:ph type="title"/>
          </p:nvPr>
        </p:nvSpPr>
        <p:spPr>
          <a:xfrm>
            <a:off x="824000" y="763600"/>
            <a:ext cx="5857800" cy="357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  <a:defRPr sz="3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26" name="Google Shape;126;p8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8" name="Google Shape;128;p9"/>
          <p:cNvGrpSpPr/>
          <p:nvPr/>
        </p:nvGrpSpPr>
        <p:grpSpPr>
          <a:xfrm>
            <a:off x="625966" y="299376"/>
            <a:ext cx="999312" cy="999312"/>
            <a:chOff x="348199" y="179450"/>
            <a:chExt cx="1116300" cy="1116300"/>
          </a:xfrm>
        </p:grpSpPr>
        <p:sp>
          <p:nvSpPr>
            <p:cNvPr id="129" name="Google Shape;129;p9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9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1" name="Google Shape;131;p9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3430500" cy="19902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32" name="Google Shape;132;p9"/>
          <p:cNvSpPr txBox="1">
            <a:spLocks noGrp="1"/>
          </p:cNvSpPr>
          <p:nvPr>
            <p:ph type="subTitle" idx="1"/>
          </p:nvPr>
        </p:nvSpPr>
        <p:spPr>
          <a:xfrm>
            <a:off x="1303800" y="2743203"/>
            <a:ext cx="3430500" cy="7260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33" name="Google Shape;133;p9"/>
          <p:cNvSpPr txBox="1">
            <a:spLocks noGrp="1"/>
          </p:cNvSpPr>
          <p:nvPr>
            <p:ph type="body" idx="2"/>
          </p:nvPr>
        </p:nvSpPr>
        <p:spPr>
          <a:xfrm>
            <a:off x="4903700" y="661000"/>
            <a:ext cx="3430500" cy="3870600"/>
          </a:xfrm>
          <a:prstGeom prst="rect">
            <a:avLst/>
          </a:prstGeom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6" name="Google Shape;136;p10"/>
          <p:cNvGrpSpPr/>
          <p:nvPr/>
        </p:nvGrpSpPr>
        <p:grpSpPr>
          <a:xfrm>
            <a:off x="713373" y="3847119"/>
            <a:ext cx="825392" cy="825392"/>
            <a:chOff x="348199" y="179450"/>
            <a:chExt cx="1116300" cy="1116300"/>
          </a:xfrm>
        </p:grpSpPr>
        <p:sp>
          <p:nvSpPr>
            <p:cNvPr id="137" name="Google Shape;137;p10"/>
            <p:cNvSpPr/>
            <p:nvPr/>
          </p:nvSpPr>
          <p:spPr>
            <a:xfrm rot="-5400000">
              <a:off x="574557" y="405788"/>
              <a:ext cx="663600" cy="6636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10"/>
            <p:cNvSpPr/>
            <p:nvPr/>
          </p:nvSpPr>
          <p:spPr>
            <a:xfrm rot="-5400000">
              <a:off x="348199" y="179450"/>
              <a:ext cx="1116300" cy="1116300"/>
            </a:xfrm>
            <a:prstGeom prst="pie">
              <a:avLst>
                <a:gd name="adj1" fmla="val 10792838"/>
                <a:gd name="adj2" fmla="val 16200000"/>
              </a:avLst>
            </a:prstGeom>
            <a:solidFill>
              <a:schemeClr val="dk2">
                <a:alpha val="12549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39" name="Google Shape;139;p10"/>
          <p:cNvSpPr txBox="1">
            <a:spLocks noGrp="1"/>
          </p:cNvSpPr>
          <p:nvPr>
            <p:ph type="body" idx="1"/>
          </p:nvPr>
        </p:nvSpPr>
        <p:spPr>
          <a:xfrm>
            <a:off x="1303800" y="4138975"/>
            <a:ext cx="5843100" cy="5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40" name="Google Shape;140;p10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2" name="Google Shape;142;p11"/>
          <p:cNvGrpSpPr/>
          <p:nvPr/>
        </p:nvGrpSpPr>
        <p:grpSpPr>
          <a:xfrm>
            <a:off x="52" y="4099200"/>
            <a:ext cx="9144036" cy="1044300"/>
            <a:chOff x="52" y="4099200"/>
            <a:chExt cx="9144036" cy="1044300"/>
          </a:xfrm>
        </p:grpSpPr>
        <p:grpSp>
          <p:nvGrpSpPr>
            <p:cNvPr id="143" name="Google Shape;143;p11"/>
            <p:cNvGrpSpPr/>
            <p:nvPr/>
          </p:nvGrpSpPr>
          <p:grpSpPr>
            <a:xfrm>
              <a:off x="52" y="4309200"/>
              <a:ext cx="231622" cy="834300"/>
              <a:chOff x="2688737" y="4301380"/>
              <a:chExt cx="231900" cy="834300"/>
            </a:xfrm>
          </p:grpSpPr>
          <p:sp>
            <p:nvSpPr>
              <p:cNvPr id="144" name="Google Shape;144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5" name="Google Shape;145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6" name="Google Shape;146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47" name="Google Shape;147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48" name="Google Shape;148;p11"/>
            <p:cNvGrpSpPr/>
            <p:nvPr/>
          </p:nvGrpSpPr>
          <p:grpSpPr>
            <a:xfrm>
              <a:off x="371406" y="4099200"/>
              <a:ext cx="231622" cy="1044300"/>
              <a:chOff x="2688737" y="4091380"/>
              <a:chExt cx="231900" cy="1044300"/>
            </a:xfrm>
          </p:grpSpPr>
          <p:sp>
            <p:nvSpPr>
              <p:cNvPr id="149" name="Google Shape;149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0" name="Google Shape;150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2" name="Google Shape;152;p11"/>
              <p:cNvSpPr/>
              <p:nvPr/>
            </p:nvSpPr>
            <p:spPr>
              <a:xfrm flipH="1">
                <a:off x="2688737" y="4091380"/>
                <a:ext cx="2319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3" name="Google Shape;153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4" name="Google Shape;154;p11"/>
            <p:cNvGrpSpPr/>
            <p:nvPr/>
          </p:nvGrpSpPr>
          <p:grpSpPr>
            <a:xfrm>
              <a:off x="742761" y="4309200"/>
              <a:ext cx="231622" cy="834300"/>
              <a:chOff x="2688737" y="4301380"/>
              <a:chExt cx="231900" cy="834300"/>
            </a:xfrm>
          </p:grpSpPr>
          <p:sp>
            <p:nvSpPr>
              <p:cNvPr id="155" name="Google Shape;155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6" name="Google Shape;156;p11"/>
              <p:cNvSpPr/>
              <p:nvPr/>
            </p:nvSpPr>
            <p:spPr>
              <a:xfrm flipH="1">
                <a:off x="2688737" y="4301380"/>
                <a:ext cx="2319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7" name="Google Shape;157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8" name="Google Shape;158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59" name="Google Shape;159;p11"/>
            <p:cNvGrpSpPr/>
            <p:nvPr/>
          </p:nvGrpSpPr>
          <p:grpSpPr>
            <a:xfrm>
              <a:off x="1114115" y="4518900"/>
              <a:ext cx="231622" cy="624600"/>
              <a:chOff x="2688737" y="4511080"/>
              <a:chExt cx="231900" cy="624600"/>
            </a:xfrm>
          </p:grpSpPr>
          <p:sp>
            <p:nvSpPr>
              <p:cNvPr id="160" name="Google Shape;160;p11"/>
              <p:cNvSpPr/>
              <p:nvPr/>
            </p:nvSpPr>
            <p:spPr>
              <a:xfrm flipH="1">
                <a:off x="2688737" y="4720780"/>
                <a:ext cx="2319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1" name="Google Shape;161;p11"/>
              <p:cNvSpPr/>
              <p:nvPr/>
            </p:nvSpPr>
            <p:spPr>
              <a:xfrm flipH="1">
                <a:off x="2688737" y="4511080"/>
                <a:ext cx="2319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2" name="Google Shape;162;p11"/>
              <p:cNvSpPr/>
              <p:nvPr/>
            </p:nvSpPr>
            <p:spPr>
              <a:xfrm flipH="1">
                <a:off x="2688737" y="4930480"/>
                <a:ext cx="2319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3" name="Google Shape;163;p11"/>
            <p:cNvGrpSpPr/>
            <p:nvPr/>
          </p:nvGrpSpPr>
          <p:grpSpPr>
            <a:xfrm>
              <a:off x="1856753" y="4099200"/>
              <a:ext cx="231600" cy="1044300"/>
              <a:chOff x="1856753" y="4099200"/>
              <a:chExt cx="231600" cy="1044300"/>
            </a:xfrm>
          </p:grpSpPr>
          <p:sp>
            <p:nvSpPr>
              <p:cNvPr id="164" name="Google Shape;164;p11"/>
              <p:cNvSpPr/>
              <p:nvPr/>
            </p:nvSpPr>
            <p:spPr>
              <a:xfrm flipH="1">
                <a:off x="185675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5" name="Google Shape;165;p11"/>
              <p:cNvSpPr/>
              <p:nvPr/>
            </p:nvSpPr>
            <p:spPr>
              <a:xfrm flipH="1">
                <a:off x="185675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6" name="Google Shape;166;p11"/>
              <p:cNvSpPr/>
              <p:nvPr/>
            </p:nvSpPr>
            <p:spPr>
              <a:xfrm flipH="1">
                <a:off x="185675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7" name="Google Shape;167;p11"/>
              <p:cNvSpPr/>
              <p:nvPr/>
            </p:nvSpPr>
            <p:spPr>
              <a:xfrm flipH="1">
                <a:off x="1856753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68" name="Google Shape;168;p11"/>
              <p:cNvSpPr/>
              <p:nvPr/>
            </p:nvSpPr>
            <p:spPr>
              <a:xfrm flipH="1">
                <a:off x="185675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69" name="Google Shape;169;p11"/>
            <p:cNvGrpSpPr/>
            <p:nvPr/>
          </p:nvGrpSpPr>
          <p:grpSpPr>
            <a:xfrm>
              <a:off x="2228107" y="4309200"/>
              <a:ext cx="231600" cy="834300"/>
              <a:chOff x="2228107" y="4309200"/>
              <a:chExt cx="231600" cy="834300"/>
            </a:xfrm>
          </p:grpSpPr>
          <p:sp>
            <p:nvSpPr>
              <p:cNvPr id="170" name="Google Shape;170;p11"/>
              <p:cNvSpPr/>
              <p:nvPr/>
            </p:nvSpPr>
            <p:spPr>
              <a:xfrm flipH="1">
                <a:off x="222810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1" name="Google Shape;171;p11"/>
              <p:cNvSpPr/>
              <p:nvPr/>
            </p:nvSpPr>
            <p:spPr>
              <a:xfrm flipH="1">
                <a:off x="2228107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2" name="Google Shape;172;p11"/>
              <p:cNvSpPr/>
              <p:nvPr/>
            </p:nvSpPr>
            <p:spPr>
              <a:xfrm flipH="1">
                <a:off x="222810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3" name="Google Shape;173;p11"/>
              <p:cNvSpPr/>
              <p:nvPr/>
            </p:nvSpPr>
            <p:spPr>
              <a:xfrm flipH="1">
                <a:off x="222810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4" name="Google Shape;174;p11"/>
            <p:cNvGrpSpPr/>
            <p:nvPr/>
          </p:nvGrpSpPr>
          <p:grpSpPr>
            <a:xfrm>
              <a:off x="2599462" y="4518900"/>
              <a:ext cx="231600" cy="624600"/>
              <a:chOff x="2599462" y="4518900"/>
              <a:chExt cx="231600" cy="624600"/>
            </a:xfrm>
          </p:grpSpPr>
          <p:sp>
            <p:nvSpPr>
              <p:cNvPr id="175" name="Google Shape;175;p11"/>
              <p:cNvSpPr/>
              <p:nvPr/>
            </p:nvSpPr>
            <p:spPr>
              <a:xfrm flipH="1">
                <a:off x="259946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6" name="Google Shape;176;p11"/>
              <p:cNvSpPr/>
              <p:nvPr/>
            </p:nvSpPr>
            <p:spPr>
              <a:xfrm flipH="1">
                <a:off x="259946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77" name="Google Shape;177;p11"/>
              <p:cNvSpPr/>
              <p:nvPr/>
            </p:nvSpPr>
            <p:spPr>
              <a:xfrm flipH="1">
                <a:off x="259946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78" name="Google Shape;178;p11"/>
            <p:cNvGrpSpPr/>
            <p:nvPr/>
          </p:nvGrpSpPr>
          <p:grpSpPr>
            <a:xfrm>
              <a:off x="3342171" y="4099200"/>
              <a:ext cx="231600" cy="1044300"/>
              <a:chOff x="3342171" y="4099200"/>
              <a:chExt cx="231600" cy="1044300"/>
            </a:xfrm>
          </p:grpSpPr>
          <p:sp>
            <p:nvSpPr>
              <p:cNvPr id="179" name="Google Shape;179;p11"/>
              <p:cNvSpPr/>
              <p:nvPr/>
            </p:nvSpPr>
            <p:spPr>
              <a:xfrm flipH="1">
                <a:off x="334217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0" name="Google Shape;180;p11"/>
              <p:cNvSpPr/>
              <p:nvPr/>
            </p:nvSpPr>
            <p:spPr>
              <a:xfrm flipH="1">
                <a:off x="334217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1" name="Google Shape;181;p11"/>
              <p:cNvSpPr/>
              <p:nvPr/>
            </p:nvSpPr>
            <p:spPr>
              <a:xfrm flipH="1">
                <a:off x="334217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2" name="Google Shape;182;p11"/>
              <p:cNvSpPr/>
              <p:nvPr/>
            </p:nvSpPr>
            <p:spPr>
              <a:xfrm flipH="1">
                <a:off x="3342171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3" name="Google Shape;183;p11"/>
              <p:cNvSpPr/>
              <p:nvPr/>
            </p:nvSpPr>
            <p:spPr>
              <a:xfrm flipH="1">
                <a:off x="334217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4" name="Google Shape;184;p11"/>
            <p:cNvGrpSpPr/>
            <p:nvPr/>
          </p:nvGrpSpPr>
          <p:grpSpPr>
            <a:xfrm>
              <a:off x="3713525" y="4309200"/>
              <a:ext cx="231600" cy="834300"/>
              <a:chOff x="3713525" y="4309200"/>
              <a:chExt cx="231600" cy="834300"/>
            </a:xfrm>
          </p:grpSpPr>
          <p:sp>
            <p:nvSpPr>
              <p:cNvPr id="185" name="Google Shape;185;p11"/>
              <p:cNvSpPr/>
              <p:nvPr/>
            </p:nvSpPr>
            <p:spPr>
              <a:xfrm flipH="1">
                <a:off x="371352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6" name="Google Shape;186;p11"/>
              <p:cNvSpPr/>
              <p:nvPr/>
            </p:nvSpPr>
            <p:spPr>
              <a:xfrm flipH="1">
                <a:off x="3713525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7" name="Google Shape;187;p11"/>
              <p:cNvSpPr/>
              <p:nvPr/>
            </p:nvSpPr>
            <p:spPr>
              <a:xfrm flipH="1">
                <a:off x="371352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88" name="Google Shape;188;p11"/>
              <p:cNvSpPr/>
              <p:nvPr/>
            </p:nvSpPr>
            <p:spPr>
              <a:xfrm flipH="1">
                <a:off x="371352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89" name="Google Shape;189;p11"/>
            <p:cNvGrpSpPr/>
            <p:nvPr/>
          </p:nvGrpSpPr>
          <p:grpSpPr>
            <a:xfrm>
              <a:off x="1485398" y="4309200"/>
              <a:ext cx="231600" cy="834300"/>
              <a:chOff x="1485398" y="4309200"/>
              <a:chExt cx="231600" cy="834300"/>
            </a:xfrm>
          </p:grpSpPr>
          <p:sp>
            <p:nvSpPr>
              <p:cNvPr id="190" name="Google Shape;190;p11"/>
              <p:cNvSpPr/>
              <p:nvPr/>
            </p:nvSpPr>
            <p:spPr>
              <a:xfrm flipH="1">
                <a:off x="148539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1" name="Google Shape;191;p11"/>
              <p:cNvSpPr/>
              <p:nvPr/>
            </p:nvSpPr>
            <p:spPr>
              <a:xfrm flipH="1">
                <a:off x="148539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2" name="Google Shape;192;p11"/>
              <p:cNvSpPr/>
              <p:nvPr/>
            </p:nvSpPr>
            <p:spPr>
              <a:xfrm flipH="1">
                <a:off x="148539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3" name="Google Shape;193;p11"/>
              <p:cNvSpPr/>
              <p:nvPr/>
            </p:nvSpPr>
            <p:spPr>
              <a:xfrm flipH="1">
                <a:off x="148539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4" name="Google Shape;194;p11"/>
            <p:cNvGrpSpPr/>
            <p:nvPr/>
          </p:nvGrpSpPr>
          <p:grpSpPr>
            <a:xfrm>
              <a:off x="4084879" y="4518900"/>
              <a:ext cx="231600" cy="624600"/>
              <a:chOff x="4084879" y="4518900"/>
              <a:chExt cx="231600" cy="624600"/>
            </a:xfrm>
          </p:grpSpPr>
          <p:sp>
            <p:nvSpPr>
              <p:cNvPr id="195" name="Google Shape;195;p11"/>
              <p:cNvSpPr/>
              <p:nvPr/>
            </p:nvSpPr>
            <p:spPr>
              <a:xfrm flipH="1">
                <a:off x="40848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6" name="Google Shape;196;p11"/>
              <p:cNvSpPr/>
              <p:nvPr/>
            </p:nvSpPr>
            <p:spPr>
              <a:xfrm flipH="1">
                <a:off x="40848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97" name="Google Shape;197;p11"/>
              <p:cNvSpPr/>
              <p:nvPr/>
            </p:nvSpPr>
            <p:spPr>
              <a:xfrm flipH="1">
                <a:off x="40848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98" name="Google Shape;198;p11"/>
            <p:cNvGrpSpPr/>
            <p:nvPr/>
          </p:nvGrpSpPr>
          <p:grpSpPr>
            <a:xfrm>
              <a:off x="2970816" y="4309200"/>
              <a:ext cx="231600" cy="834300"/>
              <a:chOff x="2970816" y="4309200"/>
              <a:chExt cx="231600" cy="834300"/>
            </a:xfrm>
          </p:grpSpPr>
          <p:sp>
            <p:nvSpPr>
              <p:cNvPr id="199" name="Google Shape;199;p11"/>
              <p:cNvSpPr/>
              <p:nvPr/>
            </p:nvSpPr>
            <p:spPr>
              <a:xfrm flipH="1">
                <a:off x="297081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0" name="Google Shape;200;p11"/>
              <p:cNvSpPr/>
              <p:nvPr/>
            </p:nvSpPr>
            <p:spPr>
              <a:xfrm flipH="1">
                <a:off x="297081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1" name="Google Shape;201;p11"/>
              <p:cNvSpPr/>
              <p:nvPr/>
            </p:nvSpPr>
            <p:spPr>
              <a:xfrm flipH="1">
                <a:off x="297081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2" name="Google Shape;202;p11"/>
              <p:cNvSpPr/>
              <p:nvPr/>
            </p:nvSpPr>
            <p:spPr>
              <a:xfrm flipH="1">
                <a:off x="297081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3" name="Google Shape;203;p11"/>
            <p:cNvGrpSpPr/>
            <p:nvPr/>
          </p:nvGrpSpPr>
          <p:grpSpPr>
            <a:xfrm>
              <a:off x="4456234" y="4309200"/>
              <a:ext cx="231600" cy="834300"/>
              <a:chOff x="4456234" y="4309200"/>
              <a:chExt cx="231600" cy="834300"/>
            </a:xfrm>
          </p:grpSpPr>
          <p:sp>
            <p:nvSpPr>
              <p:cNvPr id="204" name="Google Shape;204;p11"/>
              <p:cNvSpPr/>
              <p:nvPr/>
            </p:nvSpPr>
            <p:spPr>
              <a:xfrm flipH="1">
                <a:off x="445623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5" name="Google Shape;205;p11"/>
              <p:cNvSpPr/>
              <p:nvPr/>
            </p:nvSpPr>
            <p:spPr>
              <a:xfrm flipH="1">
                <a:off x="445623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6" name="Google Shape;206;p11"/>
              <p:cNvSpPr/>
              <p:nvPr/>
            </p:nvSpPr>
            <p:spPr>
              <a:xfrm flipH="1">
                <a:off x="445623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07" name="Google Shape;207;p11"/>
              <p:cNvSpPr/>
              <p:nvPr/>
            </p:nvSpPr>
            <p:spPr>
              <a:xfrm flipH="1">
                <a:off x="445623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08" name="Google Shape;208;p11"/>
            <p:cNvGrpSpPr/>
            <p:nvPr/>
          </p:nvGrpSpPr>
          <p:grpSpPr>
            <a:xfrm>
              <a:off x="4827588" y="4099200"/>
              <a:ext cx="231600" cy="1044300"/>
              <a:chOff x="4827588" y="4099200"/>
              <a:chExt cx="231600" cy="1044300"/>
            </a:xfrm>
          </p:grpSpPr>
          <p:sp>
            <p:nvSpPr>
              <p:cNvPr id="209" name="Google Shape;209;p11"/>
              <p:cNvSpPr/>
              <p:nvPr/>
            </p:nvSpPr>
            <p:spPr>
              <a:xfrm flipH="1">
                <a:off x="48275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0" name="Google Shape;210;p11"/>
              <p:cNvSpPr/>
              <p:nvPr/>
            </p:nvSpPr>
            <p:spPr>
              <a:xfrm flipH="1">
                <a:off x="48275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1" name="Google Shape;211;p11"/>
              <p:cNvSpPr/>
              <p:nvPr/>
            </p:nvSpPr>
            <p:spPr>
              <a:xfrm flipH="1">
                <a:off x="48275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2" name="Google Shape;212;p11"/>
              <p:cNvSpPr/>
              <p:nvPr/>
            </p:nvSpPr>
            <p:spPr>
              <a:xfrm flipH="1">
                <a:off x="4827588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3" name="Google Shape;213;p11"/>
              <p:cNvSpPr/>
              <p:nvPr/>
            </p:nvSpPr>
            <p:spPr>
              <a:xfrm flipH="1">
                <a:off x="48275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4" name="Google Shape;214;p11"/>
            <p:cNvGrpSpPr/>
            <p:nvPr/>
          </p:nvGrpSpPr>
          <p:grpSpPr>
            <a:xfrm>
              <a:off x="5198943" y="4309200"/>
              <a:ext cx="231600" cy="834300"/>
              <a:chOff x="5198943" y="4309200"/>
              <a:chExt cx="231600" cy="834300"/>
            </a:xfrm>
          </p:grpSpPr>
          <p:sp>
            <p:nvSpPr>
              <p:cNvPr id="215" name="Google Shape;215;p11"/>
              <p:cNvSpPr/>
              <p:nvPr/>
            </p:nvSpPr>
            <p:spPr>
              <a:xfrm flipH="1">
                <a:off x="519894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6" name="Google Shape;216;p11"/>
              <p:cNvSpPr/>
              <p:nvPr/>
            </p:nvSpPr>
            <p:spPr>
              <a:xfrm flipH="1">
                <a:off x="5198943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7" name="Google Shape;217;p11"/>
              <p:cNvSpPr/>
              <p:nvPr/>
            </p:nvSpPr>
            <p:spPr>
              <a:xfrm flipH="1">
                <a:off x="519894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18" name="Google Shape;218;p11"/>
              <p:cNvSpPr/>
              <p:nvPr/>
            </p:nvSpPr>
            <p:spPr>
              <a:xfrm flipH="1">
                <a:off x="519894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19" name="Google Shape;219;p11"/>
            <p:cNvGrpSpPr/>
            <p:nvPr/>
          </p:nvGrpSpPr>
          <p:grpSpPr>
            <a:xfrm>
              <a:off x="5570297" y="4518900"/>
              <a:ext cx="231600" cy="624600"/>
              <a:chOff x="5570297" y="4518900"/>
              <a:chExt cx="231600" cy="624600"/>
            </a:xfrm>
          </p:grpSpPr>
          <p:sp>
            <p:nvSpPr>
              <p:cNvPr id="220" name="Google Shape;220;p11"/>
              <p:cNvSpPr/>
              <p:nvPr/>
            </p:nvSpPr>
            <p:spPr>
              <a:xfrm flipH="1">
                <a:off x="5570297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1" name="Google Shape;221;p11"/>
              <p:cNvSpPr/>
              <p:nvPr/>
            </p:nvSpPr>
            <p:spPr>
              <a:xfrm flipH="1">
                <a:off x="5570297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2" name="Google Shape;222;p11"/>
              <p:cNvSpPr/>
              <p:nvPr/>
            </p:nvSpPr>
            <p:spPr>
              <a:xfrm flipH="1">
                <a:off x="5570297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3" name="Google Shape;223;p11"/>
            <p:cNvGrpSpPr/>
            <p:nvPr/>
          </p:nvGrpSpPr>
          <p:grpSpPr>
            <a:xfrm>
              <a:off x="5941652" y="4309200"/>
              <a:ext cx="231600" cy="834300"/>
              <a:chOff x="5941652" y="4309200"/>
              <a:chExt cx="231600" cy="834300"/>
            </a:xfrm>
          </p:grpSpPr>
          <p:sp>
            <p:nvSpPr>
              <p:cNvPr id="224" name="Google Shape;224;p11"/>
              <p:cNvSpPr/>
              <p:nvPr/>
            </p:nvSpPr>
            <p:spPr>
              <a:xfrm flipH="1">
                <a:off x="5941652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5" name="Google Shape;225;p11"/>
              <p:cNvSpPr/>
              <p:nvPr/>
            </p:nvSpPr>
            <p:spPr>
              <a:xfrm flipH="1">
                <a:off x="5941652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6" name="Google Shape;226;p11"/>
              <p:cNvSpPr/>
              <p:nvPr/>
            </p:nvSpPr>
            <p:spPr>
              <a:xfrm flipH="1">
                <a:off x="5941652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27" name="Google Shape;227;p11"/>
              <p:cNvSpPr/>
              <p:nvPr/>
            </p:nvSpPr>
            <p:spPr>
              <a:xfrm flipH="1">
                <a:off x="5941652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28" name="Google Shape;228;p11"/>
            <p:cNvGrpSpPr/>
            <p:nvPr/>
          </p:nvGrpSpPr>
          <p:grpSpPr>
            <a:xfrm>
              <a:off x="6313006" y="4099200"/>
              <a:ext cx="231600" cy="1044300"/>
              <a:chOff x="6313006" y="4099200"/>
              <a:chExt cx="231600" cy="1044300"/>
            </a:xfrm>
          </p:grpSpPr>
          <p:sp>
            <p:nvSpPr>
              <p:cNvPr id="229" name="Google Shape;229;p11"/>
              <p:cNvSpPr/>
              <p:nvPr/>
            </p:nvSpPr>
            <p:spPr>
              <a:xfrm flipH="1">
                <a:off x="6313006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0" name="Google Shape;230;p11"/>
              <p:cNvSpPr/>
              <p:nvPr/>
            </p:nvSpPr>
            <p:spPr>
              <a:xfrm flipH="1">
                <a:off x="6313006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1" name="Google Shape;231;p11"/>
              <p:cNvSpPr/>
              <p:nvPr/>
            </p:nvSpPr>
            <p:spPr>
              <a:xfrm flipH="1">
                <a:off x="6313006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2" name="Google Shape;232;p11"/>
              <p:cNvSpPr/>
              <p:nvPr/>
            </p:nvSpPr>
            <p:spPr>
              <a:xfrm flipH="1">
                <a:off x="6313006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3" name="Google Shape;233;p11"/>
              <p:cNvSpPr/>
              <p:nvPr/>
            </p:nvSpPr>
            <p:spPr>
              <a:xfrm flipH="1">
                <a:off x="6313006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4" name="Google Shape;234;p11"/>
            <p:cNvGrpSpPr/>
            <p:nvPr/>
          </p:nvGrpSpPr>
          <p:grpSpPr>
            <a:xfrm>
              <a:off x="6684361" y="4309200"/>
              <a:ext cx="231600" cy="834300"/>
              <a:chOff x="6684361" y="4309200"/>
              <a:chExt cx="231600" cy="834300"/>
            </a:xfrm>
          </p:grpSpPr>
          <p:sp>
            <p:nvSpPr>
              <p:cNvPr id="235" name="Google Shape;235;p11"/>
              <p:cNvSpPr/>
              <p:nvPr/>
            </p:nvSpPr>
            <p:spPr>
              <a:xfrm flipH="1">
                <a:off x="6684361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6" name="Google Shape;236;p11"/>
              <p:cNvSpPr/>
              <p:nvPr/>
            </p:nvSpPr>
            <p:spPr>
              <a:xfrm flipH="1">
                <a:off x="6684361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7" name="Google Shape;237;p11"/>
              <p:cNvSpPr/>
              <p:nvPr/>
            </p:nvSpPr>
            <p:spPr>
              <a:xfrm flipH="1">
                <a:off x="6684361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38" name="Google Shape;238;p11"/>
              <p:cNvSpPr/>
              <p:nvPr/>
            </p:nvSpPr>
            <p:spPr>
              <a:xfrm flipH="1">
                <a:off x="6684361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39" name="Google Shape;239;p11"/>
            <p:cNvGrpSpPr/>
            <p:nvPr/>
          </p:nvGrpSpPr>
          <p:grpSpPr>
            <a:xfrm>
              <a:off x="7055715" y="4518900"/>
              <a:ext cx="231600" cy="624600"/>
              <a:chOff x="7055715" y="4518900"/>
              <a:chExt cx="231600" cy="624600"/>
            </a:xfrm>
          </p:grpSpPr>
          <p:sp>
            <p:nvSpPr>
              <p:cNvPr id="240" name="Google Shape;240;p11"/>
              <p:cNvSpPr/>
              <p:nvPr/>
            </p:nvSpPr>
            <p:spPr>
              <a:xfrm flipH="1">
                <a:off x="7055715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1" name="Google Shape;241;p11"/>
              <p:cNvSpPr/>
              <p:nvPr/>
            </p:nvSpPr>
            <p:spPr>
              <a:xfrm flipH="1">
                <a:off x="7055715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2" name="Google Shape;242;p11"/>
              <p:cNvSpPr/>
              <p:nvPr/>
            </p:nvSpPr>
            <p:spPr>
              <a:xfrm flipH="1">
                <a:off x="7055715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3" name="Google Shape;243;p11"/>
            <p:cNvGrpSpPr/>
            <p:nvPr/>
          </p:nvGrpSpPr>
          <p:grpSpPr>
            <a:xfrm>
              <a:off x="7798424" y="4099200"/>
              <a:ext cx="231600" cy="1044300"/>
              <a:chOff x="7798424" y="4099200"/>
              <a:chExt cx="231600" cy="1044300"/>
            </a:xfrm>
          </p:grpSpPr>
          <p:sp>
            <p:nvSpPr>
              <p:cNvPr id="244" name="Google Shape;244;p11"/>
              <p:cNvSpPr/>
              <p:nvPr/>
            </p:nvSpPr>
            <p:spPr>
              <a:xfrm flipH="1">
                <a:off x="7798424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5" name="Google Shape;245;p11"/>
              <p:cNvSpPr/>
              <p:nvPr/>
            </p:nvSpPr>
            <p:spPr>
              <a:xfrm flipH="1">
                <a:off x="7798424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6" name="Google Shape;246;p11"/>
              <p:cNvSpPr/>
              <p:nvPr/>
            </p:nvSpPr>
            <p:spPr>
              <a:xfrm flipH="1">
                <a:off x="7798424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7" name="Google Shape;247;p11"/>
              <p:cNvSpPr/>
              <p:nvPr/>
            </p:nvSpPr>
            <p:spPr>
              <a:xfrm flipH="1">
                <a:off x="7798424" y="4099200"/>
                <a:ext cx="231600" cy="104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48" name="Google Shape;248;p11"/>
              <p:cNvSpPr/>
              <p:nvPr/>
            </p:nvSpPr>
            <p:spPr>
              <a:xfrm flipH="1">
                <a:off x="7798424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49" name="Google Shape;249;p11"/>
            <p:cNvGrpSpPr/>
            <p:nvPr/>
          </p:nvGrpSpPr>
          <p:grpSpPr>
            <a:xfrm>
              <a:off x="8169779" y="4309200"/>
              <a:ext cx="231600" cy="834300"/>
              <a:chOff x="8169779" y="4309200"/>
              <a:chExt cx="231600" cy="834300"/>
            </a:xfrm>
          </p:grpSpPr>
          <p:sp>
            <p:nvSpPr>
              <p:cNvPr id="250" name="Google Shape;250;p11"/>
              <p:cNvSpPr/>
              <p:nvPr/>
            </p:nvSpPr>
            <p:spPr>
              <a:xfrm flipH="1">
                <a:off x="8169779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1" name="Google Shape;251;p11"/>
              <p:cNvSpPr/>
              <p:nvPr/>
            </p:nvSpPr>
            <p:spPr>
              <a:xfrm flipH="1">
                <a:off x="8169779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2" name="Google Shape;252;p11"/>
              <p:cNvSpPr/>
              <p:nvPr/>
            </p:nvSpPr>
            <p:spPr>
              <a:xfrm flipH="1">
                <a:off x="8169779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3" name="Google Shape;253;p11"/>
              <p:cNvSpPr/>
              <p:nvPr/>
            </p:nvSpPr>
            <p:spPr>
              <a:xfrm flipH="1">
                <a:off x="8169779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4" name="Google Shape;254;p11"/>
            <p:cNvGrpSpPr/>
            <p:nvPr/>
          </p:nvGrpSpPr>
          <p:grpSpPr>
            <a:xfrm>
              <a:off x="7427070" y="4309200"/>
              <a:ext cx="231600" cy="834300"/>
              <a:chOff x="7427070" y="4309200"/>
              <a:chExt cx="231600" cy="834300"/>
            </a:xfrm>
          </p:grpSpPr>
          <p:sp>
            <p:nvSpPr>
              <p:cNvPr id="255" name="Google Shape;255;p11"/>
              <p:cNvSpPr/>
              <p:nvPr/>
            </p:nvSpPr>
            <p:spPr>
              <a:xfrm flipH="1">
                <a:off x="7427070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6" name="Google Shape;256;p11"/>
              <p:cNvSpPr/>
              <p:nvPr/>
            </p:nvSpPr>
            <p:spPr>
              <a:xfrm flipH="1">
                <a:off x="7427070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7" name="Google Shape;257;p11"/>
              <p:cNvSpPr/>
              <p:nvPr/>
            </p:nvSpPr>
            <p:spPr>
              <a:xfrm flipH="1">
                <a:off x="7427070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58" name="Google Shape;258;p11"/>
              <p:cNvSpPr/>
              <p:nvPr/>
            </p:nvSpPr>
            <p:spPr>
              <a:xfrm flipH="1">
                <a:off x="7427070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59" name="Google Shape;259;p11"/>
            <p:cNvGrpSpPr/>
            <p:nvPr/>
          </p:nvGrpSpPr>
          <p:grpSpPr>
            <a:xfrm>
              <a:off x="8541133" y="4518900"/>
              <a:ext cx="231600" cy="624600"/>
              <a:chOff x="8541133" y="4518900"/>
              <a:chExt cx="231600" cy="624600"/>
            </a:xfrm>
          </p:grpSpPr>
          <p:sp>
            <p:nvSpPr>
              <p:cNvPr id="260" name="Google Shape;260;p11"/>
              <p:cNvSpPr/>
              <p:nvPr/>
            </p:nvSpPr>
            <p:spPr>
              <a:xfrm flipH="1">
                <a:off x="8541133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" name="Google Shape;261;p11"/>
              <p:cNvSpPr/>
              <p:nvPr/>
            </p:nvSpPr>
            <p:spPr>
              <a:xfrm flipH="1">
                <a:off x="8541133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" name="Google Shape;262;p11"/>
              <p:cNvSpPr/>
              <p:nvPr/>
            </p:nvSpPr>
            <p:spPr>
              <a:xfrm flipH="1">
                <a:off x="8541133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" name="Google Shape;263;p11"/>
            <p:cNvGrpSpPr/>
            <p:nvPr/>
          </p:nvGrpSpPr>
          <p:grpSpPr>
            <a:xfrm>
              <a:off x="8912488" y="4309200"/>
              <a:ext cx="231600" cy="834300"/>
              <a:chOff x="8912488" y="4309200"/>
              <a:chExt cx="231600" cy="834300"/>
            </a:xfrm>
          </p:grpSpPr>
          <p:sp>
            <p:nvSpPr>
              <p:cNvPr id="264" name="Google Shape;264;p11"/>
              <p:cNvSpPr/>
              <p:nvPr/>
            </p:nvSpPr>
            <p:spPr>
              <a:xfrm flipH="1">
                <a:off x="8912488" y="4728600"/>
                <a:ext cx="231600" cy="4149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5" name="Google Shape;265;p11"/>
              <p:cNvSpPr/>
              <p:nvPr/>
            </p:nvSpPr>
            <p:spPr>
              <a:xfrm flipH="1">
                <a:off x="8912488" y="4309200"/>
                <a:ext cx="231600" cy="8343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6" name="Google Shape;266;p11"/>
              <p:cNvSpPr/>
              <p:nvPr/>
            </p:nvSpPr>
            <p:spPr>
              <a:xfrm flipH="1">
                <a:off x="8912488" y="4518900"/>
                <a:ext cx="231600" cy="6246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7" name="Google Shape;267;p11"/>
              <p:cNvSpPr/>
              <p:nvPr/>
            </p:nvSpPr>
            <p:spPr>
              <a:xfrm flipH="1">
                <a:off x="8912488" y="4938300"/>
                <a:ext cx="231600" cy="205200"/>
              </a:xfrm>
              <a:prstGeom prst="round2SameRect">
                <a:avLst>
                  <a:gd name="adj1" fmla="val 50000"/>
                  <a:gd name="adj2" fmla="val 0"/>
                </a:avLst>
              </a:prstGeom>
              <a:solidFill>
                <a:schemeClr val="lt1">
                  <a:alpha val="9020"/>
                </a:schemeClr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268" name="Google Shape;268;p11"/>
          <p:cNvSpPr txBox="1">
            <a:spLocks noGrp="1"/>
          </p:cNvSpPr>
          <p:nvPr>
            <p:ph type="title" hasCustomPrompt="1"/>
          </p:nvPr>
        </p:nvSpPr>
        <p:spPr>
          <a:xfrm>
            <a:off x="1388625" y="772725"/>
            <a:ext cx="6366900" cy="18633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0"/>
              <a:buNone/>
              <a:defRPr sz="8000">
                <a:solidFill>
                  <a:schemeClr val="l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69" name="Google Shape;269;p11"/>
          <p:cNvSpPr txBox="1">
            <a:spLocks noGrp="1"/>
          </p:cNvSpPr>
          <p:nvPr>
            <p:ph type="body" idx="1"/>
          </p:nvPr>
        </p:nvSpPr>
        <p:spPr>
          <a:xfrm>
            <a:off x="1388625" y="2712300"/>
            <a:ext cx="6366900" cy="111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300"/>
              <a:buChar char="●"/>
              <a:defRPr>
                <a:solidFill>
                  <a:schemeClr val="lt1"/>
                </a:solidFill>
              </a:defRPr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●"/>
              <a:defRPr>
                <a:solidFill>
                  <a:schemeClr val="lt1"/>
                </a:solidFill>
              </a:defRPr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○"/>
              <a:defRPr>
                <a:solidFill>
                  <a:schemeClr val="lt1"/>
                </a:solidFill>
              </a:defRPr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70" name="Google Shape;270;p1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2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omentum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aven Pro"/>
              <a:buNone/>
              <a:defRPr sz="2800" b="1">
                <a:solidFill>
                  <a:schemeClr val="dk2"/>
                </a:solidFill>
                <a:latin typeface="Maven Pro"/>
                <a:ea typeface="Maven Pro"/>
                <a:cs typeface="Maven Pro"/>
                <a:sym typeface="Maven Pr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Nunito"/>
              <a:buChar char="●"/>
              <a:defRPr sz="13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●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○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Nunito"/>
              <a:buChar char="■"/>
              <a:defRPr sz="11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51046" y="4736976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9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6%D0%B5%D1%80%D0%BA%D0%BE%D0%B2%D1%8C_%D0%9F%D0%BE%D0%BA%D1%80%D0%BE%D0%B2%D0%B0_%D0%9F%D1%80%D0%B5%D1%81%D0%B2%D1%8F%D1%82%D0%BE%D0%B9_%D0%91%D0%BE%D0%B3%D0%BE%D1%80%D0%BE%D0%B4%D0%B8%D1%86%D1%8B_(%D0%A1%D1%82%D0%B0%D1%80%D1%8B%D0%B9_%D0%9A%D0%B0%D0%BC%D0%B5%D0%BD%D1%81%D0%BA)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A6%D0%B5%D1%80%D0%BA%D0%BE%D0%B2%D1%8C_%D0%A0%D0%BE%D0%B6%D0%B4%D0%B5%D1%81%D1%82%D0%B2%D0%B0_%D0%A5%D1%80%D0%B8%D1%81%D1%82%D0%BE%D0%B2%D0%B0_(%D0%A1%D0%BE%D1%81%D0%BD%D0%BE%D0%B2%D1%81%D0%BA%D0%BE%D0%B5)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"/>
          <p:cNvSpPr txBox="1">
            <a:spLocks noGrp="1"/>
          </p:cNvSpPr>
          <p:nvPr>
            <p:ph type="ctrTitle"/>
          </p:nvPr>
        </p:nvSpPr>
        <p:spPr>
          <a:xfrm>
            <a:off x="510225" y="473825"/>
            <a:ext cx="7960444" cy="301305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000" dirty="0" smtClean="0">
                <a:solidFill>
                  <a:srgbClr val="4C1130"/>
                </a:solidFill>
              </a:rPr>
              <a:t>ГАУСО СО  «КЦСОН города Каменска-Уральского»</a:t>
            </a:r>
            <a:br>
              <a:rPr lang="ru" sz="2000" dirty="0" smtClean="0">
                <a:solidFill>
                  <a:srgbClr val="4C1130"/>
                </a:solidFill>
              </a:rPr>
            </a:br>
            <a:r>
              <a:rPr lang="ru" sz="2000" dirty="0" smtClean="0">
                <a:solidFill>
                  <a:srgbClr val="4C1130"/>
                </a:solidFill>
              </a:rPr>
              <a:t/>
            </a:r>
            <a:br>
              <a:rPr lang="ru" sz="2000" dirty="0" smtClean="0">
                <a:solidFill>
                  <a:srgbClr val="4C1130"/>
                </a:solidFill>
              </a:rPr>
            </a:br>
            <a:r>
              <a:rPr lang="ru" sz="2800" dirty="0" smtClean="0">
                <a:solidFill>
                  <a:srgbClr val="4C1130"/>
                </a:solidFill>
              </a:rPr>
              <a:t>Школа пожилого возраста по напрвалению: </a:t>
            </a:r>
            <a:r>
              <a:rPr lang="ru" dirty="0" smtClean="0">
                <a:solidFill>
                  <a:srgbClr val="4C1130"/>
                </a:solidFill>
              </a:rPr>
              <a:t>Краеведение.</a:t>
            </a:r>
            <a:br>
              <a:rPr lang="ru" dirty="0" smtClean="0">
                <a:solidFill>
                  <a:srgbClr val="4C1130"/>
                </a:solidFill>
              </a:rPr>
            </a:br>
            <a:endParaRPr>
              <a:solidFill>
                <a:srgbClr val="6600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dirty="0">
                <a:solidFill>
                  <a:srgbClr val="660000"/>
                </a:solidFill>
              </a:rPr>
              <a:t>Тема:Храмы Каменского района и </a:t>
            </a:r>
            <a:r>
              <a:rPr lang="ru" dirty="0" smtClean="0">
                <a:solidFill>
                  <a:srgbClr val="660000"/>
                </a:solidFill>
              </a:rPr>
              <a:t>города Каменска-Уральского</a:t>
            </a:r>
            <a:endParaRPr>
              <a:solidFill>
                <a:srgbClr val="660000"/>
              </a:solidFill>
            </a:endParaRPr>
          </a:p>
        </p:txBody>
      </p:sp>
      <p:sp>
        <p:nvSpPr>
          <p:cNvPr id="278" name="Google Shape;278;p13"/>
          <p:cNvSpPr txBox="1">
            <a:spLocks noGrp="1"/>
          </p:cNvSpPr>
          <p:nvPr>
            <p:ph type="subTitle" idx="1"/>
          </p:nvPr>
        </p:nvSpPr>
        <p:spPr>
          <a:xfrm>
            <a:off x="824000" y="3596300"/>
            <a:ext cx="4768500" cy="100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/>
            <a:r>
              <a:rPr lang="ru" b="1" dirty="0">
                <a:solidFill>
                  <a:srgbClr val="4C1130"/>
                </a:solidFill>
              </a:rPr>
              <a:t>Руководитель: специалист по социальной работе </a:t>
            </a:r>
            <a:r>
              <a:rPr lang="ru" b="1" dirty="0" smtClean="0">
                <a:solidFill>
                  <a:srgbClr val="4C1130"/>
                </a:solidFill>
              </a:rPr>
              <a:t>СоломеинаА.А</a:t>
            </a:r>
            <a:r>
              <a:rPr lang="ru" b="1" dirty="0" smtClean="0">
                <a:solidFill>
                  <a:srgbClr val="4C1130"/>
                </a:solidFill>
              </a:rPr>
              <a:t>.</a:t>
            </a:r>
            <a:endParaRPr b="1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>
                <a:solidFill>
                  <a:srgbClr val="4C1130"/>
                </a:solidFill>
              </a:rPr>
              <a:t>Занятие №5 ЯНВАРЬ 2025г</a:t>
            </a:r>
            <a:endParaRPr b="1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rgbClr val="4C113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4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600">
                <a:solidFill>
                  <a:srgbClr val="990000"/>
                </a:solidFill>
                <a:latin typeface="Impact"/>
                <a:ea typeface="Impact"/>
                <a:cs typeface="Impact"/>
                <a:sym typeface="Impact"/>
              </a:rPr>
              <a:t>ХРАМЫ г.Каменска-Уральского</a:t>
            </a:r>
            <a:endParaRPr sz="3600">
              <a:solidFill>
                <a:srgbClr val="990000"/>
              </a:solidFill>
              <a:latin typeface="Impact"/>
              <a:ea typeface="Impact"/>
              <a:cs typeface="Impact"/>
              <a:sym typeface="Impact"/>
            </a:endParaRPr>
          </a:p>
        </p:txBody>
      </p:sp>
      <p:sp>
        <p:nvSpPr>
          <p:cNvPr id="284" name="Google Shape;284;p14"/>
          <p:cNvSpPr txBox="1">
            <a:spLocks noGrp="1"/>
          </p:cNvSpPr>
          <p:nvPr>
            <p:ph type="body" idx="1"/>
          </p:nvPr>
        </p:nvSpPr>
        <p:spPr>
          <a:xfrm>
            <a:off x="570250" y="1597875"/>
            <a:ext cx="8233500" cy="331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50" u="sng">
                <a:solidFill>
                  <a:srgbClr val="000000"/>
                </a:solidFill>
                <a:highlight>
                  <a:srgbClr val="F2EDEC"/>
                </a:highlight>
                <a:latin typeface="Lobster"/>
                <a:ea typeface="Lobster"/>
                <a:cs typeface="Lobster"/>
                <a:sym typeface="Lobster"/>
              </a:rPr>
              <a:t>1. Александро-Невская часовня.</a:t>
            </a:r>
            <a:endParaRPr sz="2450" u="sng">
              <a:solidFill>
                <a:srgbClr val="000000"/>
              </a:solidFill>
              <a:highlight>
                <a:srgbClr val="F2EDEC"/>
              </a:highlight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450" u="sng">
                <a:solidFill>
                  <a:srgbClr val="000000"/>
                </a:solidFill>
                <a:highlight>
                  <a:srgbClr val="F2EDEC"/>
                </a:highlight>
                <a:latin typeface="Lobster"/>
                <a:ea typeface="Lobster"/>
                <a:cs typeface="Lobster"/>
                <a:sym typeface="Lobster"/>
              </a:rPr>
              <a:t>2. Покрова Пресвятой Богородицы храм.</a:t>
            </a:r>
            <a:endParaRPr sz="2450" u="sng">
              <a:solidFill>
                <a:srgbClr val="000000"/>
              </a:solidFill>
              <a:highlight>
                <a:srgbClr val="F2EDEC"/>
              </a:highlight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450" u="sng">
                <a:solidFill>
                  <a:srgbClr val="000000"/>
                </a:solidFill>
                <a:highlight>
                  <a:srgbClr val="F2EDEC"/>
                </a:highlight>
                <a:latin typeface="Lobster"/>
                <a:ea typeface="Lobster"/>
                <a:cs typeface="Lobster"/>
                <a:sym typeface="Lobster"/>
              </a:rPr>
              <a:t>3. Свято-Троицкий собор.</a:t>
            </a:r>
            <a:endParaRPr sz="2450" u="sng">
              <a:solidFill>
                <a:srgbClr val="000000"/>
              </a:solidFill>
              <a:highlight>
                <a:srgbClr val="F2EDEC"/>
              </a:highlight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450" u="sng">
                <a:solidFill>
                  <a:srgbClr val="000000"/>
                </a:solidFill>
                <a:highlight>
                  <a:srgbClr val="F2EDEC"/>
                </a:highlight>
                <a:latin typeface="Lobster"/>
                <a:ea typeface="Lobster"/>
                <a:cs typeface="Lobster"/>
                <a:sym typeface="Lobster"/>
              </a:rPr>
              <a:t>4. Спасо-преображенский мужской монастырь.</a:t>
            </a:r>
            <a:endParaRPr sz="2450" u="sng">
              <a:solidFill>
                <a:srgbClr val="000000"/>
              </a:solidFill>
              <a:highlight>
                <a:srgbClr val="F2EDEC"/>
              </a:highlight>
              <a:latin typeface="Lobster"/>
              <a:ea typeface="Lobster"/>
              <a:cs typeface="Lobster"/>
              <a:sym typeface="Lobster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2700" u="sng">
              <a:latin typeface="Lobster"/>
              <a:ea typeface="Lobster"/>
              <a:cs typeface="Lobster"/>
              <a:sym typeface="Lobster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p15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p15"/>
          <p:cNvSpPr txBox="1">
            <a:spLocks noGrp="1"/>
          </p:cNvSpPr>
          <p:nvPr>
            <p:ph type="body" idx="1"/>
          </p:nvPr>
        </p:nvSpPr>
        <p:spPr>
          <a:xfrm>
            <a:off x="300125" y="598575"/>
            <a:ext cx="8723700" cy="425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" sz="1000" b="1">
                <a:solidFill>
                  <a:srgbClr val="383838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Часовня открыта к 300-летию Каменска-Уральского. Автор проекта А.В. Долгов. По сведениям краеведов, «…у Каменска-Уральского был «свой» святой, Александр Невский, защитник земли русской и православной веры».</a:t>
            </a:r>
            <a:endParaRPr sz="1000" b="1">
              <a:solidFill>
                <a:srgbClr val="383838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" sz="1000" b="1">
                <a:solidFill>
                  <a:srgbClr val="383838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Александро-Невская часовня освящена 14 июля 2001 г. архиепископом Екатеринбургским и Верхотурским Викентием. В часовне установлена икона благоверного князя, подаренная администрацией Каменского района. По некоторой версии икона написана В.М. Васнецовым и его учениками в Гусь-Хрустальном (1899). С восточной стороны 4 мая 2005 г. в честь 60-летия Победы установлена и открыта мемориальная памятная доска с именами горожан, участников Великой Отечественной войны 1941-1945 г.г., награждённых орденом «Святого Александра Невского».</a:t>
            </a:r>
            <a:endParaRPr sz="1000" b="1">
              <a:solidFill>
                <a:srgbClr val="383838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" sz="1000" b="1">
                <a:solidFill>
                  <a:srgbClr val="383838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2013 г. по Благословению правящего архиерея владыки Сергия, в часовне отделена алтарная часть. Первая Божественная Литургия состоялась по благословению митрополита Екатеринбургского и Верхатурского Кирилла 6 июля 2013 г. в празднование Владимирской иконы Божией Матери.</a:t>
            </a:r>
            <a:endParaRPr sz="1000" b="1">
              <a:solidFill>
                <a:srgbClr val="383838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60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291" name="Google Shape;291;p15" descr="Храм-часовня Александра Невского, Вид с востока&lt;br&gt;, Каменск-Уральский, Каменск-Уральский (город Каменск-Уральский), Свердловская область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71325" y="2481200"/>
            <a:ext cx="2538275" cy="2452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16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p16"/>
          <p:cNvSpPr txBox="1">
            <a:spLocks noGrp="1"/>
          </p:cNvSpPr>
          <p:nvPr>
            <p:ph type="body" idx="1"/>
          </p:nvPr>
        </p:nvSpPr>
        <p:spPr>
          <a:xfrm>
            <a:off x="-70025" y="-129325"/>
            <a:ext cx="9024000" cy="514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750" dirty="0">
                <a:solidFill>
                  <a:srgbClr val="000000"/>
                </a:solidFill>
                <a:latin typeface="Georgia"/>
                <a:ea typeface="Georgia"/>
                <a:cs typeface="Georgia"/>
                <a:sym typeface="Georgia"/>
              </a:rPr>
              <a:t>Церковь Покрова Пресвятой Богородицы (Старый Каменск)</a:t>
            </a:r>
            <a:endParaRPr sz="1750">
              <a:solidFill>
                <a:srgbClr val="00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Храм возводился вблизи городского кладбища в исторической части города специально для отпевания. До этого таинства совершались в Свято-Троицком соборе. Церковь заложена в 1850-х годах, строительство окончено в 1883 году. Освящение 1 июля 1885 года проводил епископ Екатеринбургский и Ирбитский Нафанаил. В 1905 году была надстроена колокольня, в 1907 году образован приход</a:t>
            </a:r>
            <a:r>
              <a:rPr lang="ru" sz="1500" b="1" baseline="30000" dirty="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[2]</a:t>
            </a: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</a:t>
            </a:r>
            <a:endParaRPr sz="1050" b="1">
              <a:solidFill>
                <a:srgbClr val="2021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500"/>
              </a:spcBef>
              <a:spcAft>
                <a:spcPts val="0"/>
              </a:spcAft>
              <a:buNone/>
            </a:pP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1918 году церковь была отстранена от погребения усопших. Богослужения были продолжались до 1934 года, когда был арестован последний священник отец Иоанн Зыков. Впоследствии в 1940—1950-х годах здание использовалось как место заключения для перемещаемых лиц, позднее как склады</a:t>
            </a:r>
            <a:r>
              <a:rPr lang="ru" sz="1500" b="1" baseline="30000" dirty="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[2]</a:t>
            </a: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 Кладбище снесено</a:t>
            </a:r>
            <a:r>
              <a:rPr lang="ru" sz="1500" b="1" baseline="30000" dirty="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[3]</a:t>
            </a:r>
            <a:endParaRPr sz="1500" b="1" baseline="30000">
              <a:solidFill>
                <a:srgbClr val="0645AD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500"/>
              </a:spcBef>
              <a:spcAft>
                <a:spcPts val="0"/>
              </a:spcAft>
              <a:buNone/>
            </a:pP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1991 году храм был возвращён РПЦ. В период советской власти здание церкви сильно обветшало и было почти разрушено, утрачены купола. Новым настоятелем стал Иоанн Агафонов</a:t>
            </a:r>
            <a:r>
              <a:rPr lang="ru" sz="1500" b="1" baseline="30000" dirty="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[2]</a:t>
            </a: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</a:t>
            </a:r>
            <a:endParaRPr sz="1050" b="1">
              <a:solidFill>
                <a:srgbClr val="2021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500"/>
              </a:spcBef>
              <a:spcAft>
                <a:spcPts val="0"/>
              </a:spcAft>
              <a:buNone/>
            </a:pP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1992 году восстановлены купола и главный колокол. С 1994 года ведётся роспись храма. С 1996 года при храме действует церковноприходская школа для детей и взрослых</a:t>
            </a:r>
            <a:r>
              <a:rPr lang="ru" sz="1500" b="1" baseline="30000" dirty="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[2]</a:t>
            </a: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</a:t>
            </a:r>
            <a:endParaRPr sz="1050" b="1">
              <a:solidFill>
                <a:srgbClr val="2021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500"/>
              </a:spcBef>
              <a:spcAft>
                <a:spcPts val="0"/>
              </a:spcAft>
              <a:buNone/>
            </a:pP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26 декабря 2000 года архиепископ Викентий освятил новый престол и весь храм во имя Покрова Божией Матери. В 2009 году на территории храма окончено строительство здания для церковной лавки и библиотеки. В 2012 году открыт памятник в честь 200-летия Победы в Отечественной войне 1812 года</a:t>
            </a:r>
            <a:r>
              <a:rPr lang="ru" sz="1500" b="1" baseline="30000" dirty="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[2]</a:t>
            </a:r>
            <a:r>
              <a:rPr lang="ru" sz="1050" b="1" dirty="0">
                <a:solidFill>
                  <a:srgbClr val="2021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.</a:t>
            </a:r>
            <a:endParaRPr sz="1050" b="1">
              <a:solidFill>
                <a:srgbClr val="2021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500"/>
              </a:spcBef>
              <a:spcAft>
                <a:spcPts val="1200"/>
              </a:spcAft>
              <a:buNone/>
            </a:pPr>
            <a:endParaRPr sz="100"/>
          </a:p>
        </p:txBody>
      </p:sp>
      <p:pic>
        <p:nvPicPr>
          <p:cNvPr id="298" name="Google Shape;298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33800" y="3359225"/>
            <a:ext cx="2305550" cy="1654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17"/>
          <p:cNvSpPr txBox="1">
            <a:spLocks noGrp="1"/>
          </p:cNvSpPr>
          <p:nvPr>
            <p:ph type="title"/>
          </p:nvPr>
        </p:nvSpPr>
        <p:spPr>
          <a:xfrm>
            <a:off x="389400" y="167750"/>
            <a:ext cx="75237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СВЯТО-ТРОИЦКИЙ КАФЕДРАЛЬНЫЙ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0000"/>
                </a:solidFill>
                <a:latin typeface="Comfortaa"/>
                <a:ea typeface="Comfortaa"/>
                <a:cs typeface="Comfortaa"/>
                <a:sym typeface="Comfortaa"/>
              </a:rPr>
              <a:t>СОБОР</a:t>
            </a:r>
            <a:endParaRPr>
              <a:solidFill>
                <a:srgbClr val="FF0000"/>
              </a:solidFill>
              <a:latin typeface="Comfortaa"/>
              <a:ea typeface="Comfortaa"/>
              <a:cs typeface="Comfortaa"/>
              <a:sym typeface="Comfortaa"/>
            </a:endParaRPr>
          </a:p>
        </p:txBody>
      </p:sp>
      <p:sp>
        <p:nvSpPr>
          <p:cNvPr id="304" name="Google Shape;304;p17"/>
          <p:cNvSpPr txBox="1">
            <a:spLocks noGrp="1"/>
          </p:cNvSpPr>
          <p:nvPr>
            <p:ph type="body" idx="1"/>
          </p:nvPr>
        </p:nvSpPr>
        <p:spPr>
          <a:xfrm>
            <a:off x="316525" y="1167050"/>
            <a:ext cx="8423100" cy="380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05" name="Google Shape;30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424875" y="1167050"/>
            <a:ext cx="3443325" cy="2523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17"/>
          <p:cNvPicPr preferRelativeResize="0"/>
          <p:nvPr/>
        </p:nvPicPr>
        <p:blipFill rotWithShape="1">
          <a:blip r:embed="rId4">
            <a:alphaModFix/>
          </a:blip>
          <a:srcRect l="970" t="1283"/>
          <a:stretch/>
        </p:blipFill>
        <p:spPr>
          <a:xfrm>
            <a:off x="193425" y="124850"/>
            <a:ext cx="8950574" cy="50186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18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18"/>
          <p:cNvSpPr txBox="1">
            <a:spLocks noGrp="1"/>
          </p:cNvSpPr>
          <p:nvPr>
            <p:ph type="body" idx="1"/>
          </p:nvPr>
        </p:nvSpPr>
        <p:spPr>
          <a:xfrm>
            <a:off x="96725" y="-77375"/>
            <a:ext cx="9047400" cy="506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l" rtl="0">
              <a:lnSpc>
                <a:spcPct val="1375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250" b="1">
                <a:solidFill>
                  <a:srgbClr val="CC0000"/>
                </a:solidFill>
                <a:latin typeface="Georgia"/>
                <a:ea typeface="Georgia"/>
                <a:cs typeface="Georgia"/>
                <a:sym typeface="Georgia"/>
              </a:rPr>
              <a:t>Свято-Троицкий собор (Каменск-Уральский)</a:t>
            </a:r>
            <a:endParaRPr sz="2250" b="1">
              <a:solidFill>
                <a:srgbClr val="CC0000"/>
              </a:solidFill>
              <a:latin typeface="Georgia"/>
              <a:ea typeface="Georgia"/>
              <a:cs typeface="Georgia"/>
              <a:sym typeface="Georgia"/>
            </a:endParaRPr>
          </a:p>
          <a:p>
            <a:pPr marL="0" lvl="0" indent="0" algn="l" rtl="0">
              <a:spcBef>
                <a:spcPts val="6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Центр города Каменска-Уральского украшает замечательной архитектуры Свято-Троицкий собор, один из лучших на Урале представителей стиля, сочетающего элементы барокко и классицизма. Этот стиль был популярен на Среднем Урале в конце XVIII — начале XIX веков. В сооружении Свято-Троицкого храма в начале XIX века принимал участие самый известный уральский архитектор М. П. Малахов. Также каменский собор интересен тем, что его история связана с жизнью и деятельностью сразу трех святых.</a:t>
            </a:r>
            <a:endParaRPr sz="1200" b="1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Вообще-то строить первый каменный храм в Каменске начали еще в 1790 году, но во время строительства в 1803 году из-за просчетов храм рухнул. Строительство Троицкой церкви фактически начали заново, освятив храм в 1813 году. Но новой церкви вновь не повезло: очень скоро просел фундамент колокольни и она сильно накренилась, превратившись в падающую. Здание вновь нуждалось в реставрации.</a:t>
            </a:r>
            <a:endParaRPr sz="1200" b="1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Вот здесь в 1821 году и взялся за дело зодчий Михаил Малахов. Архитектор надстроил в храме второй этаж, пристроил с севера и юга два новых придела, а самое главное — возвел замечательную колокольню. К 1828 году в Свято-Троицком храме очень органично слились признаки уходившего в начале XIX века барокко (купол храма) и малаховский классицизм: фасады, боковые приделы и блестящая колокольня. Именно благодаря колокольне Троицкий храм приобрел славу одного из красивейших храмов Среднего Урала периода XIX столетия.</a:t>
            </a:r>
            <a:endParaRPr sz="1200" b="1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Но у Малахова получилось не только, встроившись новыми формами в старый облик храма, сохранить гармоничный облик церкви, вокруг он создал настоящий ансамбль: классические купола и шпили появились на стоящих рядом зданиях Каменского заводоуправления и некоторых цехах завода.</a:t>
            </a:r>
            <a:endParaRPr sz="1200" b="1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1912 году Свято-Троицкая церковь становится собором. Но вскоре произошла революция. В 1930 году Свято-Троицкий собор закрыли. Храм разграбили, сбросили колокола, купол разобрали. Первое время колокольню использовали пожарные, затем она была переделана в парашютную вышку. На втором этаже храма разместили клуб, а на первом — музей и библиотеку. Позднее здание заняла швейная фабрика.</a:t>
            </a:r>
            <a:endParaRPr sz="1200" b="1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Лишь в 1992 году храм вновь вернули Церкви. Начались реставрационные работы, во время которых обнаружили странную находку: в стене нашли человеческие черепа с пробитыми отверстиями.</a:t>
            </a:r>
            <a:endParaRPr sz="1200" b="1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наши дни восстановленный Свято-Троицкий собор является главным храмом вновь образованной Каменской епархии.</a:t>
            </a:r>
            <a:endParaRPr sz="1200" b="1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1200" b="1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19"/>
          <p:cNvSpPr txBox="1">
            <a:spLocks noGrp="1"/>
          </p:cNvSpPr>
          <p:nvPr>
            <p:ph type="title"/>
          </p:nvPr>
        </p:nvSpPr>
        <p:spPr>
          <a:xfrm>
            <a:off x="1215875" y="132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19"/>
          <p:cNvSpPr txBox="1">
            <a:spLocks noGrp="1"/>
          </p:cNvSpPr>
          <p:nvPr>
            <p:ph type="body" idx="1"/>
          </p:nvPr>
        </p:nvSpPr>
        <p:spPr>
          <a:xfrm>
            <a:off x="149400" y="0"/>
            <a:ext cx="8994600" cy="490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19" name="Google Shape;31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2150" y="388625"/>
            <a:ext cx="8244801" cy="4710899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19"/>
          <p:cNvSpPr txBox="1"/>
          <p:nvPr/>
        </p:nvSpPr>
        <p:spPr>
          <a:xfrm>
            <a:off x="0" y="0"/>
            <a:ext cx="3000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000" i="1">
                <a:solidFill>
                  <a:srgbClr val="222222"/>
                </a:solidFill>
                <a:highlight>
                  <a:srgbClr val="FFFFFF"/>
                </a:highlight>
              </a:rPr>
              <a:t>Вид на Каменский завод и Свято-Троицкий собор, фото Прокудина-Горского 1912 года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5" name="Google Shape;325;p20"/>
          <p:cNvSpPr txBox="1">
            <a:spLocks noGrp="1"/>
          </p:cNvSpPr>
          <p:nvPr>
            <p:ph type="title"/>
          </p:nvPr>
        </p:nvSpPr>
        <p:spPr>
          <a:xfrm>
            <a:off x="184650" y="133650"/>
            <a:ext cx="8651700" cy="88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74E13"/>
                </a:solidFill>
              </a:rPr>
              <a:t>Спасо-преображенский мужской монастырь.</a:t>
            </a:r>
            <a:endParaRPr>
              <a:solidFill>
                <a:srgbClr val="274E1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274E13"/>
                </a:solidFill>
              </a:rPr>
              <a:t>ул.Кирова,18</a:t>
            </a:r>
            <a:endParaRPr>
              <a:solidFill>
                <a:srgbClr val="274E13"/>
              </a:solidFill>
            </a:endParaRPr>
          </a:p>
        </p:txBody>
      </p:sp>
      <p:sp>
        <p:nvSpPr>
          <p:cNvPr id="326" name="Google Shape;326;p20"/>
          <p:cNvSpPr txBox="1">
            <a:spLocks noGrp="1"/>
          </p:cNvSpPr>
          <p:nvPr>
            <p:ph type="body" idx="1"/>
          </p:nvPr>
        </p:nvSpPr>
        <p:spPr>
          <a:xfrm>
            <a:off x="43950" y="1021650"/>
            <a:ext cx="8590200" cy="4071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27" name="Google Shape;32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7725" y="985850"/>
            <a:ext cx="8194425" cy="3798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21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999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21"/>
          <p:cNvSpPr txBox="1">
            <a:spLocks noGrp="1"/>
          </p:cNvSpPr>
          <p:nvPr>
            <p:ph type="body" idx="1"/>
          </p:nvPr>
        </p:nvSpPr>
        <p:spPr>
          <a:xfrm>
            <a:off x="224169" y="124690"/>
            <a:ext cx="8919831" cy="490243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688"/>
              <a:buNone/>
            </a:pPr>
            <a:r>
              <a:rPr lang="ru" sz="1037" b="1" dirty="0">
                <a:solidFill>
                  <a:srgbClr val="5B0F00"/>
                </a:solidFill>
                <a:highlight>
                  <a:srgbClr val="FFFFFF"/>
                </a:highlight>
                <a:latin typeface="Raleway"/>
                <a:ea typeface="Raleway"/>
                <a:cs typeface="Raleway"/>
                <a:sym typeface="Raleway"/>
              </a:rPr>
              <a:t>Спасо-Преображенский монастырь — архитектурный памятник регионального значения. Он расположен на высоком левом берегу реки Каменка.</a:t>
            </a:r>
            <a:endParaRPr sz="1037" b="1">
              <a:solidFill>
                <a:srgbClr val="5B0F00"/>
              </a:solidFill>
              <a:highlight>
                <a:srgbClr val="FFFFFF"/>
              </a:highlight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688"/>
              <a:buNone/>
            </a:pPr>
            <a:r>
              <a:rPr lang="ru" sz="1037" b="1" dirty="0">
                <a:solidFill>
                  <a:srgbClr val="5B0F00"/>
                </a:solidFill>
                <a:highlight>
                  <a:srgbClr val="FFFFFF"/>
                </a:highlight>
                <a:latin typeface="Raleway"/>
                <a:ea typeface="Raleway"/>
                <a:cs typeface="Raleway"/>
                <a:sym typeface="Raleway"/>
              </a:rPr>
              <a:t>Изначально монастырь был женским. На его территории стояли два культовых здания: небольшая часовня и домовая церковь во имя Казанской иконы Божией Матери. Строительство ныне стоящего Преображенского храма началось в 1872 году. Освятили его в 1878 году.</a:t>
            </a:r>
            <a:endParaRPr sz="1037" b="1">
              <a:solidFill>
                <a:srgbClr val="5B0F00"/>
              </a:solidFill>
              <a:highlight>
                <a:srgbClr val="FFFFFF"/>
              </a:highlight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SzPts val="688"/>
              <a:buNone/>
            </a:pPr>
            <a:r>
              <a:rPr lang="ru" sz="725" dirty="0">
                <a:solidFill>
                  <a:srgbClr val="333333"/>
                </a:solidFill>
                <a:highlight>
                  <a:srgbClr val="F1F1F1"/>
                </a:highlight>
                <a:latin typeface="Montserrat"/>
                <a:ea typeface="Montserrat"/>
                <a:cs typeface="Montserrat"/>
                <a:sym typeface="Montserrat"/>
              </a:rPr>
              <a:t>Н</a:t>
            </a:r>
            <a:r>
              <a:rPr lang="ru" sz="1052" dirty="0">
                <a:solidFill>
                  <a:srgbClr val="990000"/>
                </a:solidFill>
                <a:highlight>
                  <a:srgbClr val="F1F1F1"/>
                </a:highlight>
                <a:latin typeface="Montserrat"/>
                <a:ea typeface="Montserrat"/>
                <a:cs typeface="Montserrat"/>
                <a:sym typeface="Montserrat"/>
              </a:rPr>
              <a:t>а территории монастыря находилась каменная часовня, построенная еще в конце XVIII века. В 1917 году в Преображенском женском монастыре проживало 30 монахинь и 150 послушниц.</a:t>
            </a:r>
            <a:endParaRPr sz="1052">
              <a:solidFill>
                <a:srgbClr val="990000"/>
              </a:solidFill>
              <a:highlight>
                <a:srgbClr val="F1F1F1"/>
              </a:highlight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lnSpc>
                <a:spcPct val="95000"/>
              </a:lnSpc>
              <a:spcBef>
                <a:spcPts val="1800"/>
              </a:spcBef>
              <a:spcAft>
                <a:spcPts val="0"/>
              </a:spcAft>
              <a:buSzPts val="688"/>
              <a:buNone/>
            </a:pPr>
            <a:r>
              <a:rPr lang="ru" sz="1052" dirty="0">
                <a:solidFill>
                  <a:srgbClr val="990000"/>
                </a:solidFill>
                <a:highlight>
                  <a:srgbClr val="F1F1F1"/>
                </a:highlight>
                <a:latin typeface="Montserrat"/>
                <a:ea typeface="Montserrat"/>
                <a:cs typeface="Montserrat"/>
                <a:sym typeface="Montserrat"/>
              </a:rPr>
              <a:t>В 1920 году монастырь был закрыт. 27 октября 1921 года постановлением Каменского уездно-городского исполкома была закрыта и Преображенская церковь, в которой тогда еще совершались богослужения. Храм был осквернен и разграблен. Здания бывшего монастыря были заняты Уездным военкоматом и Уездным земельным управлением. В церкви разместились сельскохозяйственные курсы. В разное время в молитвенном помещении располагались детские воспитательные учреждения, клуб, хлебозавод и склады. Бывший сестринский корпус занимали отделы советских органов власти.</a:t>
            </a:r>
            <a:endParaRPr sz="1364" b="1">
              <a:solidFill>
                <a:srgbClr val="990000"/>
              </a:solidFill>
              <a:highlight>
                <a:srgbClr val="FFFFFF"/>
              </a:highlight>
              <a:latin typeface="Raleway"/>
              <a:ea typeface="Raleway"/>
              <a:cs typeface="Raleway"/>
              <a:sym typeface="Raleway"/>
            </a:endParaRPr>
          </a:p>
          <a:p>
            <a:pPr marL="0" lvl="0" indent="0" algn="l" rtl="0">
              <a:lnSpc>
                <a:spcPct val="95000"/>
              </a:lnSpc>
              <a:spcBef>
                <a:spcPts val="1800"/>
              </a:spcBef>
              <a:spcAft>
                <a:spcPts val="0"/>
              </a:spcAft>
              <a:buSzPts val="688"/>
              <a:buNone/>
            </a:pPr>
            <a:r>
              <a:rPr lang="ru" sz="1037" b="1" dirty="0">
                <a:solidFill>
                  <a:srgbClr val="660000"/>
                </a:solidFill>
                <a:highlight>
                  <a:srgbClr val="FFFFFF"/>
                </a:highlight>
                <a:latin typeface="Impact"/>
                <a:ea typeface="Impact"/>
                <a:cs typeface="Impact"/>
                <a:sym typeface="Impact"/>
              </a:rPr>
              <a:t>П</a:t>
            </a:r>
            <a:r>
              <a:rPr lang="ru" sz="1037" b="1" dirty="0">
                <a:solidFill>
                  <a:srgbClr val="660000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реображенский монастырь стал первым культовым учреждением Каменска, которое закрыла советская власть. В кельях монастыря расположился уездный военкомат и уездное земельное управление. По соседству был расквартирован гарнизон солдат. В здании храма проходили сельскохозяйственные курсы и… богослужения. Службы прекратили из-за доноса, будто монахини разлагающе действовали на красноармейцев, работников военкомата и курсантов. </a:t>
            </a:r>
            <a:endParaRPr sz="1037" b="1">
              <a:solidFill>
                <a:srgbClr val="660000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lnSpc>
                <a:spcPct val="140000"/>
              </a:lnSpc>
              <a:spcBef>
                <a:spcPts val="1200"/>
              </a:spcBef>
              <a:spcAft>
                <a:spcPts val="0"/>
              </a:spcAft>
              <a:buSzPts val="688"/>
              <a:buNone/>
            </a:pPr>
            <a:r>
              <a:rPr lang="ru" sz="1037" b="1" dirty="0">
                <a:solidFill>
                  <a:srgbClr val="5B0F00"/>
                </a:solidFill>
                <a:highlight>
                  <a:srgbClr val="FFFFFF"/>
                </a:highlight>
                <a:latin typeface="Comfortaa"/>
                <a:ea typeface="Comfortaa"/>
                <a:cs typeface="Comfortaa"/>
                <a:sym typeface="Comfortaa"/>
              </a:rPr>
              <a:t>В 1998 году патриарх Алексий II принял решение основать в Каменске мужской монастырь . Весной 2001 года в город на постоянное место послушания прибыли монахи.</a:t>
            </a:r>
            <a:br>
              <a:rPr lang="ru" sz="1037" b="1" dirty="0">
                <a:solidFill>
                  <a:srgbClr val="5B0F00"/>
                </a:solidFill>
                <a:highlight>
                  <a:srgbClr val="FFFFFF"/>
                </a:highlight>
                <a:latin typeface="Comfortaa"/>
                <a:ea typeface="Comfortaa"/>
                <a:cs typeface="Comfortaa"/>
                <a:sym typeface="Comfortaa"/>
              </a:rPr>
            </a:br>
            <a:r>
              <a:rPr lang="ru" sz="1037" b="1" dirty="0">
                <a:solidFill>
                  <a:srgbClr val="5B0F00"/>
                </a:solidFill>
                <a:highlight>
                  <a:srgbClr val="FFFFFF"/>
                </a:highlight>
                <a:latin typeface="Comfortaa"/>
                <a:ea typeface="Comfortaa"/>
                <a:cs typeface="Comfortaa"/>
                <a:sym typeface="Comfortaa"/>
              </a:rPr>
              <a:t>На данный момент в монастыре хранится пять святынь: частицы мощей Николая Чудотворца, Симеона Верхотурского, Димитрия и Исаии Ростовских и патриарха Московского Тихона.</a:t>
            </a:r>
            <a:endParaRPr sz="1037" b="1">
              <a:solidFill>
                <a:srgbClr val="5B0F00"/>
              </a:solidFill>
              <a:highlight>
                <a:srgbClr val="FFFFFF"/>
              </a:highlight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SzPts val="688"/>
              <a:buNone/>
            </a:pPr>
            <a:endParaRPr sz="787" b="1">
              <a:solidFill>
                <a:srgbClr val="5B0F00"/>
              </a:solidFill>
              <a:latin typeface="Comfortaa"/>
              <a:ea typeface="Comfortaa"/>
              <a:cs typeface="Comfortaa"/>
              <a:sym typeface="Comfortaa"/>
            </a:endParaRPr>
          </a:p>
          <a:p>
            <a:pPr marL="0" lvl="0" indent="0" algn="l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SzPts val="688"/>
              <a:buNone/>
            </a:pPr>
            <a:r>
              <a:rPr lang="ru" sz="1037" b="1" dirty="0">
                <a:solidFill>
                  <a:srgbClr val="313131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Храм и келейное здание связывает подземный ход. Есть легенда, что другой ход шел на территорию чугунолитейного завода и в сторону Покровской (верхней) церкви.</a:t>
            </a:r>
            <a:endParaRPr sz="1037" b="1">
              <a:solidFill>
                <a:srgbClr val="313131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SzPts val="688"/>
              <a:buNone/>
            </a:pPr>
            <a:endParaRPr sz="787" b="1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1200"/>
              </a:spcAft>
              <a:buSzPts val="688"/>
              <a:buNone/>
            </a:pPr>
            <a:endParaRPr sz="1037" b="1">
              <a:solidFill>
                <a:srgbClr val="660000"/>
              </a:solidFill>
              <a:highlight>
                <a:srgbClr val="FFFFFF"/>
              </a:highlight>
              <a:latin typeface="Impact"/>
              <a:ea typeface="Impact"/>
              <a:cs typeface="Impact"/>
              <a:sym typeface="Impact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22"/>
          <p:cNvSpPr txBox="1">
            <a:spLocks noGrp="1"/>
          </p:cNvSpPr>
          <p:nvPr>
            <p:ph type="title"/>
          </p:nvPr>
        </p:nvSpPr>
        <p:spPr>
          <a:xfrm>
            <a:off x="219775" y="-59775"/>
            <a:ext cx="7658100" cy="10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i="1">
                <a:solidFill>
                  <a:srgbClr val="990000"/>
                </a:solidFill>
                <a:latin typeface="Georgia"/>
                <a:ea typeface="Georgia"/>
                <a:cs typeface="Georgia"/>
                <a:sym typeface="Georgia"/>
              </a:rPr>
              <a:t>                     ХРАМЫ КАМЕНСКОГО МУНИЦИПАЛЬНОГО ОКРУГА</a:t>
            </a:r>
            <a:endParaRPr i="1">
              <a:solidFill>
                <a:srgbClr val="990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39" name="Google Shape;339;p22"/>
          <p:cNvSpPr txBox="1">
            <a:spLocks noGrp="1"/>
          </p:cNvSpPr>
          <p:nvPr>
            <p:ph type="body" idx="1"/>
          </p:nvPr>
        </p:nvSpPr>
        <p:spPr>
          <a:xfrm>
            <a:off x="157941" y="1047404"/>
            <a:ext cx="8354133" cy="393079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95000"/>
              </a:lnSpc>
              <a:spcBef>
                <a:spcPts val="0"/>
              </a:spcBef>
              <a:spcAft>
                <a:spcPts val="0"/>
              </a:spcAft>
              <a:buSzPts val="770"/>
              <a:buNone/>
            </a:pPr>
            <a:endParaRPr sz="1210" b="1" u="sng">
              <a:solidFill>
                <a:srgbClr val="274E13"/>
              </a:solidFill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1. Введенская церковь. Село Травянское.                         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2. Михаило-Архангельская церковь. Село Маминское.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3. Николаевская церковь. Село Исетское.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4. Николаевская церковь. Село Щербаково.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5. Петро-Павловская церковь. Село Кисловское.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6. Покровская церковь. Село Покровское.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7. Преображенская церковь. Село Большая Грязнуха.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8. Преображенская церковь. Село Окулово.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9. Свято-Троицкая церковь. Село Троицкое.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10. Флоро-Лаврская церковь. Село Пирогово.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11. Христорождественская церковь. Село Потаскуево.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0"/>
              </a:spcAft>
              <a:buSzPts val="770"/>
              <a:buNone/>
            </a:pPr>
            <a:r>
              <a:rPr lang="ru" sz="1035" b="1" u="sng" dirty="0">
                <a:solidFill>
                  <a:srgbClr val="274E13"/>
                </a:solidFill>
                <a:highlight>
                  <a:srgbClr val="F2EDEC"/>
                </a:highlight>
                <a:latin typeface="Arial"/>
                <a:ea typeface="Arial"/>
                <a:cs typeface="Arial"/>
                <a:sym typeface="Arial"/>
              </a:rPr>
              <a:t>12. Христорождественская церковь. Село Сосновское.</a:t>
            </a:r>
            <a:endParaRPr sz="1035" b="1" u="sng">
              <a:solidFill>
                <a:srgbClr val="274E13"/>
              </a:solidFill>
              <a:highlight>
                <a:srgbClr val="F2EDEC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5000"/>
              </a:lnSpc>
              <a:spcBef>
                <a:spcPts val="1200"/>
              </a:spcBef>
              <a:spcAft>
                <a:spcPts val="1200"/>
              </a:spcAft>
              <a:buSzPts val="770"/>
              <a:buNone/>
            </a:pPr>
            <a:endParaRPr sz="91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3"/>
          <p:cNvSpPr txBox="1">
            <a:spLocks noGrp="1"/>
          </p:cNvSpPr>
          <p:nvPr>
            <p:ph type="title"/>
          </p:nvPr>
        </p:nvSpPr>
        <p:spPr>
          <a:xfrm>
            <a:off x="351700" y="274325"/>
            <a:ext cx="8511000" cy="73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BF9000"/>
                </a:solidFill>
                <a:latin typeface="Georgia"/>
                <a:ea typeface="Georgia"/>
                <a:cs typeface="Georgia"/>
                <a:sym typeface="Georgia"/>
              </a:rPr>
              <a:t>ВВЕДЕНСКАЯ ЦЕРКОВЬ с.Травянское</a:t>
            </a:r>
            <a:endParaRPr>
              <a:solidFill>
                <a:srgbClr val="BF9000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345" name="Google Shape;345;p23"/>
          <p:cNvSpPr txBox="1">
            <a:spLocks noGrp="1"/>
          </p:cNvSpPr>
          <p:nvPr>
            <p:ph type="body" idx="1"/>
          </p:nvPr>
        </p:nvSpPr>
        <p:spPr>
          <a:xfrm>
            <a:off x="0" y="837025"/>
            <a:ext cx="8792100" cy="4306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r>
              <a:rPr lang="ru" sz="120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Каменный Введенский храм в селе Травянском заложили в 1832 году. Левый придел в честь Богоявления Господня освящен в 1837 году, главный Введенский храм — в 1845, а правый придел во имя Прокопия Устюжского — в 1848 году. Храм построен в строгом классическом стиле по проекту известного уральского зодчего М. П. Малахова. Специалисты обращают внимание на сходство колокольни Свято-Троицкого собора в Каменске-Уральском (также авторство Малахова) и колокольни травянской церкви. Вокруг храма была построена каменная ограда с железными решётками в мраморных столбах и двумя каменными пирамидальными башнями для хранения разных церковных вещей.</a:t>
            </a:r>
            <a:endParaRPr/>
          </a:p>
        </p:txBody>
      </p:sp>
      <p:pic>
        <p:nvPicPr>
          <p:cNvPr id="346" name="Google Shape;34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70525" y="2301900"/>
            <a:ext cx="4167550" cy="2778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24"/>
          <p:cNvSpPr txBox="1">
            <a:spLocks noGrp="1"/>
          </p:cNvSpPr>
          <p:nvPr>
            <p:ph type="title"/>
          </p:nvPr>
        </p:nvSpPr>
        <p:spPr>
          <a:xfrm>
            <a:off x="149475" y="116050"/>
            <a:ext cx="8184900" cy="148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 b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Каменный Введенский храм в селе Травянском заложили в 1832 году. Левый придел в честь Богоявления Господня освящен в 1837 году, главный Введенский храм — в 1845, а правый придел во имя Прокопия Устюжского — в 1848 году. Храм построен в строгом классическом стиле по проекту известного уральского зодчего М. П. Малахова. Специалисты обращают внимание на сходство колокольни Свято-Троицкого собора в Каменске-Уральском (также авторство Малахова) и колокольни травянской церкви. Вокруг храма была построена каменная ограда с железными решётками в мраморных столбах и двумя каменными пирамидальными башнями для хранения разных церковных вещей.</a:t>
            </a:r>
            <a:endParaRPr/>
          </a:p>
        </p:txBody>
      </p:sp>
      <p:sp>
        <p:nvSpPr>
          <p:cNvPr id="352" name="Google Shape;352;p24"/>
          <p:cNvSpPr txBox="1">
            <a:spLocks noGrp="1"/>
          </p:cNvSpPr>
          <p:nvPr>
            <p:ph type="body" idx="1"/>
          </p:nvPr>
        </p:nvSpPr>
        <p:spPr>
          <a:xfrm>
            <a:off x="105500" y="1597750"/>
            <a:ext cx="8933100" cy="3668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1936 году храм в селе Травянском закрыли, передав здание под хозяйственные нужды. Затем Введенская церковь долгое время пустовала. Частично в ней сохранились настенные росписи. В селе воссоздана православная община. Сейчас ставится вопрос о реставрации памятника архитектуры и веры.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Есть у Введенского храма свои святые покровители. С 1892 по 1918 годы священником Введенской церкви села Травянского служил Александр Иванович Попов. Там же в Травянском летом 1918 года он принял мученическую смерть за православную веру, а в 2002 году решением Священного Синода был канонизирован в лике святых.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12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3" name="Google Shape;353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90262" y="3175461"/>
            <a:ext cx="1330859" cy="18350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5"/>
          <p:cNvSpPr txBox="1">
            <a:spLocks noGrp="1"/>
          </p:cNvSpPr>
          <p:nvPr>
            <p:ph type="title"/>
          </p:nvPr>
        </p:nvSpPr>
        <p:spPr>
          <a:xfrm>
            <a:off x="457200" y="256725"/>
            <a:ext cx="8229600" cy="88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83F04"/>
                </a:solidFill>
              </a:rPr>
              <a:t>Николаевская церковь с.Исетское</a:t>
            </a:r>
            <a:endParaRPr>
              <a:solidFill>
                <a:srgbClr val="783F04"/>
              </a:solidFill>
            </a:endParaRPr>
          </a:p>
        </p:txBody>
      </p:sp>
      <p:sp>
        <p:nvSpPr>
          <p:cNvPr id="359" name="Google Shape;359;p25"/>
          <p:cNvSpPr txBox="1">
            <a:spLocks noGrp="1"/>
          </p:cNvSpPr>
          <p:nvPr>
            <p:ph type="body" idx="1"/>
          </p:nvPr>
        </p:nvSpPr>
        <p:spPr>
          <a:xfrm>
            <a:off x="149475" y="889775"/>
            <a:ext cx="8783700" cy="4167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60" name="Google Shape;36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31519" y="931026"/>
            <a:ext cx="6845531" cy="37885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26"/>
          <p:cNvSpPr txBox="1">
            <a:spLocks noGrp="1"/>
          </p:cNvSpPr>
          <p:nvPr>
            <p:ph type="title"/>
          </p:nvPr>
        </p:nvSpPr>
        <p:spPr>
          <a:xfrm>
            <a:off x="211025" y="0"/>
            <a:ext cx="8484600" cy="1434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p26"/>
          <p:cNvSpPr txBox="1">
            <a:spLocks noGrp="1"/>
          </p:cNvSpPr>
          <p:nvPr>
            <p:ph type="body" idx="1"/>
          </p:nvPr>
        </p:nvSpPr>
        <p:spPr>
          <a:xfrm>
            <a:off x="140700" y="1434875"/>
            <a:ext cx="8862600" cy="3393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Первый деревянный храм в селе Темновском (ныне Исетском) построен в 1852 году. В 1917 году взамен обветшавшей деревянной церкви в эклектичном стиле возвели каменный храм, освятив его во имя святителя Николая Чудотворца. Массивный с богатой декоративной деталировкой четверик завершал большой шатер с куполом. Небольшая трапезная соединяла основной объем храма с трехъярусной колокольней.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Новый храм прослужил совсем недолго. Уже в 1918 году, во время гражданской войны, был зверски расстрелян священник Николаевской церкви — отец Александр Мокроусов. В 1930-е годы храм закрыли. Здание передали местному колхозу, который организовал в нем сельскохозяйственный склад. За годы советской власти строение лишилось шатрового завершения, верхней части колокольни. И все же здание сравнительно неплохо сохранилось. Внутри можно рассмотреть фрагменты настенных росписей.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22 мая 2003 года, в день памяти святителя Николая Чудотворца, совершен Крестный ход от храма села Маминского к Никольской церкви в Исетском. В исетском храме впервые за много лет отслужили водосвятный молебен с окроплением стен здания. С тех пор медленно, но движется дело восстановления Никольской церкви — одного из последних храмов царской России.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 dirty="0">
                <a:solidFill>
                  <a:srgbClr val="222222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Нужно отметить красивое местоположение храма — на высоком холме над рекой Исеть.</a:t>
            </a:r>
            <a:endParaRPr sz="12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1200">
              <a:solidFill>
                <a:srgbClr val="222222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7" name="Google Shape;367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883" y="157942"/>
            <a:ext cx="2684855" cy="12662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7"/>
          <p:cNvSpPr txBox="1">
            <a:spLocks noGrp="1"/>
          </p:cNvSpPr>
          <p:nvPr>
            <p:ph type="title"/>
          </p:nvPr>
        </p:nvSpPr>
        <p:spPr>
          <a:xfrm>
            <a:off x="527550" y="107275"/>
            <a:ext cx="8124000" cy="1037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CC0000"/>
                </a:solidFill>
                <a:latin typeface="Oswald"/>
                <a:ea typeface="Oswald"/>
                <a:cs typeface="Oswald"/>
                <a:sym typeface="Oswald"/>
              </a:rPr>
              <a:t>ЦЕРКОВЬ ФЛОРА и ЛАВРА село Пирогово</a:t>
            </a:r>
            <a:endParaRPr>
              <a:solidFill>
                <a:srgbClr val="CC0000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373" name="Google Shape;373;p27"/>
          <p:cNvSpPr txBox="1">
            <a:spLocks noGrp="1"/>
          </p:cNvSpPr>
          <p:nvPr>
            <p:ph type="body" idx="1"/>
          </p:nvPr>
        </p:nvSpPr>
        <p:spPr>
          <a:xfrm>
            <a:off x="281350" y="907375"/>
            <a:ext cx="8431800" cy="3939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74" name="Google Shape;37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46600" y="889788"/>
            <a:ext cx="5020400" cy="3974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81350" y="682613"/>
            <a:ext cx="8431799" cy="43885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p28"/>
          <p:cNvSpPr txBox="1">
            <a:spLocks noGrp="1"/>
          </p:cNvSpPr>
          <p:nvPr>
            <p:ph type="title"/>
          </p:nvPr>
        </p:nvSpPr>
        <p:spPr>
          <a:xfrm>
            <a:off x="228600" y="168800"/>
            <a:ext cx="8493300" cy="142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0">
                <a:solidFill>
                  <a:srgbClr val="383838"/>
                </a:solidFill>
                <a:latin typeface="Arial"/>
                <a:ea typeface="Arial"/>
                <a:cs typeface="Arial"/>
                <a:sym typeface="Arial"/>
              </a:rPr>
              <a:t>Флоро-Лаврская церковь, каменная, трехпрестольная. Заложена 12 июня 1832 г. Правый придел во имя свт. Василия Великого, освящен 7 февраля 1835 г. Главный храм во имя мчч. Флора и Лавра, освящен 7 сентября 1841 г. Левый придел во имя свт. Николая, архиеп. Мирликийского, заложен в 1869 г. и освящен 25 января 1871 г. Закрыта в 1937 г., сергиевской ориентации. Возвращена в 1991 г. Действующая.</a:t>
            </a:r>
            <a:endParaRPr sz="1500" b="0">
              <a:solidFill>
                <a:srgbClr val="38383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0">
              <a:solidFill>
                <a:srgbClr val="383838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300"/>
          </a:p>
        </p:txBody>
      </p:sp>
      <p:sp>
        <p:nvSpPr>
          <p:cNvPr id="381" name="Google Shape;381;p28"/>
          <p:cNvSpPr txBox="1">
            <a:spLocks noGrp="1"/>
          </p:cNvSpPr>
          <p:nvPr>
            <p:ph type="body" idx="1"/>
          </p:nvPr>
        </p:nvSpPr>
        <p:spPr>
          <a:xfrm>
            <a:off x="228600" y="1514050"/>
            <a:ext cx="8739600" cy="321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440"/>
              <a:buNone/>
            </a:pPr>
            <a:r>
              <a:rPr lang="ru" sz="1188" b="1">
                <a:solidFill>
                  <a:srgbClr val="4C113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Церковь Флора и Лавра в селе Пирогово Свердловской области была выстроена в первой половине XIX века. В настоящее время – действующий храм Каменского благочиния.</a:t>
            </a:r>
            <a:endParaRPr sz="1168" b="1">
              <a:solidFill>
                <a:srgbClr val="4C113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SzPts val="440"/>
              <a:buNone/>
            </a:pPr>
            <a:r>
              <a:rPr lang="ru" sz="1188" b="1">
                <a:solidFill>
                  <a:srgbClr val="4C113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Пирогово возникло на берегу реки Исток в самом начале XVIII века. Начало ему положил выходец из Вологодской губернии крестьянин Иван Емельянов с малолетним сыном Порфирием. Отец семейства имел прозвище Пирог, от которого получила свое название деревня. Первый деревянный храм построили здесь, что называется, вскладчину жители деревень Пироговской и Сипавской. Случилось это после 1751 года.</a:t>
            </a:r>
            <a:endParaRPr sz="1168" b="1">
              <a:solidFill>
                <a:srgbClr val="4C113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SzPts val="440"/>
              <a:buNone/>
            </a:pPr>
            <a:r>
              <a:rPr lang="ru" sz="1188" b="1">
                <a:solidFill>
                  <a:srgbClr val="4C113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12 июня 1832 года взамен заметно обветшавшей деревянной церкви заложили новую каменную. Сначала отстроили ее правый придел, освященный в 1835 году во имя Василия Великого. Главный храм во имя мучеников Флора и Лавра закончили к 1841 году, а левый придел во имя Николая Чудотворца – лишь в 1871 году.</a:t>
            </a:r>
            <a:endParaRPr sz="1168" b="1">
              <a:solidFill>
                <a:srgbClr val="4C113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SzPts val="440"/>
              <a:buNone/>
            </a:pPr>
            <a:r>
              <a:rPr lang="ru" sz="1188" b="1">
                <a:solidFill>
                  <a:srgbClr val="4C1130"/>
                </a:solidFill>
                <a:highlight>
                  <a:srgbClr val="FFFFFF"/>
                </a:highlight>
                <a:latin typeface="Arial"/>
                <a:ea typeface="Arial"/>
                <a:cs typeface="Arial"/>
                <a:sym typeface="Arial"/>
              </a:rPr>
              <a:t>В 1937 году церковь закрыли, а потом и все село попало в разряд неперспективных: люди уезжали отсюда в поисках лучшей доли, и до бывшего храма уже никому не было дела. Только в 1991 году изрядно пострадавшее церковное здание вернули верующим. После полного восстановления в храме возобновили службу.</a:t>
            </a:r>
            <a:endParaRPr sz="1188" b="1">
              <a:solidFill>
                <a:srgbClr val="4C113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SzPts val="440"/>
              <a:buNone/>
            </a:pPr>
            <a:endParaRPr sz="1188" b="1">
              <a:solidFill>
                <a:srgbClr val="4C1130"/>
              </a:solidFill>
              <a:highlight>
                <a:srgbClr val="FFFFFF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SzPts val="440"/>
              <a:buNone/>
            </a:pPr>
            <a:endParaRPr sz="72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9"/>
          <p:cNvSpPr txBox="1">
            <a:spLocks noGrp="1"/>
          </p:cNvSpPr>
          <p:nvPr>
            <p:ph type="title"/>
          </p:nvPr>
        </p:nvSpPr>
        <p:spPr>
          <a:xfrm>
            <a:off x="404450" y="274325"/>
            <a:ext cx="8431800" cy="92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      ЦЕРКОВЬ РОЖДЕСТВА ХРИСТОВА</a:t>
            </a:r>
            <a:endParaRPr>
              <a:solidFill>
                <a:srgbClr val="FF9900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FF9900"/>
                </a:solidFill>
              </a:rPr>
              <a:t>               село СОСНОВСКОЕ</a:t>
            </a:r>
            <a:endParaRPr>
              <a:solidFill>
                <a:srgbClr val="FF9900"/>
              </a:solidFill>
            </a:endParaRPr>
          </a:p>
        </p:txBody>
      </p:sp>
      <p:sp>
        <p:nvSpPr>
          <p:cNvPr id="387" name="Google Shape;387;p29"/>
          <p:cNvSpPr txBox="1">
            <a:spLocks noGrp="1"/>
          </p:cNvSpPr>
          <p:nvPr>
            <p:ph type="body" idx="1"/>
          </p:nvPr>
        </p:nvSpPr>
        <p:spPr>
          <a:xfrm>
            <a:off x="70350" y="1329400"/>
            <a:ext cx="8924100" cy="370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388" name="Google Shape;388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48075" y="1329388"/>
            <a:ext cx="5346374" cy="35616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89" name="Google Shape;389;p2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538460">
            <a:off x="477086" y="2172056"/>
            <a:ext cx="2512100" cy="1871063"/>
          </a:xfrm>
          <a:prstGeom prst="rect">
            <a:avLst/>
          </a:prstGeom>
          <a:noFill/>
          <a:ln>
            <a:noFill/>
          </a:ln>
          <a:effectLst>
            <a:outerShdw blurRad="57150" dist="19050" dir="1092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30"/>
          <p:cNvSpPr txBox="1">
            <a:spLocks noGrp="1"/>
          </p:cNvSpPr>
          <p:nvPr>
            <p:ph type="title"/>
          </p:nvPr>
        </p:nvSpPr>
        <p:spPr>
          <a:xfrm>
            <a:off x="52750" y="0"/>
            <a:ext cx="8748300" cy="253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just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 b="0">
                <a:solidFill>
                  <a:srgbClr val="00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Село Сосновское было основано в 1750 г. крестьянами Камышевской слободы. Вплоть до 1864 г. эта деревня числилась в приходе Михайло-Архангельской церкви с. Маминского. На территории поселения находилась приписная деревянная часовня.</a:t>
            </a:r>
            <a:endParaRPr sz="1200" b="0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200" b="0">
                <a:solidFill>
                  <a:srgbClr val="00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Закладка первых бревен в основание собственного храма произошла в 1861 г. В 1864 г. престол новой церкви был освящен в честь праздника Рождества Христова.</a:t>
            </a:r>
            <a:endParaRPr sz="1200" b="0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lnSpc>
                <a:spcPct val="115000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200" b="0">
                <a:solidFill>
                  <a:srgbClr val="00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В целом, жизнь деревянного храма была небогата на происшествия. Исключением стал 1865 г., когда в окрестностях села начали полыхать лесные пожары. В один из дней церковь засыпало искрами и сухие стены загорелись. К счастью, усилиями местных жителей очаг был потушен, и огонь не погубил все здание. Однако урон был нанесен немалый. Церковь пришлось закрыть и приступить ремонтным работам. К 1866 г. реконструкция завершилась, а главный престол был освящен заново.</a:t>
            </a:r>
            <a:endParaRPr sz="1200" b="0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30"/>
          <p:cNvSpPr txBox="1">
            <a:spLocks noGrp="1"/>
          </p:cNvSpPr>
          <p:nvPr>
            <p:ph type="body" idx="1"/>
          </p:nvPr>
        </p:nvSpPr>
        <p:spPr>
          <a:xfrm>
            <a:off x="140700" y="2436900"/>
            <a:ext cx="9003300" cy="2646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0" lvl="0" indent="0" algn="just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00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 К началу ХХ в. здание постепенно приходило в негодность. Было принято решение ставить новый храм из камня. Предположительно, в 1910 г. был заложен фундамент будущей церкви. Строительство завершилось 1915-1916 гг. Храм был создан в позднем византийском стиле. Трехъярусную колокольню украсили кирпичные кокошники, острая шатровая крыша была покрыта листовым железом. Основной объем венчался высоким световым барабаном с 12-ю арочными окнами, позолоченным куполом и крестом на луковичной главке.</a:t>
            </a:r>
            <a:endParaRPr sz="1200" b="1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00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Службы в храме продолжались до 1939 г. Однако большевики успели внести некоторые «коррективы». Двумя годами ранее по их приказу был арестован и расстрелян 76-летний штатный священник церкви Михаил Панов. Настоятель Христорождественского храма отец Иоанн Кевролетин в том же 1937 г. был выслан из села.</a:t>
            </a:r>
            <a:endParaRPr sz="1200" b="1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200" b="1">
                <a:solidFill>
                  <a:srgbClr val="000000"/>
                </a:solidFill>
                <a:highlight>
                  <a:srgbClr val="FFFFFF"/>
                </a:highlight>
                <a:latin typeface="Roboto"/>
                <a:ea typeface="Roboto"/>
                <a:cs typeface="Roboto"/>
                <a:sym typeface="Roboto"/>
              </a:rPr>
              <a:t>В 1939 г.местные власти закрыли церковь в связи с необходимостью для села нового здания. Накупольные распятия были сняты, колокольня – ликвидирована. В бывшем храме разместили колхозный склад зерна. Чуть позже помещения занял клуб сельской молодежи. А когда съехал и он, здание церкви пустовало, постепенно разрушаясь. Был принято несколько безуспешных попыток разобрать храм на стройматериал.</a:t>
            </a:r>
            <a:endParaRPr sz="1200" b="1">
              <a:solidFill>
                <a:srgbClr val="000000"/>
              </a:solidFill>
              <a:highlight>
                <a:srgbClr val="FFFFFF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just" rtl="0">
              <a:spcBef>
                <a:spcPts val="1500"/>
              </a:spcBef>
              <a:spcAft>
                <a:spcPts val="0"/>
              </a:spcAft>
              <a:buNone/>
            </a:pPr>
            <a:r>
              <a:rPr lang="ru" sz="1695" b="1">
                <a:solidFill>
                  <a:srgbClr val="222222"/>
                </a:solidFill>
                <a:highlight>
                  <a:schemeClr val="lt1"/>
                </a:highlight>
                <a:latin typeface="Arial"/>
                <a:ea typeface="Arial"/>
                <a:cs typeface="Arial"/>
                <a:sym typeface="Arial"/>
              </a:rPr>
              <a:t>Восстановительные работы и службы начались в 2004 году . </a:t>
            </a:r>
            <a:endParaRPr sz="1845" b="1">
              <a:solidFill>
                <a:srgbClr val="222222"/>
              </a:solidFill>
              <a:highlight>
                <a:schemeClr val="lt1"/>
              </a:highlight>
              <a:latin typeface="Roboto"/>
              <a:ea typeface="Roboto"/>
              <a:cs typeface="Roboto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b="1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31"/>
          <p:cNvSpPr txBox="1">
            <a:spLocks noGrp="1"/>
          </p:cNvSpPr>
          <p:nvPr>
            <p:ph type="title"/>
          </p:nvPr>
        </p:nvSpPr>
        <p:spPr>
          <a:xfrm>
            <a:off x="70350" y="0"/>
            <a:ext cx="8466900" cy="465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Здание является оригинальным и редким для уральского региона памятником церковного зодчества позднего этапа «византийского стиля»</a:t>
            </a:r>
            <a:r>
              <a:rPr lang="ru" sz="1800" baseline="3000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Oswald"/>
                <a:ea typeface="Oswald"/>
                <a:cs typeface="Oswald"/>
                <a:sym typeface="Oswald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[4]</a:t>
            </a: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.</a:t>
            </a:r>
            <a:endParaRPr sz="1350">
              <a:solidFill>
                <a:srgbClr val="202122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Объёмную композицию здания составляют восьмигранная храмовая часть с примыкающей к ней пятигранной апсидой, притвор и развитая крытая паперть, увенчанная колокольней</a:t>
            </a:r>
            <a:r>
              <a:rPr lang="ru" sz="1800" baseline="3000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Oswald"/>
                <a:ea typeface="Oswald"/>
                <a:cs typeface="Oswald"/>
                <a:sym typeface="Oswald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[4]</a:t>
            </a: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.</a:t>
            </a:r>
            <a:endParaRPr sz="1350">
              <a:solidFill>
                <a:srgbClr val="202122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Система фасадных членений отражает планировочную структуру здания и следует правилам ордерной тектоники. Собранные в пучки колонны полного ордера (с пьедесталами) закрепляют углы храмового восьмерика и паперти, зрительно поддерживают архивольты и антаблемент, охватывающий здание по периметру</a:t>
            </a:r>
            <a:r>
              <a:rPr lang="ru" sz="1800" baseline="3000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Oswald"/>
                <a:ea typeface="Oswald"/>
                <a:cs typeface="Oswald"/>
                <a:sym typeface="Oswald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[4]</a:t>
            </a: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.</a:t>
            </a:r>
            <a:endParaRPr sz="1350">
              <a:solidFill>
                <a:srgbClr val="202122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Купол, «византийский» по характеру оформления, увенчан главкой «русского» стиля. Композиция колокольни была построена на контрастном изменении поперечника и высоты от нижнего яруса к верхнему ярусу звона, увенчанному горкой из кокошников и двухъярусной луковичной главкой</a:t>
            </a:r>
            <a:r>
              <a:rPr lang="ru" sz="1800" baseline="3000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Oswald"/>
                <a:ea typeface="Oswald"/>
                <a:cs typeface="Oswald"/>
                <a:sym typeface="Oswald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[4]</a:t>
            </a: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.</a:t>
            </a:r>
            <a:endParaRPr sz="1350">
              <a:solidFill>
                <a:srgbClr val="202122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None/>
            </a:pP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Лёгкие и тяжеловесные, почти лишенные декора объёмы храма убедительно сопоставлены со свойственной позднему этапу «византийского стиля» свободой интерпретации прототипов. Внутреннее пространство восьмигранного в плане храма динамично, при этом не лишено гармонии и единства. Ведущей темой при оформлении интерьера выбрана арка. Большие и малые арочные ниши, чередуясь между собой, образуют замкнутую по кругу аркаду, поддерживающую купол со световым фонарём</a:t>
            </a:r>
            <a:r>
              <a:rPr lang="ru" sz="1800" baseline="30000">
                <a:solidFill>
                  <a:srgbClr val="0645AD"/>
                </a:solidFill>
                <a:highlight>
                  <a:srgbClr val="FFFFFF"/>
                </a:highlight>
                <a:uFill>
                  <a:noFill/>
                </a:uFill>
                <a:latin typeface="Oswald"/>
                <a:ea typeface="Oswald"/>
                <a:cs typeface="Oswald"/>
                <a:sym typeface="Oswald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[4]</a:t>
            </a:r>
            <a:r>
              <a:rPr lang="ru" sz="1350">
                <a:solidFill>
                  <a:srgbClr val="202122"/>
                </a:solidFill>
                <a:highlight>
                  <a:srgbClr val="FFFFFF"/>
                </a:highlight>
                <a:latin typeface="Oswald"/>
                <a:ea typeface="Oswald"/>
                <a:cs typeface="Oswald"/>
                <a:sym typeface="Oswald"/>
              </a:rPr>
              <a:t>.</a:t>
            </a:r>
            <a:endParaRPr sz="1350">
              <a:solidFill>
                <a:srgbClr val="202122"/>
              </a:solidFill>
              <a:highlight>
                <a:srgbClr val="FFFFFF"/>
              </a:highlight>
              <a:latin typeface="Oswald"/>
              <a:ea typeface="Oswald"/>
              <a:cs typeface="Oswald"/>
              <a:sym typeface="Oswald"/>
            </a:endParaRPr>
          </a:p>
          <a:p>
            <a:pPr marL="0" lvl="0" indent="0" algn="l" rtl="0">
              <a:spcBef>
                <a:spcPts val="500"/>
              </a:spcBef>
              <a:spcAft>
                <a:spcPts val="0"/>
              </a:spcAft>
              <a:buNone/>
            </a:pPr>
            <a:endParaRPr sz="3100"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401" name="Google Shape;401;p31"/>
          <p:cNvSpPr txBox="1">
            <a:spLocks noGrp="1"/>
          </p:cNvSpPr>
          <p:nvPr>
            <p:ph type="body" idx="1"/>
          </p:nvPr>
        </p:nvSpPr>
        <p:spPr>
          <a:xfrm>
            <a:off x="1303800" y="1990050"/>
            <a:ext cx="7030500" cy="254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32"/>
          <p:cNvSpPr txBox="1">
            <a:spLocks noGrp="1"/>
          </p:cNvSpPr>
          <p:nvPr>
            <p:ph type="title"/>
          </p:nvPr>
        </p:nvSpPr>
        <p:spPr>
          <a:xfrm>
            <a:off x="443550" y="0"/>
            <a:ext cx="8256900" cy="948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Храм Рождества Христова после реставрации.</a:t>
            </a:r>
            <a:endParaRPr/>
          </a:p>
        </p:txBody>
      </p:sp>
      <p:sp>
        <p:nvSpPr>
          <p:cNvPr id="407" name="Google Shape;407;p32"/>
          <p:cNvSpPr txBox="1">
            <a:spLocks noGrp="1"/>
          </p:cNvSpPr>
          <p:nvPr>
            <p:ph type="body" idx="1"/>
          </p:nvPr>
        </p:nvSpPr>
        <p:spPr>
          <a:xfrm>
            <a:off x="364150" y="1212600"/>
            <a:ext cx="8584500" cy="3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                                                                                            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                                                                                                  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/>
              <a:t>Южный фасад церкви Рождества Христова.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/>
              <a:t>Внутренний интерьер Храма.</a:t>
            </a:r>
            <a:endParaRPr/>
          </a:p>
        </p:txBody>
      </p:sp>
      <p:pic>
        <p:nvPicPr>
          <p:cNvPr id="408" name="Google Shape;408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4279" y="1285400"/>
            <a:ext cx="3773100" cy="2947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225447" y="1380575"/>
            <a:ext cx="4655649" cy="36372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33"/>
          <p:cNvSpPr txBox="1">
            <a:spLocks noGrp="1"/>
          </p:cNvSpPr>
          <p:nvPr>
            <p:ph type="title"/>
          </p:nvPr>
        </p:nvSpPr>
        <p:spPr>
          <a:xfrm>
            <a:off x="1303800" y="598575"/>
            <a:ext cx="7030500" cy="79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8761D"/>
                </a:solidFill>
              </a:rPr>
              <a:t>ЛИТЕРАТУРА:</a:t>
            </a:r>
            <a:endParaRPr>
              <a:solidFill>
                <a:srgbClr val="38761D"/>
              </a:solidFill>
            </a:endParaRPr>
          </a:p>
        </p:txBody>
      </p:sp>
      <p:sp>
        <p:nvSpPr>
          <p:cNvPr id="415" name="Google Shape;415;p33"/>
          <p:cNvSpPr txBox="1">
            <a:spLocks noGrp="1"/>
          </p:cNvSpPr>
          <p:nvPr>
            <p:ph type="body" idx="1"/>
          </p:nvPr>
        </p:nvSpPr>
        <p:spPr>
          <a:xfrm>
            <a:off x="537100" y="1494800"/>
            <a:ext cx="7797300" cy="303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1300"/>
              <a:buAutoNum type="arabicPeriod"/>
            </a:pPr>
            <a:r>
              <a:rPr lang="ru" b="1">
                <a:solidFill>
                  <a:srgbClr val="274E13"/>
                </a:solidFill>
              </a:rPr>
              <a:t>ВИКИПЕДИЯ.</a:t>
            </a:r>
            <a:endParaRPr b="1">
              <a:solidFill>
                <a:srgbClr val="274E13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1300"/>
              <a:buAutoNum type="arabicPeriod"/>
            </a:pPr>
            <a:r>
              <a:rPr lang="ru" b="1">
                <a:solidFill>
                  <a:srgbClr val="274E13"/>
                </a:solidFill>
              </a:rPr>
              <a:t>Сайт: Sobory.ru</a:t>
            </a:r>
            <a:endParaRPr b="1">
              <a:solidFill>
                <a:srgbClr val="274E13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1300"/>
              <a:buAutoNum type="arabicPeriod"/>
            </a:pPr>
            <a:r>
              <a:rPr lang="ru" b="1">
                <a:solidFill>
                  <a:srgbClr val="274E13"/>
                </a:solidFill>
              </a:rPr>
              <a:t>Сайт: Svyatural.com</a:t>
            </a:r>
            <a:endParaRPr b="1">
              <a:solidFill>
                <a:srgbClr val="274E13"/>
              </a:solidFill>
            </a:endParaRPr>
          </a:p>
          <a:p>
            <a:pPr marL="457200" lvl="0" indent="-311150" algn="l" rtl="0">
              <a:spcBef>
                <a:spcPts val="0"/>
              </a:spcBef>
              <a:spcAft>
                <a:spcPts val="0"/>
              </a:spcAft>
              <a:buClr>
                <a:srgbClr val="274E13"/>
              </a:buClr>
              <a:buSzPts val="1300"/>
              <a:buAutoNum type="arabicPeriod"/>
            </a:pPr>
            <a:r>
              <a:rPr lang="ru" b="1">
                <a:solidFill>
                  <a:srgbClr val="274E13"/>
                </a:solidFill>
              </a:rPr>
              <a:t>Сайт: URAIC.RU</a:t>
            </a:r>
            <a:endParaRPr b="1">
              <a:solidFill>
                <a:srgbClr val="274E13"/>
              </a:solidFill>
            </a:endParaRPr>
          </a:p>
        </p:txBody>
      </p:sp>
      <p:pic>
        <p:nvPicPr>
          <p:cNvPr id="416" name="Google Shape;416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96750" y="1831625"/>
            <a:ext cx="3785800" cy="2576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03800" y="914400"/>
            <a:ext cx="7030500" cy="3617250"/>
          </a:xfrm>
        </p:spPr>
        <p:txBody>
          <a:bodyPr>
            <a:normAutofit/>
          </a:bodyPr>
          <a:lstStyle/>
          <a:p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mentum">
  <a:themeElements>
    <a:clrScheme name="Momentum">
      <a:dk1>
        <a:srgbClr val="C0791B"/>
      </a:dk1>
      <a:lt1>
        <a:srgbClr val="FFFFFF"/>
      </a:lt1>
      <a:dk2>
        <a:srgbClr val="424242"/>
      </a:dk2>
      <a:lt2>
        <a:srgbClr val="8DD8D3"/>
      </a:lt2>
      <a:accent1>
        <a:srgbClr val="0B6374"/>
      </a:accent1>
      <a:accent2>
        <a:srgbClr val="FD5B58"/>
      </a:accent2>
      <a:accent3>
        <a:srgbClr val="599191"/>
      </a:accent3>
      <a:accent4>
        <a:srgbClr val="D7E6A3"/>
      </a:accent4>
      <a:accent5>
        <a:srgbClr val="27278B"/>
      </a:accent5>
      <a:accent6>
        <a:srgbClr val="D558AB"/>
      </a:accent6>
      <a:hlink>
        <a:srgbClr val="27278B"/>
      </a:hlink>
      <a:folHlink>
        <a:srgbClr val="2727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2543</Words>
  <PresentationFormat>Экран (16:9)</PresentationFormat>
  <Paragraphs>102</Paragraphs>
  <Slides>22</Slides>
  <Notes>21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5" baseType="lpstr">
      <vt:lpstr>Arial</vt:lpstr>
      <vt:lpstr>Maven Pro</vt:lpstr>
      <vt:lpstr>Nunito</vt:lpstr>
      <vt:lpstr>Impact</vt:lpstr>
      <vt:lpstr>Lobster</vt:lpstr>
      <vt:lpstr>Georgia</vt:lpstr>
      <vt:lpstr>Comfortaa</vt:lpstr>
      <vt:lpstr>Raleway</vt:lpstr>
      <vt:lpstr>Montserrat</vt:lpstr>
      <vt:lpstr>Oswald</vt:lpstr>
      <vt:lpstr>Roboto</vt:lpstr>
      <vt:lpstr>Times New Roman</vt:lpstr>
      <vt:lpstr>Momentum</vt:lpstr>
      <vt:lpstr>ГАУСО СО  «КЦСОН города Каменска-Уральского»  Школа пожилого возраста по напрвалению: Краеведение.  Тема:Храмы Каменского района и города Каменска-Уральского</vt:lpstr>
      <vt:lpstr>ХРАМЫ г.Каменска-Уральского</vt:lpstr>
      <vt:lpstr>Слайд 3</vt:lpstr>
      <vt:lpstr>Слайд 4</vt:lpstr>
      <vt:lpstr>СВЯТО-ТРОИЦКИЙ КАФЕДРАЛЬНЫЙ СОБОР</vt:lpstr>
      <vt:lpstr>Слайд 6</vt:lpstr>
      <vt:lpstr>Слайд 7</vt:lpstr>
      <vt:lpstr>Спасо-преображенский мужской монастырь. ул.Кирова,18</vt:lpstr>
      <vt:lpstr>Слайд 9</vt:lpstr>
      <vt:lpstr>                     ХРАМЫ КАМЕНСКОГО МУНИЦИПАЛЬНОГО ОКРУГА</vt:lpstr>
      <vt:lpstr>ВВЕДЕНСКАЯ ЦЕРКОВЬ с.Травянское</vt:lpstr>
      <vt:lpstr>Каменный Введенский храм в селе Травянском заложили в 1832 году. Левый придел в честь Богоявления Господня освящен в 1837 году, главный Введенский храм — в 1845, а правый придел во имя Прокопия Устюжского — в 1848 году. Храм построен в строгом классическом стиле по проекту известного уральского зодчего М. П. Малахова. Специалисты обращают внимание на сходство колокольни Свято-Троицкого собора в Каменске-Уральском (также авторство Малахова) и колокольни травянской церкви. Вокруг храма была построена каменная ограда с железными решётками в мраморных столбах и двумя каменными пирамидальными башнями для хранения разных церковных вещей.</vt:lpstr>
      <vt:lpstr>Николаевская церковь с.Исетское</vt:lpstr>
      <vt:lpstr>Слайд 14</vt:lpstr>
      <vt:lpstr>ЦЕРКОВЬ ФЛОРА и ЛАВРА село Пирогово</vt:lpstr>
      <vt:lpstr>Флоро-Лаврская церковь, каменная, трехпрестольная. Заложена 12 июня 1832 г. Правый придел во имя свт. Василия Великого, освящен 7 февраля 1835 г. Главный храм во имя мчч. Флора и Лавра, освящен 7 сентября 1841 г. Левый придел во имя свт. Николая, архиеп. Мирликийского, заложен в 1869 г. и освящен 25 января 1871 г. Закрыта в 1937 г., сергиевской ориентации. Возвращена в 1991 г. Действующая.  </vt:lpstr>
      <vt:lpstr>      ЦЕРКОВЬ РОЖДЕСТВА ХРИСТОВА                село СОСНОВСКОЕ</vt:lpstr>
      <vt:lpstr>Село Сосновское было основано в 1750 г. крестьянами Камышевской слободы. Вплоть до 1864 г. эта деревня числилась в приходе Михайло-Архангельской церкви с. Маминского. На территории поселения находилась приписная деревянная часовня. Закладка первых бревен в основание собственного храма произошла в 1861 г. В 1864 г. престол новой церкви был освящен в честь праздника Рождества Христова. В целом, жизнь деревянного храма была небогата на происшествия. Исключением стал 1865 г., когда в окрестностях села начали полыхать лесные пожары. В один из дней церковь засыпало искрами и сухие стены загорелись. К счастью, усилиями местных жителей очаг был потушен, и огонь не погубил все здание. Однако урон был нанесен немалый. Церковь пришлось закрыть и приступить ремонтным работам. К 1866 г. реконструкция завершилась, а главный престол был освящен заново. </vt:lpstr>
      <vt:lpstr>Здание является оригинальным и редким для уральского региона памятником церковного зодчества позднего этапа «византийского стиля»[4]. Объёмную композицию здания составляют восьмигранная храмовая часть с примыкающей к ней пятигранной апсидой, притвор и развитая крытая паперть, увенчанная колокольней[4]. Система фасадных членений отражает планировочную структуру здания и следует правилам ордерной тектоники. Собранные в пучки колонны полного ордера (с пьедесталами) закрепляют углы храмового восьмерика и паперти, зрительно поддерживают архивольты и антаблемент, охватывающий здание по периметру[4]. Купол, «византийский» по характеру оформления, увенчан главкой «русского» стиля. Композиция колокольни была построена на контрастном изменении поперечника и высоты от нижнего яруса к верхнему ярусу звона, увенчанному горкой из кокошников и двухъярусной луковичной главкой[4]. Лёгкие и тяжеловесные, почти лишенные декора объёмы храма убедительно сопоставлены со свойственной позднему этапу «византийского стиля» свободой интерпретации прототипов. Внутреннее пространство восьмигранного в плане храма динамично, при этом не лишено гармонии и единства. Ведущей темой при оформлении интерьера выбрана арка. Большие и малые арочные ниши, чередуясь между собой, образуют замкнутую по кругу аркаду, поддерживающую купол со световым фонарём[4]. </vt:lpstr>
      <vt:lpstr>Храм Рождества Христова после реставрации.</vt:lpstr>
      <vt:lpstr>ЛИТЕРАТУРА: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ГАУСО СО  «КЦСОН города Каменска-Уральского»  Школа пожилого возраста по напрвалению: Краеведение.  Тема:Храмы Каменского района и города Каменска-Уральского</dc:title>
  <cp:lastModifiedBy>Shafikova_GA</cp:lastModifiedBy>
  <cp:revision>1</cp:revision>
  <dcterms:modified xsi:type="dcterms:W3CDTF">2025-01-24T11:05:13Z</dcterms:modified>
</cp:coreProperties>
</file>