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86" r:id="rId4"/>
    <p:sldId id="258" r:id="rId5"/>
    <p:sldId id="260" r:id="rId6"/>
    <p:sldId id="275" r:id="rId7"/>
    <p:sldId id="265" r:id="rId8"/>
    <p:sldId id="268" r:id="rId9"/>
    <p:sldId id="270" r:id="rId10"/>
    <p:sldId id="261"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9" d="100"/>
          <a:sy n="99" d="100"/>
        </p:scale>
        <p:origin x="-1890"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13.01.2025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13.01.2025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13.01.2025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13.01.2025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13.01.2025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13.01.2025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13.01.2025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13.01.2025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13.01.2025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13.01.2025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13.01.2025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13.01.2025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ok.ru/group/55623800979482/topic/156706447133978" TargetMode="External"/><Relationship Id="rId2" Type="http://schemas.openxmlformats.org/officeDocument/2006/relationships/hyperlink" Target="https://history-kamensk.ru/history/98-istorija-svjato-troickogo-sobora.html" TargetMode="External"/><Relationship Id="rId1" Type="http://schemas.openxmlformats.org/officeDocument/2006/relationships/slideLayout" Target="../slideLayouts/slideLayout7.xml"/><Relationship Id="rId4" Type="http://schemas.openxmlformats.org/officeDocument/2006/relationships/hyperlink" Target="https://historical-baggage.ru/post/cerkov-pokrova-presvyatoy-bogorodicy-kamensk-uralskiy-177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523" y="332656"/>
            <a:ext cx="8712968" cy="4713598"/>
          </a:xfrm>
          <a:prstGeom prst="rect">
            <a:avLst/>
          </a:prstGeom>
          <a:noFill/>
        </p:spPr>
        <p:txBody>
          <a:bodyPr wrap="square" rtlCol="0">
            <a:spAutoFit/>
          </a:bodyPr>
          <a:lstStyle/>
          <a:p>
            <a:pPr algn="ctr">
              <a:lnSpc>
                <a:spcPct val="70000"/>
              </a:lnSpc>
            </a:pPr>
            <a:r>
              <a:rPr lang="ru-RU" sz="14000" dirty="0" smtClean="0">
                <a:ln w="28575">
                  <a:solidFill>
                    <a:srgbClr val="FFC000"/>
                  </a:solidFill>
                </a:ln>
                <a:solidFill>
                  <a:srgbClr val="669900"/>
                </a:solidFill>
              </a:rPr>
              <a:t>«Тайны </a:t>
            </a:r>
            <a:r>
              <a:rPr lang="ru-RU" sz="14000" dirty="0" smtClean="0">
                <a:ln w="28575">
                  <a:solidFill>
                    <a:srgbClr val="FFC000"/>
                  </a:solidFill>
                </a:ln>
                <a:solidFill>
                  <a:srgbClr val="669900"/>
                </a:solidFill>
              </a:rPr>
              <a:t>старого </a:t>
            </a:r>
            <a:r>
              <a:rPr lang="ru-RU" sz="14000" dirty="0" smtClean="0">
                <a:ln w="28575">
                  <a:solidFill>
                    <a:srgbClr val="FFC000"/>
                  </a:solidFill>
                </a:ln>
                <a:solidFill>
                  <a:srgbClr val="669900"/>
                </a:solidFill>
              </a:rPr>
              <a:t>Каменска»</a:t>
            </a:r>
            <a:endParaRPr lang="ru-RU" sz="14000" dirty="0">
              <a:ln w="28575">
                <a:solidFill>
                  <a:srgbClr val="FFC000"/>
                </a:solidFill>
              </a:ln>
              <a:solidFill>
                <a:srgbClr val="669900"/>
              </a:solidFill>
            </a:endParaRPr>
          </a:p>
        </p:txBody>
      </p:sp>
      <p:sp>
        <p:nvSpPr>
          <p:cNvPr id="4" name="Прямоугольник 3"/>
          <p:cNvSpPr/>
          <p:nvPr/>
        </p:nvSpPr>
        <p:spPr>
          <a:xfrm>
            <a:off x="5220072" y="4941168"/>
            <a:ext cx="3600400" cy="1749710"/>
          </a:xfrm>
          <a:prstGeom prst="rect">
            <a:avLst/>
          </a:prstGeom>
          <a:noFill/>
          <a:ln>
            <a:noFill/>
          </a:ln>
        </p:spPr>
        <p:txBody>
          <a:bodyPr wrap="square">
            <a:spAutoFit/>
          </a:bodyPr>
          <a:lstStyle/>
          <a:p>
            <a:pPr lvl="0">
              <a:spcBef>
                <a:spcPts val="600"/>
              </a:spcBef>
              <a:buClr>
                <a:srgbClr val="B13F9A"/>
              </a:buClr>
              <a:buSzPct val="73000"/>
            </a:pPr>
            <a:r>
              <a:rPr lang="ru-RU" b="1" dirty="0">
                <a:cs typeface="Times New Roman" pitchFamily="18" charset="0"/>
              </a:rPr>
              <a:t>Школа пожилого возраста</a:t>
            </a:r>
          </a:p>
          <a:p>
            <a:pPr>
              <a:lnSpc>
                <a:spcPct val="115000"/>
              </a:lnSpc>
              <a:spcAft>
                <a:spcPts val="0"/>
              </a:spcAft>
            </a:pPr>
            <a:r>
              <a:rPr lang="ru-RU" b="1" dirty="0">
                <a:cs typeface="Times New Roman" pitchFamily="18" charset="0"/>
              </a:rPr>
              <a:t>Направление </a:t>
            </a:r>
            <a:r>
              <a:rPr lang="ru-RU" b="1" dirty="0" smtClean="0">
                <a:cs typeface="Times New Roman" pitchFamily="18" charset="0"/>
              </a:rPr>
              <a:t>«Краеведение»</a:t>
            </a:r>
            <a:endParaRPr lang="ru-RU" b="1" dirty="0">
              <a:cs typeface="Times New Roman" pitchFamily="18" charset="0"/>
            </a:endParaRPr>
          </a:p>
          <a:p>
            <a:pPr lvl="0">
              <a:spcBef>
                <a:spcPts val="600"/>
              </a:spcBef>
              <a:buClr>
                <a:srgbClr val="B13F9A"/>
              </a:buClr>
              <a:buSzPct val="73000"/>
            </a:pPr>
            <a:r>
              <a:rPr lang="ru-RU" b="1" dirty="0">
                <a:cs typeface="Times New Roman" pitchFamily="18" charset="0"/>
              </a:rPr>
              <a:t>Преподаватель:</a:t>
            </a:r>
          </a:p>
          <a:p>
            <a:pPr lvl="0">
              <a:spcBef>
                <a:spcPts val="600"/>
              </a:spcBef>
              <a:buClr>
                <a:srgbClr val="B13F9A"/>
              </a:buClr>
              <a:buSzPct val="73000"/>
            </a:pPr>
            <a:r>
              <a:rPr lang="ru-RU" b="1" dirty="0">
                <a:cs typeface="Times New Roman" pitchFamily="18" charset="0"/>
              </a:rPr>
              <a:t>Специалист по соц. работе </a:t>
            </a:r>
          </a:p>
          <a:p>
            <a:pPr lvl="0">
              <a:spcBef>
                <a:spcPts val="600"/>
              </a:spcBef>
              <a:buClr>
                <a:srgbClr val="B13F9A"/>
              </a:buClr>
              <a:buSzPct val="73000"/>
            </a:pPr>
            <a:r>
              <a:rPr lang="ru-RU" b="1" dirty="0" err="1" smtClean="0">
                <a:cs typeface="Times New Roman" pitchFamily="18" charset="0"/>
              </a:rPr>
              <a:t>Грехова</a:t>
            </a:r>
            <a:r>
              <a:rPr lang="ru-RU" b="1" dirty="0" smtClean="0">
                <a:cs typeface="Times New Roman" pitchFamily="18" charset="0"/>
              </a:rPr>
              <a:t> Татьяна Владимировна</a:t>
            </a:r>
            <a:endParaRPr lang="ru-RU" b="1" dirty="0"/>
          </a:p>
        </p:txBody>
      </p:sp>
    </p:spTree>
    <p:extLst>
      <p:ext uri="{BB962C8B-B14F-4D97-AF65-F5344CB8AC3E}">
        <p14:creationId xmlns:p14="http://schemas.microsoft.com/office/powerpoint/2010/main" val="39764023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24074" y="3212976"/>
            <a:ext cx="4536505"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4330456" y="195932"/>
            <a:ext cx="4560175" cy="2529923"/>
          </a:xfrm>
          <a:prstGeom prst="rect">
            <a:avLst/>
          </a:prstGeom>
        </p:spPr>
        <p:txBody>
          <a:bodyPr wrap="square">
            <a:spAutoFit/>
          </a:bodyPr>
          <a:lstStyle/>
          <a:p>
            <a:pPr>
              <a:lnSpc>
                <a:spcPct val="80000"/>
              </a:lnSpc>
            </a:pPr>
            <a:r>
              <a:rPr lang="ru-RU" dirty="0" err="1" smtClean="0"/>
              <a:t>Мужской</a:t>
            </a:r>
            <a:r>
              <a:rPr lang="ru-RU" dirty="0" err="1">
                <a:solidFill>
                  <a:prstClr val="black"/>
                </a:solidFill>
              </a:rPr>
              <a:t>Далматовский</a:t>
            </a:r>
            <a:r>
              <a:rPr lang="ru-RU" dirty="0">
                <a:solidFill>
                  <a:prstClr val="black"/>
                </a:solidFill>
              </a:rPr>
              <a:t> Успенский </a:t>
            </a:r>
            <a:endParaRPr lang="ru-RU" dirty="0"/>
          </a:p>
          <a:p>
            <a:pPr>
              <a:lnSpc>
                <a:spcPct val="80000"/>
              </a:lnSpc>
            </a:pPr>
            <a:r>
              <a:rPr lang="ru-RU" dirty="0" smtClean="0"/>
              <a:t> монастырь</a:t>
            </a:r>
            <a:r>
              <a:rPr lang="ru-RU" dirty="0"/>
              <a:t>. В 1644 году здесь обосновался инок </a:t>
            </a:r>
            <a:r>
              <a:rPr lang="ru-RU" dirty="0" err="1"/>
              <a:t>Далмат</a:t>
            </a:r>
            <a:r>
              <a:rPr lang="ru-RU" dirty="0"/>
              <a:t> – в миру Дмитрий Иванович </a:t>
            </a:r>
            <a:r>
              <a:rPr lang="ru-RU" dirty="0" err="1"/>
              <a:t>Мокринский</a:t>
            </a:r>
            <a:r>
              <a:rPr lang="ru-RU" dirty="0"/>
              <a:t> (1594-1697). Он был потомком одного из казаков войска Ермака.  </a:t>
            </a:r>
            <a:endParaRPr lang="ru-RU" dirty="0" smtClean="0"/>
          </a:p>
          <a:p>
            <a:pPr>
              <a:lnSpc>
                <a:spcPct val="80000"/>
              </a:lnSpc>
            </a:pPr>
            <a:endParaRPr lang="ru-RU" dirty="0"/>
          </a:p>
          <a:p>
            <a:pPr>
              <a:lnSpc>
                <a:spcPct val="80000"/>
              </a:lnSpc>
            </a:pPr>
            <a:r>
              <a:rPr lang="ru-RU" dirty="0"/>
              <a:t>Рудознатцы </a:t>
            </a:r>
            <a:r>
              <a:rPr lang="ru-RU" dirty="0" err="1"/>
              <a:t>Далматовской</a:t>
            </a:r>
            <a:r>
              <a:rPr lang="ru-RU" dirty="0"/>
              <a:t> обители нашли железную руду на речке Каменке, а в 1682 году пустили там небольшой </a:t>
            </a:r>
            <a:r>
              <a:rPr lang="ru-RU" dirty="0" err="1"/>
              <a:t>Железянский</a:t>
            </a:r>
            <a:r>
              <a:rPr lang="ru-RU" dirty="0"/>
              <a:t> завод. </a:t>
            </a:r>
          </a:p>
          <a:p>
            <a:pPr>
              <a:lnSpc>
                <a:spcPct val="80000"/>
              </a:lnSpc>
            </a:pPr>
            <a:endParaRPr lang="ru-RU" dirty="0"/>
          </a:p>
        </p:txBody>
      </p:sp>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751" y="221218"/>
            <a:ext cx="4269323" cy="2846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281200" y="3933056"/>
            <a:ext cx="3816424" cy="2031325"/>
          </a:xfrm>
          <a:prstGeom prst="rect">
            <a:avLst/>
          </a:prstGeom>
        </p:spPr>
        <p:txBody>
          <a:bodyPr wrap="square">
            <a:spAutoFit/>
          </a:bodyPr>
          <a:lstStyle/>
          <a:p>
            <a:r>
              <a:rPr lang="ru-RU" dirty="0"/>
              <a:t>С </a:t>
            </a:r>
            <a:r>
              <a:rPr lang="ru-RU" dirty="0" err="1"/>
              <a:t>Далматовским</a:t>
            </a:r>
            <a:r>
              <a:rPr lang="ru-RU" dirty="0"/>
              <a:t> монастырём связано появление Каменского завода – ныне города Каменск-Уральский. В 1700 году эту землю вернули в казну, и в 1701 году начал работу первый на Урале казённый Каменский завод</a:t>
            </a:r>
            <a:r>
              <a:rPr lang="ru-RU" dirty="0" smtClean="0"/>
              <a:t>.</a:t>
            </a:r>
            <a:endParaRPr lang="ru-RU" dirty="0"/>
          </a:p>
        </p:txBody>
      </p:sp>
    </p:spTree>
    <p:extLst>
      <p:ext uri="{BB962C8B-B14F-4D97-AF65-F5344CB8AC3E}">
        <p14:creationId xmlns:p14="http://schemas.microsoft.com/office/powerpoint/2010/main" val="2456264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269005"/>
            <a:ext cx="4657725" cy="3157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28815" y="476672"/>
            <a:ext cx="4044701" cy="2585323"/>
          </a:xfrm>
          <a:prstGeom prst="rect">
            <a:avLst/>
          </a:prstGeom>
        </p:spPr>
        <p:txBody>
          <a:bodyPr wrap="square">
            <a:spAutoFit/>
          </a:bodyPr>
          <a:lstStyle/>
          <a:p>
            <a:r>
              <a:rPr lang="ru-RU" dirty="0"/>
              <a:t>К 1701 году завод был построен и окружен деревянной, а в некоторых местах насыпной оборонительной стеной. Оборонительная стена, внутри острог, в остроге государевы припасы и управленческие воеводские службы, острог был наиболее укреплен. Каждый год завод подвергался набегам «</a:t>
            </a:r>
            <a:r>
              <a:rPr lang="ru-RU" dirty="0" err="1"/>
              <a:t>башкирцев</a:t>
            </a:r>
            <a:r>
              <a:rPr lang="ru-RU" dirty="0"/>
              <a:t>».</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815" y="3645024"/>
            <a:ext cx="4445000" cy="292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4788024" y="3535863"/>
            <a:ext cx="4283968" cy="3139321"/>
          </a:xfrm>
          <a:prstGeom prst="rect">
            <a:avLst/>
          </a:prstGeom>
        </p:spPr>
        <p:txBody>
          <a:bodyPr wrap="square">
            <a:spAutoFit/>
          </a:bodyPr>
          <a:lstStyle/>
          <a:p>
            <a:r>
              <a:rPr lang="ru-RU" dirty="0"/>
              <a:t>В 1699 году царским указом </a:t>
            </a:r>
            <a:r>
              <a:rPr lang="ru-RU" dirty="0" err="1"/>
              <a:t>повелено</a:t>
            </a:r>
            <a:r>
              <a:rPr lang="ru-RU" dirty="0"/>
              <a:t> было Тобольским воеводам Михаилу Яковлевичу и Алексею Михайловичу Черкасским испытать железную руду, добываемую из рудников </a:t>
            </a:r>
            <a:r>
              <a:rPr lang="ru-RU" dirty="0" err="1"/>
              <a:t>Далматовского</a:t>
            </a:r>
            <a:r>
              <a:rPr lang="ru-RU" dirty="0"/>
              <a:t> монастыря. Присланный в Москву образец железа оказался весьма хорошим</a:t>
            </a:r>
            <a:r>
              <a:rPr lang="ru-RU" dirty="0" smtClean="0"/>
              <a:t>.</a:t>
            </a:r>
          </a:p>
          <a:p>
            <a:r>
              <a:rPr lang="ru-RU" dirty="0"/>
              <a:t>Для строительства Каменского завода и выплавки чугуна требовалось много рабочих и деловых людей. </a:t>
            </a:r>
            <a:r>
              <a:rPr lang="ru-RU" dirty="0" smtClean="0"/>
              <a:t>слобод</a:t>
            </a:r>
            <a:r>
              <a:rPr lang="ru-RU" dirty="0"/>
              <a:t>.</a:t>
            </a:r>
          </a:p>
        </p:txBody>
      </p:sp>
    </p:spTree>
    <p:extLst>
      <p:ext uri="{BB962C8B-B14F-4D97-AF65-F5344CB8AC3E}">
        <p14:creationId xmlns:p14="http://schemas.microsoft.com/office/powerpoint/2010/main" val="2587217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5645" y="548680"/>
            <a:ext cx="4342997" cy="2308324"/>
          </a:xfrm>
          <a:prstGeom prst="rect">
            <a:avLst/>
          </a:prstGeom>
        </p:spPr>
        <p:txBody>
          <a:bodyPr wrap="square">
            <a:spAutoFit/>
          </a:bodyPr>
          <a:lstStyle/>
          <a:p>
            <a:r>
              <a:rPr lang="ru-RU" dirty="0"/>
              <a:t>Правительством к заводу было приписано более трех тысяч крестьян </a:t>
            </a:r>
            <a:r>
              <a:rPr lang="ru-RU" dirty="0" err="1"/>
              <a:t>Катайского</a:t>
            </a:r>
            <a:r>
              <a:rPr lang="ru-RU" dirty="0"/>
              <a:t> и </a:t>
            </a:r>
            <a:r>
              <a:rPr lang="ru-RU" dirty="0" err="1"/>
              <a:t>Колчеданского</a:t>
            </a:r>
            <a:r>
              <a:rPr lang="ru-RU" dirty="0"/>
              <a:t> острогов, </a:t>
            </a:r>
            <a:r>
              <a:rPr lang="ru-RU" dirty="0" err="1"/>
              <a:t>Камышевской</a:t>
            </a:r>
            <a:r>
              <a:rPr lang="ru-RU" dirty="0"/>
              <a:t> и </a:t>
            </a:r>
            <a:r>
              <a:rPr lang="ru-RU" dirty="0" err="1"/>
              <a:t>Багарякской</a:t>
            </a:r>
            <a:r>
              <a:rPr lang="ru-RU" dirty="0"/>
              <a:t> </a:t>
            </a:r>
          </a:p>
          <a:p>
            <a:r>
              <a:rPr lang="ru-RU" dirty="0" smtClean="0"/>
              <a:t>В </a:t>
            </a:r>
            <a:r>
              <a:rPr lang="ru-RU" dirty="0"/>
              <a:t>1701 году при Каменском заводе был построен деревянный храм во имя Трех Святителей, с приделом во имя святого праведного Артемия </a:t>
            </a:r>
            <a:r>
              <a:rPr lang="ru-RU" dirty="0" err="1"/>
              <a:t>Веркольского</a:t>
            </a:r>
            <a:r>
              <a:rPr lang="ru-RU" dirty="0"/>
              <a:t>. </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39653" y="307938"/>
            <a:ext cx="4179820" cy="2789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ик 6"/>
          <p:cNvSpPr/>
          <p:nvPr/>
        </p:nvSpPr>
        <p:spPr>
          <a:xfrm>
            <a:off x="4415774" y="3284984"/>
            <a:ext cx="4572000" cy="3416320"/>
          </a:xfrm>
          <a:prstGeom prst="rect">
            <a:avLst/>
          </a:prstGeom>
        </p:spPr>
        <p:txBody>
          <a:bodyPr>
            <a:spAutoFit/>
          </a:bodyPr>
          <a:lstStyle/>
          <a:p>
            <a:r>
              <a:rPr lang="ru-RU" dirty="0"/>
              <a:t>По церковным канонам  церковь должна быть построена на возвышенном  видном </a:t>
            </a:r>
            <a:r>
              <a:rPr lang="ru-RU" dirty="0" smtClean="0"/>
              <a:t>месте, </a:t>
            </a:r>
            <a:r>
              <a:rPr lang="ru-RU" dirty="0"/>
              <a:t>у строителей не было иного места, в пределах тогдашнего острога, для ее строительства как рядом с территорией кладбища. На Руси  было принято не только поминать предков, но и обратиться с молитвой  об упокоении душ усопших. К середине 18 века территория застройки начала </a:t>
            </a:r>
            <a:r>
              <a:rPr lang="ru-RU" dirty="0" smtClean="0"/>
              <a:t>расширяться и захоронения на этом кладбище рядом с храмом было прекращено.</a:t>
            </a:r>
            <a:endParaRPr lang="ru-RU" dirty="0"/>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3284984"/>
            <a:ext cx="3856069"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80533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7650" y="60910"/>
            <a:ext cx="4190814" cy="3152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4655089" y="2528029"/>
            <a:ext cx="3995936" cy="646331"/>
          </a:xfrm>
          <a:prstGeom prst="rect">
            <a:avLst/>
          </a:prstGeom>
        </p:spPr>
        <p:txBody>
          <a:bodyPr wrap="square">
            <a:spAutoFit/>
          </a:bodyPr>
          <a:lstStyle/>
          <a:p>
            <a:r>
              <a:rPr lang="ru-RU" dirty="0">
                <a:solidFill>
                  <a:schemeClr val="bg1"/>
                </a:solidFill>
              </a:rPr>
              <a:t>Свято-Троицкий храм, 1909 г., Фото: С.М. Прокудин-Горский</a:t>
            </a:r>
          </a:p>
        </p:txBody>
      </p:sp>
      <p:pic>
        <p:nvPicPr>
          <p:cNvPr id="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3840" y="2780928"/>
            <a:ext cx="3948026" cy="3493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0" y="60910"/>
            <a:ext cx="4572000" cy="2308324"/>
          </a:xfrm>
          <a:prstGeom prst="rect">
            <a:avLst/>
          </a:prstGeom>
        </p:spPr>
        <p:txBody>
          <a:bodyPr>
            <a:spAutoFit/>
          </a:bodyPr>
          <a:lstStyle/>
          <a:p>
            <a:r>
              <a:rPr lang="ru-RU" dirty="0"/>
              <a:t>Этот храм сгорел при пожаре в 1768 году. В 1770 году построен был второй храм с оставлением прежних антиминсов, который так же сгорел во время пожара в 1815 году</a:t>
            </a:r>
            <a:r>
              <a:rPr lang="ru-RU" dirty="0" smtClean="0"/>
              <a:t>.</a:t>
            </a:r>
          </a:p>
          <a:p>
            <a:r>
              <a:rPr lang="ru-RU" dirty="0"/>
              <a:t>За создание нового проекта и взялся главный архитектор Екатеринбургского управления горных заводов М.П. Малахов. </a:t>
            </a:r>
            <a:r>
              <a:rPr lang="ru-RU" dirty="0" smtClean="0"/>
              <a:t>Проект </a:t>
            </a:r>
            <a:r>
              <a:rPr lang="ru-RU" dirty="0"/>
              <a:t>был выполнен в 1821 году. </a:t>
            </a:r>
          </a:p>
        </p:txBody>
      </p:sp>
      <p:sp>
        <p:nvSpPr>
          <p:cNvPr id="5" name="Прямоугольник 4"/>
          <p:cNvSpPr/>
          <p:nvPr/>
        </p:nvSpPr>
        <p:spPr>
          <a:xfrm>
            <a:off x="4091866" y="3315695"/>
            <a:ext cx="4786996" cy="3416320"/>
          </a:xfrm>
          <a:prstGeom prst="rect">
            <a:avLst/>
          </a:prstGeom>
        </p:spPr>
        <p:txBody>
          <a:bodyPr wrap="square">
            <a:spAutoFit/>
          </a:bodyPr>
          <a:lstStyle/>
          <a:p>
            <a:r>
              <a:rPr lang="ru-RU" dirty="0" smtClean="0"/>
              <a:t>В </a:t>
            </a:r>
            <a:r>
              <a:rPr lang="ru-RU" dirty="0"/>
              <a:t>1911 году в память 50-летия освобождения крестьян и мастеровых от крепостной и заводской зависимости и в год 30-летия трагической кончины императора (был убит террористами 1 марта 1881 г</a:t>
            </a:r>
            <a:r>
              <a:rPr lang="ru-RU" dirty="0" smtClean="0"/>
              <a:t>.)</a:t>
            </a:r>
            <a:r>
              <a:rPr lang="ru-RU" dirty="0"/>
              <a:t> на территории  Свято-Троицкого храма </a:t>
            </a:r>
            <a:r>
              <a:rPr lang="ru-RU" dirty="0" smtClean="0"/>
              <a:t>  был </a:t>
            </a:r>
            <a:r>
              <a:rPr lang="ru-RU" dirty="0"/>
              <a:t>установлен </a:t>
            </a:r>
            <a:r>
              <a:rPr lang="ru-RU" dirty="0" smtClean="0"/>
              <a:t> памятник Александру </a:t>
            </a:r>
            <a:r>
              <a:rPr lang="en-US" dirty="0" smtClean="0"/>
              <a:t>II</a:t>
            </a:r>
            <a:r>
              <a:rPr lang="ru-RU" dirty="0" smtClean="0"/>
              <a:t>. Чугунный </a:t>
            </a:r>
            <a:r>
              <a:rPr lang="ru-RU" dirty="0"/>
              <a:t>бюст императора </a:t>
            </a:r>
            <a:r>
              <a:rPr lang="ru-RU" dirty="0" smtClean="0"/>
              <a:t>отлит </a:t>
            </a:r>
            <a:r>
              <a:rPr lang="ru-RU" dirty="0"/>
              <a:t>на </a:t>
            </a:r>
            <a:r>
              <a:rPr lang="ru-RU" dirty="0" err="1"/>
              <a:t>Каслинском</a:t>
            </a:r>
            <a:r>
              <a:rPr lang="ru-RU" dirty="0"/>
              <a:t> заводе. </a:t>
            </a:r>
            <a:endParaRPr lang="ru-RU" dirty="0" smtClean="0"/>
          </a:p>
          <a:p>
            <a:r>
              <a:rPr lang="ru-RU" dirty="0" smtClean="0"/>
              <a:t>После падения самодержавия Бюст </a:t>
            </a:r>
            <a:r>
              <a:rPr lang="ru-RU" dirty="0"/>
              <a:t>императора сбросили с пьедестала. Он имеет повреждения: отбиты концы усов, видны вмятины похожие на следы от пуль.</a:t>
            </a:r>
          </a:p>
        </p:txBody>
      </p:sp>
      <p:sp>
        <p:nvSpPr>
          <p:cNvPr id="6" name="Прямоугольник 5"/>
          <p:cNvSpPr/>
          <p:nvPr/>
        </p:nvSpPr>
        <p:spPr>
          <a:xfrm>
            <a:off x="170625" y="6165304"/>
            <a:ext cx="3753303" cy="646331"/>
          </a:xfrm>
          <a:prstGeom prst="rect">
            <a:avLst/>
          </a:prstGeom>
        </p:spPr>
        <p:txBody>
          <a:bodyPr wrap="square">
            <a:spAutoFit/>
          </a:bodyPr>
          <a:lstStyle/>
          <a:p>
            <a:r>
              <a:rPr lang="ru-RU" dirty="0"/>
              <a:t>Памятник сохранился чудом</a:t>
            </a:r>
            <a:r>
              <a:rPr lang="ru-RU" dirty="0" smtClean="0"/>
              <a:t>. Находится в краеведческом музее</a:t>
            </a:r>
            <a:endParaRPr lang="ru-RU" dirty="0"/>
          </a:p>
        </p:txBody>
      </p:sp>
    </p:spTree>
    <p:extLst>
      <p:ext uri="{BB962C8B-B14F-4D97-AF65-F5344CB8AC3E}">
        <p14:creationId xmlns:p14="http://schemas.microsoft.com/office/powerpoint/2010/main" val="2970695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5122"/>
                                        </p:tgtEl>
                                      </p:cBhvr>
                                    </p:animEffect>
                                    <p:set>
                                      <p:cBhvr>
                                        <p:cTn id="7" dur="1" fill="hold">
                                          <p:stCondLst>
                                            <p:cond delay="499"/>
                                          </p:stCondLst>
                                        </p:cTn>
                                        <p:tgtEl>
                                          <p:spTgt spid="51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34549"/>
            <a:ext cx="3344736"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07504" y="332656"/>
            <a:ext cx="4908846" cy="2308324"/>
          </a:xfrm>
          <a:prstGeom prst="rect">
            <a:avLst/>
          </a:prstGeom>
        </p:spPr>
        <p:txBody>
          <a:bodyPr wrap="square">
            <a:spAutoFit/>
          </a:bodyPr>
          <a:lstStyle/>
          <a:p>
            <a:r>
              <a:rPr lang="ru-RU" dirty="0"/>
              <a:t>Весной 1918 года Совет постановил изъять из Свято-Троицкой церкви метрические книги, с регистрацией рождений, смертей и браков — так проводился в жизнь декрет об отделении церкви от государства</a:t>
            </a:r>
            <a:r>
              <a:rPr lang="ru-RU" dirty="0"/>
              <a:t>. Народ этому воспротивился, тогда для устрашения прихожан было произведено несколько выстрелов по колокольне. </a:t>
            </a:r>
            <a:endParaRPr lang="ru-RU"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2852936"/>
            <a:ext cx="4552654"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4754214" y="3501008"/>
            <a:ext cx="4318408" cy="2308324"/>
          </a:xfrm>
          <a:prstGeom prst="rect">
            <a:avLst/>
          </a:prstGeom>
        </p:spPr>
        <p:txBody>
          <a:bodyPr wrap="square">
            <a:spAutoFit/>
          </a:bodyPr>
          <a:lstStyle/>
          <a:p>
            <a:r>
              <a:rPr lang="ru-RU" dirty="0"/>
              <a:t>Закрытие </a:t>
            </a:r>
            <a:r>
              <a:rPr lang="ru-RU" dirty="0" smtClean="0"/>
              <a:t>Свято -</a:t>
            </a:r>
            <a:r>
              <a:rPr lang="ru-RU" dirty="0"/>
              <a:t>Троицкого прихода состоялось в декабре 1930 </a:t>
            </a:r>
            <a:r>
              <a:rPr lang="ru-RU" dirty="0" smtClean="0"/>
              <a:t>года, </a:t>
            </a:r>
            <a:r>
              <a:rPr lang="ru-RU" dirty="0"/>
              <a:t>на очередном заседании Малого Президиума </a:t>
            </a:r>
            <a:r>
              <a:rPr lang="ru-RU" dirty="0" err="1"/>
              <a:t>Уралоблисполкома</a:t>
            </a:r>
            <a:r>
              <a:rPr lang="ru-RU" dirty="0"/>
              <a:t> было принято постановление: «Разрешить Каменскому Райисполкому использовать под культурно-просветительное учреждение здание церкви,</a:t>
            </a:r>
          </a:p>
        </p:txBody>
      </p:sp>
    </p:spTree>
    <p:extLst>
      <p:ext uri="{BB962C8B-B14F-4D97-AF65-F5344CB8AC3E}">
        <p14:creationId xmlns:p14="http://schemas.microsoft.com/office/powerpoint/2010/main" val="16001270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936" y="0"/>
            <a:ext cx="2664296" cy="3714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851920" y="332656"/>
            <a:ext cx="4467428" cy="2308324"/>
          </a:xfrm>
          <a:prstGeom prst="rect">
            <a:avLst/>
          </a:prstGeom>
        </p:spPr>
        <p:txBody>
          <a:bodyPr wrap="square">
            <a:spAutoFit/>
          </a:bodyPr>
          <a:lstStyle/>
          <a:p>
            <a:r>
              <a:rPr lang="ru-RU" dirty="0"/>
              <a:t>Колокольня Свято-Троицкого собора с середины 1930-х и до начала 40-х годов использовалась в качестве парашютной вышки</a:t>
            </a:r>
            <a:r>
              <a:rPr lang="ru-RU" dirty="0"/>
              <a:t>. На втором этаже планировалось открыть пионерский клуб, первый отдать под музей и библиотеку. Крест и купол с колокольни сняли и использовали ее как парашютную вышку ДОСААФ</a:t>
            </a:r>
            <a:endParaRPr lang="ru-RU"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58760" y="2901814"/>
            <a:ext cx="4944982" cy="3129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4932040" y="6031025"/>
            <a:ext cx="3595023" cy="369332"/>
          </a:xfrm>
          <a:prstGeom prst="rect">
            <a:avLst/>
          </a:prstGeom>
        </p:spPr>
        <p:txBody>
          <a:bodyPr wrap="none">
            <a:spAutoFit/>
          </a:bodyPr>
          <a:lstStyle/>
          <a:p>
            <a:r>
              <a:rPr lang="ru-RU" dirty="0"/>
              <a:t>«Иконы» новых советских «богов»</a:t>
            </a:r>
          </a:p>
        </p:txBody>
      </p:sp>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788" y="3573016"/>
            <a:ext cx="2692593"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4128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05" y="-1"/>
            <a:ext cx="3321495" cy="3196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1773166"/>
            <a:ext cx="3852863" cy="2846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0" y="4765761"/>
            <a:ext cx="8964489" cy="2092239"/>
          </a:xfrm>
          <a:prstGeom prst="rect">
            <a:avLst/>
          </a:prstGeom>
        </p:spPr>
        <p:txBody>
          <a:bodyPr wrap="square">
            <a:spAutoFit/>
          </a:bodyPr>
          <a:lstStyle/>
          <a:p>
            <a:pPr>
              <a:lnSpc>
                <a:spcPct val="80000"/>
              </a:lnSpc>
            </a:pPr>
            <a:r>
              <a:rPr lang="ru-RU" dirty="0"/>
              <a:t>После революции все дореволюционные памятники на площади снесли, площадь продолжительное время была пустынной, первое благоустройство здесь было проведено в 1950-е годы, когда высадили 40 лип, 50 кленов, в западной части площади заложили лучеобразную планировку, а в восточной части построили фонтан с лебедями диаметром 6 метров. Строительство фонтана началось в мае 1955 г., в октябре 1955 г. сквер был уже с фонтаном и лебедями. Памятник А.С. Пушкину был поставлен, вероятно, позднее, когда архитектором В. А. Гагариным складские помещения были перестроены под кинотеатр и драмтеатр в 1959 г. На втором этаже этого здания разместилась библиотека им. А. С. Пушкина. </a:t>
            </a:r>
          </a:p>
        </p:txBody>
      </p:sp>
      <p:pic>
        <p:nvPicPr>
          <p:cNvPr id="92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66022" y="0"/>
            <a:ext cx="4033963" cy="2552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27685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772" y="36395"/>
            <a:ext cx="4094105" cy="284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4441282" y="54931"/>
            <a:ext cx="4572000" cy="3693319"/>
          </a:xfrm>
          <a:prstGeom prst="rect">
            <a:avLst/>
          </a:prstGeom>
        </p:spPr>
        <p:txBody>
          <a:bodyPr>
            <a:spAutoFit/>
          </a:bodyPr>
          <a:lstStyle/>
          <a:p>
            <a:r>
              <a:rPr lang="ru-RU" dirty="0"/>
              <a:t>К моменту передачи собора верующим в 1990 году здание церкви находилось в аварийном состоянии: был разрушен купол с обелиском, не сохранилась роспись из-за забеливания стен, по зданию были проложены различные коммуникации</a:t>
            </a:r>
            <a:r>
              <a:rPr lang="ru-RU" dirty="0" smtClean="0"/>
              <a:t>.</a:t>
            </a:r>
          </a:p>
          <a:p>
            <a:r>
              <a:rPr lang="ru-RU" dirty="0"/>
              <a:t>Последние два десятилетия Свято-Троицкий собор продолжает восстанавливаться, </a:t>
            </a:r>
            <a:r>
              <a:rPr lang="ru-RU" dirty="0" err="1"/>
              <a:t>благоукрашаться</a:t>
            </a:r>
            <a:r>
              <a:rPr lang="ru-RU" dirty="0"/>
              <a:t>, и ежедневно в нем совершаются Богослужения. Сегодня Свято-Троицкий кафедральный собор — главный храм Каменской епархии.</a:t>
            </a:r>
          </a:p>
          <a:p>
            <a:endParaRPr lang="ru-RU"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5113" y="3429000"/>
            <a:ext cx="4224337" cy="2805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21542" y="3429000"/>
            <a:ext cx="4202335" cy="2978636"/>
          </a:xfrm>
          <a:prstGeom prst="rect">
            <a:avLst/>
          </a:prstGeom>
        </p:spPr>
        <p:txBody>
          <a:bodyPr wrap="square">
            <a:spAutoFit/>
          </a:bodyPr>
          <a:lstStyle/>
          <a:p>
            <a:pPr>
              <a:lnSpc>
                <a:spcPct val="80000"/>
              </a:lnSpc>
            </a:pPr>
            <a:r>
              <a:rPr lang="ru-RU" dirty="0"/>
              <a:t>В 2001 году  при археологических раскопках  площади были обнаружены следы </a:t>
            </a:r>
            <a:r>
              <a:rPr lang="ru-RU" dirty="0" smtClean="0"/>
              <a:t>первого </a:t>
            </a:r>
            <a:r>
              <a:rPr lang="ru-RU" dirty="0"/>
              <a:t>городского кладбища. </a:t>
            </a:r>
            <a:r>
              <a:rPr lang="ru-RU" dirty="0" smtClean="0"/>
              <a:t>Могилы </a:t>
            </a:r>
            <a:r>
              <a:rPr lang="ru-RU" dirty="0"/>
              <a:t>были одна на другой , что говорило о древности захоронений. Одежда практически не сохранилась, домовины сделанные из толстых плах давно уже рассыпались, оставив после себя несколько кованных гвоздей. На удивление на некоторых останках сохранились вязанные шерстяные носки.  Некоторые останки были внутри домовин обернуты в березовую кору. </a:t>
            </a:r>
          </a:p>
        </p:txBody>
      </p:sp>
    </p:spTree>
    <p:extLst>
      <p:ext uri="{BB962C8B-B14F-4D97-AF65-F5344CB8AC3E}">
        <p14:creationId xmlns:p14="http://schemas.microsoft.com/office/powerpoint/2010/main" val="20538985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484784"/>
            <a:ext cx="8496944" cy="3416320"/>
          </a:xfrm>
          <a:prstGeom prst="rect">
            <a:avLst/>
          </a:prstGeom>
        </p:spPr>
        <p:txBody>
          <a:bodyPr wrap="square">
            <a:spAutoFit/>
          </a:bodyPr>
          <a:lstStyle/>
          <a:p>
            <a:r>
              <a:rPr lang="ru-RU" smtClean="0"/>
              <a:t>Источники: </a:t>
            </a:r>
            <a:endParaRPr lang="ru-RU" dirty="0" smtClean="0"/>
          </a:p>
          <a:p>
            <a:endParaRPr lang="ru-RU" dirty="0" smtClean="0"/>
          </a:p>
          <a:p>
            <a:r>
              <a:rPr lang="ru-RU" dirty="0" err="1" smtClean="0"/>
              <a:t>Святотроицкий</a:t>
            </a:r>
            <a:r>
              <a:rPr lang="ru-RU" dirty="0" smtClean="0"/>
              <a:t> </a:t>
            </a:r>
            <a:r>
              <a:rPr lang="ru-RU" dirty="0" smtClean="0"/>
              <a:t>собор </a:t>
            </a:r>
            <a:r>
              <a:rPr lang="en-US" dirty="0">
                <a:hlinkClick r:id="rId2"/>
              </a:rPr>
              <a:t>https://</a:t>
            </a:r>
            <a:r>
              <a:rPr lang="en-US" dirty="0" smtClean="0">
                <a:hlinkClick r:id="rId2"/>
              </a:rPr>
              <a:t>history-kamensk.ru/history/98-istorija-svjato-troickogo-sobora.html</a:t>
            </a:r>
            <a:endParaRPr lang="ru-RU" dirty="0" smtClean="0"/>
          </a:p>
          <a:p>
            <a:endParaRPr lang="ru-RU" dirty="0"/>
          </a:p>
          <a:p>
            <a:r>
              <a:rPr lang="ru-RU" dirty="0" smtClean="0"/>
              <a:t>Каменск- Уральский краеведческий музей</a:t>
            </a:r>
          </a:p>
          <a:p>
            <a:r>
              <a:rPr lang="en-US" dirty="0" smtClean="0">
                <a:hlinkClick r:id="rId3"/>
              </a:rPr>
              <a:t>https</a:t>
            </a:r>
            <a:r>
              <a:rPr lang="en-US" dirty="0">
                <a:hlinkClick r:id="rId3"/>
              </a:rPr>
              <a:t>://</a:t>
            </a:r>
            <a:r>
              <a:rPr lang="en-US" dirty="0" smtClean="0">
                <a:hlinkClick r:id="rId3"/>
              </a:rPr>
              <a:t>ok.ru/group/55623800979482/topic/156706447133978</a:t>
            </a:r>
            <a:endParaRPr lang="ru-RU" dirty="0" smtClean="0"/>
          </a:p>
          <a:p>
            <a:endParaRPr lang="ru-RU" dirty="0"/>
          </a:p>
          <a:p>
            <a:r>
              <a:rPr lang="ru-RU" dirty="0"/>
              <a:t>Церковь Покрова Пресвятой Богородицы Каменск-Уральский</a:t>
            </a:r>
            <a:endParaRPr lang="ru-RU" dirty="0">
              <a:hlinkClick r:id="rId4"/>
            </a:endParaRPr>
          </a:p>
          <a:p>
            <a:r>
              <a:rPr lang="en-US" dirty="0" smtClean="0">
                <a:hlinkClick r:id="rId4"/>
              </a:rPr>
              <a:t>https</a:t>
            </a:r>
            <a:r>
              <a:rPr lang="en-US" dirty="0">
                <a:hlinkClick r:id="rId4"/>
              </a:rPr>
              <a:t>://</a:t>
            </a:r>
            <a:r>
              <a:rPr lang="en-US" dirty="0" smtClean="0">
                <a:hlinkClick r:id="rId4"/>
              </a:rPr>
              <a:t>historical-baggage.ru/post/cerkov-pokrova-presvyatoy-bogorodicy-kamensk-uralskiy-1773</a:t>
            </a:r>
            <a:endParaRPr lang="ru-RU" dirty="0" smtClean="0"/>
          </a:p>
          <a:p>
            <a:endParaRPr lang="ru-RU" dirty="0" smtClean="0"/>
          </a:p>
        </p:txBody>
      </p:sp>
    </p:spTree>
    <p:extLst>
      <p:ext uri="{BB962C8B-B14F-4D97-AF65-F5344CB8AC3E}">
        <p14:creationId xmlns:p14="http://schemas.microsoft.com/office/powerpoint/2010/main" val="797431892"/>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759</TotalTime>
  <Words>862</Words>
  <Application>Microsoft Office PowerPoint</Application>
  <PresentationFormat>Экран (4:3)</PresentationFormat>
  <Paragraphs>40</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Татьяна</dc:creator>
  <cp:lastModifiedBy>Татьяна</cp:lastModifiedBy>
  <cp:revision>29</cp:revision>
  <dcterms:created xsi:type="dcterms:W3CDTF">2024-12-25T09:20:06Z</dcterms:created>
  <dcterms:modified xsi:type="dcterms:W3CDTF">2025-01-13T08:44:50Z</dcterms:modified>
</cp:coreProperties>
</file>