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3" r:id="rId1"/>
  </p:sldMasterIdLst>
  <p:sldIdLst>
    <p:sldId id="284" r:id="rId2"/>
    <p:sldId id="305" r:id="rId3"/>
    <p:sldId id="307" r:id="rId4"/>
    <p:sldId id="294" r:id="rId5"/>
    <p:sldId id="296" r:id="rId6"/>
    <p:sldId id="302" r:id="rId7"/>
    <p:sldId id="303" r:id="rId8"/>
    <p:sldId id="291" r:id="rId9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819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51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49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31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26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4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32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9706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54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687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605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144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57983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80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670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801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41A14C0-A6B9-4040-AD4E-E1D2B1FA6859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3E2D45-330A-4730-AB86-171F337B49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6460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zabota104.msp.midural?from=groups" TargetMode="External"/><Relationship Id="rId2" Type="http://schemas.openxmlformats.org/officeDocument/2006/relationships/hyperlink" Target="mailto:soc104@&#1077;gov66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52536" y="0"/>
            <a:ext cx="9505055" cy="5805264"/>
          </a:xfrm>
        </p:spPr>
        <p:txBody>
          <a:bodyPr>
            <a:normAutofit/>
          </a:bodyPr>
          <a:lstStyle/>
          <a:p>
            <a:pPr algn="ctr"/>
            <a:r>
              <a:rPr lang="ru-RU" sz="4000" dirty="0">
                <a:latin typeface="Liberation Serif" panose="02020603050405020304" pitchFamily="18" charset="0"/>
              </a:rPr>
              <a:t>Социальный </a:t>
            </a:r>
            <a:br>
              <a:rPr lang="ru-RU" sz="4000" dirty="0">
                <a:latin typeface="Liberation Serif" panose="02020603050405020304" pitchFamily="18" charset="0"/>
              </a:rPr>
            </a:br>
            <a:r>
              <a:rPr lang="ru-RU" sz="4000" dirty="0">
                <a:latin typeface="Liberation Serif" panose="02020603050405020304" pitchFamily="18" charset="0"/>
              </a:rPr>
              <a:t>пункт  проката </a:t>
            </a:r>
            <a:br>
              <a:rPr lang="ru-RU" sz="4000" dirty="0">
                <a:latin typeface="Liberation Serif" panose="02020603050405020304" pitchFamily="18" charset="0"/>
              </a:rPr>
            </a:br>
            <a:r>
              <a:rPr lang="ru-RU" sz="4000" dirty="0">
                <a:latin typeface="Liberation Serif" panose="02020603050405020304" pitchFamily="18" charset="0"/>
              </a:rPr>
              <a:t>средств реабилитации </a:t>
            </a:r>
            <a:br>
              <a:rPr lang="ru-RU" sz="4000" dirty="0">
                <a:latin typeface="Liberation Serif" panose="02020603050405020304" pitchFamily="18" charset="0"/>
              </a:rPr>
            </a:br>
            <a:r>
              <a:rPr lang="ru-RU" sz="4000" dirty="0">
                <a:latin typeface="Liberation Serif" panose="02020603050405020304" pitchFamily="18" charset="0"/>
              </a:rPr>
              <a:t>и адаптации</a:t>
            </a:r>
            <a:br>
              <a:rPr lang="ru-RU" sz="4000" dirty="0">
                <a:latin typeface="Liberation Serif" panose="02020603050405020304" pitchFamily="18" charset="0"/>
              </a:rPr>
            </a:br>
            <a:br>
              <a:rPr lang="ru-RU" sz="4000" dirty="0">
                <a:latin typeface="Liberation Serif" panose="02020603050405020304" pitchFamily="18" charset="0"/>
              </a:rPr>
            </a:br>
            <a:r>
              <a:rPr lang="ru-RU" sz="4000" dirty="0">
                <a:latin typeface="Liberation Serif" panose="02020603050405020304" pitchFamily="18" charset="0"/>
              </a:rPr>
              <a:t>ГАУ «КЦСОН </a:t>
            </a:r>
            <a:r>
              <a:rPr lang="ru-RU" sz="4000" dirty="0" err="1">
                <a:latin typeface="Liberation Serif" panose="02020603050405020304" pitchFamily="18" charset="0"/>
              </a:rPr>
              <a:t>Пышминского</a:t>
            </a:r>
            <a:r>
              <a:rPr lang="ru-RU" sz="4000" dirty="0">
                <a:latin typeface="Liberation Serif" panose="02020603050405020304" pitchFamily="18" charset="0"/>
              </a:rPr>
              <a:t> района»</a:t>
            </a:r>
            <a:br>
              <a:rPr lang="ru-RU" sz="5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endParaRPr lang="ru-RU" sz="24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9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404664"/>
            <a:ext cx="8568952" cy="6851848"/>
          </a:xfrm>
        </p:spPr>
        <p:txBody>
          <a:bodyPr>
            <a:normAutofit/>
          </a:bodyPr>
          <a:lstStyle/>
          <a:p>
            <a:pPr marL="609600" indent="-609600" algn="ctr">
              <a:buNone/>
              <a:defRPr/>
            </a:pPr>
            <a:r>
              <a:rPr lang="ru-RU" altLang="ru-RU" sz="36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   </a:t>
            </a:r>
          </a:p>
          <a:p>
            <a:pPr marL="609600" indent="-609600" algn="ctr"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Для получения средств реабилитации </a:t>
            </a:r>
          </a:p>
          <a:p>
            <a:pPr marL="609600" indent="-609600" algn="ctr">
              <a:buNone/>
              <a:defRPr/>
            </a:pPr>
            <a:r>
              <a:rPr lang="ru-RU" altLang="ru-RU" sz="2400" b="1" dirty="0">
                <a:solidFill>
                  <a:schemeClr val="tx1"/>
                </a:solidFill>
                <a:latin typeface="Liberation Serif" panose="02020603050405020304" pitchFamily="18" charset="0"/>
              </a:rPr>
              <a:t>необходимы следующие документы:</a:t>
            </a:r>
          </a:p>
          <a:p>
            <a:pPr marL="609600" indent="-609600" algn="just">
              <a:buNone/>
              <a:defRPr/>
            </a:pPr>
            <a:r>
              <a:rPr lang="ru-RU" altLang="ru-RU" sz="2400" dirty="0">
                <a:solidFill>
                  <a:schemeClr val="tx1"/>
                </a:solidFill>
                <a:latin typeface="Liberation Serif" panose="02020603050405020304" pitchFamily="18" charset="0"/>
              </a:rPr>
              <a:t>1.Паспорт получателя;</a:t>
            </a:r>
          </a:p>
          <a:p>
            <a:pPr algn="just"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Liberation Serif" panose="02020603050405020304" pitchFamily="18" charset="0"/>
              </a:rPr>
              <a:t>2.Медицинская справка от лечащего врача о необходимости в ТСР или справка МСЭ с индивидуальной программой реабилитации, где указано необходимое ТСР</a:t>
            </a:r>
          </a:p>
          <a:p>
            <a:pPr algn="just"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Liberation Serif" panose="02020603050405020304" pitchFamily="18" charset="0"/>
              </a:rPr>
              <a:t>Всего в пункте проката находится 354 единиц средств реабилитации</a:t>
            </a:r>
          </a:p>
          <a:p>
            <a:pPr algn="just">
              <a:buNone/>
              <a:defRPr/>
            </a:pPr>
            <a:r>
              <a:rPr lang="ru-RU" sz="2400" dirty="0">
                <a:solidFill>
                  <a:schemeClr val="tx1"/>
                </a:solidFill>
                <a:latin typeface="Liberation Serif" panose="02020603050405020304" pitchFamily="18" charset="0"/>
              </a:rPr>
              <a:t>За 2024 год ТСР воспользовалось 502 человека.</a:t>
            </a:r>
          </a:p>
          <a:p>
            <a:pPr algn="just">
              <a:buNone/>
              <a:defRPr/>
            </a:pPr>
            <a:endParaRPr lang="ru-RU" sz="2800" dirty="0">
              <a:solidFill>
                <a:srgbClr val="00B050"/>
              </a:solidFill>
              <a:latin typeface="Liberation Serif" panose="02020603050405020304" pitchFamily="18" charset="0"/>
            </a:endParaRPr>
          </a:p>
          <a:p>
            <a:pPr algn="just">
              <a:buNone/>
              <a:defRPr/>
            </a:pPr>
            <a:endParaRPr lang="ru-RU" sz="2800" dirty="0">
              <a:solidFill>
                <a:srgbClr val="00B050"/>
              </a:solidFill>
              <a:latin typeface="Liberation Serif" panose="02020603050405020304" pitchFamily="18" charset="0"/>
            </a:endParaRPr>
          </a:p>
          <a:p>
            <a:pPr algn="just">
              <a:buNone/>
              <a:defRPr/>
            </a:pPr>
            <a:endParaRPr lang="ru-RU" sz="2800" dirty="0">
              <a:solidFill>
                <a:srgbClr val="00B050"/>
              </a:solidFill>
              <a:latin typeface="Liberation Serif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496944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lvl="0" indent="-274320" algn="ctr">
              <a:spcBef>
                <a:spcPts val="600"/>
              </a:spcBef>
              <a:buClr>
                <a:srgbClr val="FE8637"/>
              </a:buClr>
              <a:buSzPct val="70000"/>
            </a:pPr>
            <a:r>
              <a:rPr lang="ru-RU" altLang="ru-RU" sz="3600" b="1" dirty="0">
                <a:latin typeface="Liberation Serif" panose="02020603050405020304" pitchFamily="18" charset="0"/>
              </a:rPr>
              <a:t>Для людей с заболеванием опорно-двигательного аппарата:</a:t>
            </a:r>
          </a:p>
          <a:p>
            <a:pPr marL="274320" lvl="0" indent="-274320">
              <a:spcBef>
                <a:spcPts val="600"/>
              </a:spcBef>
              <a:buClr>
                <a:srgbClr val="FE8637"/>
              </a:buClr>
              <a:buSzPct val="70000"/>
              <a:buFont typeface="Wingdings"/>
              <a:buChar char=""/>
            </a:pPr>
            <a:endParaRPr lang="ru-RU" sz="2400" dirty="0">
              <a:solidFill>
                <a:srgbClr val="F5CD2D">
                  <a:lumMod val="75000"/>
                </a:srgb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8CE2AC-F09B-9DA7-A7C3-5994C558E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031844">
            <a:off x="6466083" y="2865463"/>
            <a:ext cx="2453382" cy="183948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2F403C-B1C9-6008-BC1E-D0B1BD76C9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884201"/>
            <a:ext cx="5544616" cy="3666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387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786" y="188640"/>
            <a:ext cx="8676428" cy="122413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Средства ухода за больными и престарелыми людьми: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C220BB-BF7B-CBE0-83DB-E0C4356F6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821672"/>
            <a:ext cx="2663305" cy="19981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AEE171E-8645-4B05-2A63-341F783E8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9382" y="1622975"/>
            <a:ext cx="2899584" cy="197171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842AB10-8A59-BCC7-B221-5070355E0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4019" y="4197684"/>
            <a:ext cx="2440364" cy="244036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32656"/>
            <a:ext cx="8747866" cy="57377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Медицинские аппараты: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162E00-5839-FD84-8B48-B036ECEB17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3654" y="1691148"/>
            <a:ext cx="3330279" cy="353805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9892760-2975-5771-917E-7454F42A02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6859" y="1703727"/>
            <a:ext cx="4235316" cy="24340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126629" y="188640"/>
            <a:ext cx="8890742" cy="1152128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Средства для занятия </a:t>
            </a:r>
            <a:b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</a:b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спортом и туризмом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8B5B061-83CB-1214-A6AE-FEA046FB6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580" y="1520791"/>
            <a:ext cx="2105181" cy="208823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635BD34-EE92-BA71-7E59-16478ABAA0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1920" y="1555561"/>
            <a:ext cx="2076829" cy="25202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4D2CF1F-B2A1-0BF8-1F1F-6CCDC17F82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951" y="4616699"/>
            <a:ext cx="1917369" cy="165704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6596495-7715-2B54-1F95-C325D74E81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856" y="4456982"/>
            <a:ext cx="2286198" cy="181676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02DD40E-322B-D4FC-8BF6-7B207306C4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2221" y="3447219"/>
            <a:ext cx="2173595" cy="152102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113FE35-B6EB-8682-0966-7930DE06F9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4428" y="1697658"/>
            <a:ext cx="1472554" cy="128107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A8E68CD-64C3-8E53-21DF-F38E155DD2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69682" y="5085184"/>
            <a:ext cx="1181023" cy="115213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640960" cy="1138138"/>
          </a:xfrm>
        </p:spPr>
        <p:txBody>
          <a:bodyPr>
            <a:noAutofit/>
          </a:bodyPr>
          <a:lstStyle/>
          <a:p>
            <a:pPr algn="ctr"/>
            <a:br>
              <a:rPr lang="ru-RU" sz="4000" b="1" dirty="0"/>
            </a:br>
            <a:endParaRPr lang="ru-RU" sz="3600" b="1" dirty="0">
              <a:solidFill>
                <a:srgbClr val="00B050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4098" name="Picture 2" descr="C:\Users\пк1\Pictures\Kotelok.pn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650" y="3199862"/>
            <a:ext cx="1270874" cy="971845"/>
          </a:xfrm>
          <a:prstGeom prst="rect">
            <a:avLst/>
          </a:prstGeom>
          <a:noFill/>
        </p:spPr>
      </p:pic>
      <p:pic>
        <p:nvPicPr>
          <p:cNvPr id="4099" name="Picture 3" descr="C:\Users\пк1\Pictures\мангал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2767" y="4757642"/>
            <a:ext cx="2228847" cy="2228847"/>
          </a:xfrm>
          <a:prstGeom prst="rect">
            <a:avLst/>
          </a:prstGeom>
          <a:noFill/>
        </p:spPr>
      </p:pic>
      <p:pic>
        <p:nvPicPr>
          <p:cNvPr id="4100" name="Picture 4" descr="C:\Users\пк1\Pictures\34afb02335575ffa5afda91355b7f82f.jpg"/>
          <p:cNvPicPr>
            <a:picLocks noChangeAspect="1" noChangeArrowheads="1"/>
          </p:cNvPicPr>
          <p:nvPr/>
        </p:nvPicPr>
        <p:blipFill>
          <a:blip r:embed="rId4"/>
          <a:srcRect t="5174" b="9451"/>
          <a:stretch>
            <a:fillRect/>
          </a:stretch>
        </p:blipFill>
        <p:spPr bwMode="auto">
          <a:xfrm>
            <a:off x="3620733" y="3302606"/>
            <a:ext cx="1685995" cy="1368152"/>
          </a:xfrm>
          <a:prstGeom prst="rect">
            <a:avLst/>
          </a:prstGeom>
          <a:noFill/>
        </p:spPr>
      </p:pic>
      <p:pic>
        <p:nvPicPr>
          <p:cNvPr id="2052" name="Picture 4" descr="C:\Users\пк1\Pictures\стол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0794" y="4757642"/>
            <a:ext cx="2915459" cy="1993476"/>
          </a:xfrm>
          <a:prstGeom prst="rect">
            <a:avLst/>
          </a:prstGeom>
          <a:noFill/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BC5179-4998-2BC0-129D-ADEC6E15AC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335" y="303316"/>
            <a:ext cx="3762242" cy="213894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63B2C7-09A8-8FE6-7911-26EB264E37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1394" y="390976"/>
            <a:ext cx="1685995" cy="16859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176450-174A-8420-5001-1DE5333B9B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60326" y="612354"/>
            <a:ext cx="1913728" cy="150671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EF1299-1B8A-50C2-1B2B-259FB86A832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4066" y="2664279"/>
            <a:ext cx="1141659" cy="8554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7A3E9E-6528-DA77-BFCC-9497781187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20272" y="2429975"/>
            <a:ext cx="1367117" cy="149456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34799CD-653B-08AC-6626-F69CE332390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12173" y="2589994"/>
            <a:ext cx="1244322" cy="124898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E47AF7-5554-0BD1-EA02-5D0998D0BB6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31614" y="4427161"/>
            <a:ext cx="2228847" cy="7863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1268761"/>
            <a:ext cx="8143056" cy="3744415"/>
          </a:xfrm>
        </p:spPr>
        <p:txBody>
          <a:bodyPr>
            <a:normAutofit fontScale="90000"/>
          </a:bodyPr>
          <a:lstStyle/>
          <a:p>
            <a:pPr algn="ctr"/>
            <a:br>
              <a:rPr lang="ru-RU" dirty="0">
                <a:latin typeface="Liberation Serif" panose="02020603050405020304" pitchFamily="18" charset="0"/>
              </a:rPr>
            </a:br>
            <a:br>
              <a:rPr lang="ru-RU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en-US" dirty="0">
                <a:latin typeface="Liberation Serif" panose="02020603050405020304" pitchFamily="18" charset="0"/>
              </a:rPr>
            </a:br>
            <a:br>
              <a:rPr lang="ru-RU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Наш адрес: </a:t>
            </a:r>
            <a:r>
              <a:rPr lang="ru-RU" sz="2400" dirty="0" err="1">
                <a:latin typeface="Liberation Serif" panose="02020603050405020304" pitchFamily="18" charset="0"/>
              </a:rPr>
              <a:t>пгт</a:t>
            </a:r>
            <a:r>
              <a:rPr lang="ru-RU" sz="2400" dirty="0">
                <a:latin typeface="Liberation Serif" panose="02020603050405020304" pitchFamily="18" charset="0"/>
              </a:rPr>
              <a:t>. Пышма, ул. Пионерская, 12, 1 этаж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Контактный телефон (34372)2-17-53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>
                <a:latin typeface="Liberation Serif" panose="02020603050405020304" pitchFamily="18" charset="0"/>
              </a:rPr>
              <a:t>электронная почта 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soc104@</a:t>
            </a:r>
            <a:r>
              <a:rPr lang="ru-RU" sz="2400" dirty="0">
                <a:latin typeface="Liberation Serif" panose="02020603050405020304" pitchFamily="18" charset="0"/>
                <a:hlinkClick r:id="rId2"/>
              </a:rPr>
              <a:t>е</a:t>
            </a:r>
            <a:r>
              <a:rPr lang="en-US" sz="2400" dirty="0">
                <a:latin typeface="Liberation Serif" panose="02020603050405020304" pitchFamily="18" charset="0"/>
                <a:hlinkClick r:id="rId2"/>
              </a:rPr>
              <a:t>gov66.ru</a:t>
            </a:r>
            <a:br>
              <a:rPr lang="ru-RU" sz="2400" dirty="0">
                <a:latin typeface="Liberation Serif" panose="02020603050405020304" pitchFamily="18" charset="0"/>
              </a:rPr>
            </a:br>
            <a:br>
              <a:rPr lang="ru-RU" sz="2400" dirty="0">
                <a:latin typeface="Liberation Serif" panose="02020603050405020304" pitchFamily="18" charset="0"/>
              </a:rPr>
            </a:br>
            <a:r>
              <a:rPr lang="ru-RU" sz="2400" dirty="0" err="1">
                <a:latin typeface="Liberation Serif" panose="02020603050405020304" pitchFamily="18" charset="0"/>
              </a:rPr>
              <a:t>вк</a:t>
            </a:r>
            <a:r>
              <a:rPr lang="ru-RU" sz="2400" dirty="0">
                <a:latin typeface="Liberation Serif" panose="02020603050405020304" pitchFamily="18" charset="0"/>
              </a:rPr>
              <a:t>  </a:t>
            </a:r>
            <a:r>
              <a:rPr lang="en-US" sz="2000" dirty="0">
                <a:latin typeface="Liberation Serif" panose="02020603050405020304" pitchFamily="18" charset="0"/>
                <a:hlinkClick r:id="rId3"/>
              </a:rPr>
              <a:t>https://vk.com/zabota104.msp.midural?from=groups</a:t>
            </a:r>
            <a:br>
              <a:rPr lang="ru-RU" sz="2000" dirty="0">
                <a:latin typeface="Liberation Serif" panose="02020603050405020304" pitchFamily="18" charset="0"/>
              </a:rPr>
            </a:br>
            <a:br>
              <a:rPr lang="en-US" sz="2400" dirty="0">
                <a:latin typeface="Liberation Serif" panose="02020603050405020304" pitchFamily="18" charset="0"/>
              </a:rPr>
            </a:br>
            <a:br>
              <a:rPr lang="en-US" sz="2400" dirty="0">
                <a:latin typeface="Liberation Serif" panose="02020603050405020304" pitchFamily="18" charset="0"/>
              </a:rPr>
            </a:br>
            <a:endParaRPr lang="ru-RU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070996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1546</TotalTime>
  <Words>159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Century Gothic</vt:lpstr>
      <vt:lpstr>Liberation Serif</vt:lpstr>
      <vt:lpstr>Wingdings</vt:lpstr>
      <vt:lpstr>Wingdings 3</vt:lpstr>
      <vt:lpstr>Сектор</vt:lpstr>
      <vt:lpstr>Социальный  пункт  проката  средств реабилитации  и адаптации  ГАУ «КЦСОН Пышминского района»  </vt:lpstr>
      <vt:lpstr>Презентация PowerPoint</vt:lpstr>
      <vt:lpstr>Презентация PowerPoint</vt:lpstr>
      <vt:lpstr>Средства ухода за больными и престарелыми людьми:</vt:lpstr>
      <vt:lpstr>Медицинские аппараты:</vt:lpstr>
      <vt:lpstr>Средства для занятия  спортом и туризмом</vt:lpstr>
      <vt:lpstr> </vt:lpstr>
      <vt:lpstr>       Наш адрес: пгт. Пышма, ул. Пионерская, 12, 1 этаж  Контактный телефон (34372)2-17-53  электронная почта soc104@еgov66.ru  вк  https://vk.com/zabota104.msp.midural?from=groups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пк1</dc:creator>
  <cp:lastModifiedBy>Cab10PC3</cp:lastModifiedBy>
  <cp:revision>249</cp:revision>
  <cp:lastPrinted>2023-03-03T10:30:13Z</cp:lastPrinted>
  <dcterms:created xsi:type="dcterms:W3CDTF">2023-02-27T10:16:31Z</dcterms:created>
  <dcterms:modified xsi:type="dcterms:W3CDTF">2025-01-29T03:04:17Z</dcterms:modified>
</cp:coreProperties>
</file>