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3" r:id="rId1"/>
  </p:sldMasterIdLst>
  <p:sldIdLst>
    <p:sldId id="278" r:id="rId2"/>
    <p:sldId id="257" r:id="rId3"/>
    <p:sldId id="258" r:id="rId4"/>
    <p:sldId id="260" r:id="rId5"/>
    <p:sldId id="261" r:id="rId6"/>
    <p:sldId id="262" r:id="rId7"/>
    <p:sldId id="263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80" r:id="rId16"/>
    <p:sldId id="27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12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2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4660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838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0717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3517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5663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8660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6216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6601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7354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655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27916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2266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555518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9874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1440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8736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22861-F15C-464E-9515-D344D47AFA86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17754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14" r:id="rId1"/>
    <p:sldLayoutId id="2147484115" r:id="rId2"/>
    <p:sldLayoutId id="2147484116" r:id="rId3"/>
    <p:sldLayoutId id="2147484117" r:id="rId4"/>
    <p:sldLayoutId id="2147484118" r:id="rId5"/>
    <p:sldLayoutId id="2147484119" r:id="rId6"/>
    <p:sldLayoutId id="2147484120" r:id="rId7"/>
    <p:sldLayoutId id="2147484121" r:id="rId8"/>
    <p:sldLayoutId id="2147484122" r:id="rId9"/>
    <p:sldLayoutId id="2147484123" r:id="rId10"/>
    <p:sldLayoutId id="2147484124" r:id="rId11"/>
    <p:sldLayoutId id="2147484125" r:id="rId12"/>
    <p:sldLayoutId id="2147484126" r:id="rId13"/>
    <p:sldLayoutId id="2147484127" r:id="rId14"/>
    <p:sldLayoutId id="2147484128" r:id="rId15"/>
    <p:sldLayoutId id="21474841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160317"/>
            <a:ext cx="9601196" cy="29612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/>
            </a:r>
            <a:br>
              <a:rPr lang="ru-RU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ГАУ </a:t>
            </a:r>
            <a: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СО СО «КЦСОН </a:t>
            </a:r>
            <a: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города Каменска-Уральского»</a:t>
            </a:r>
            <a:b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/>
            </a:r>
            <a:b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тема: «</a:t>
            </a:r>
            <a:r>
              <a:rPr lang="ru-RU" sz="6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Семь </a:t>
            </a:r>
            <a:r>
              <a:rPr lang="ru-RU" sz="6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ключей к счастливому долголетию»</a:t>
            </a:r>
            <a:r>
              <a:rPr lang="ru-RU" kern="0" dirty="0">
                <a:ln>
                  <a:noFill/>
                </a:ln>
                <a:solidFill>
                  <a:srgbClr val="7030A0"/>
                </a:solidFill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/>
            </a:r>
            <a:br>
              <a:rPr lang="ru-RU" kern="0" dirty="0">
                <a:ln>
                  <a:noFill/>
                </a:ln>
                <a:solidFill>
                  <a:srgbClr val="7030A0"/>
                </a:solidFill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3396342"/>
            <a:ext cx="10414220" cy="264501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ru-RU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endParaRPr lang="ru-RU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r>
              <a:rPr lang="ru-RU" sz="32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Школа </a:t>
            </a:r>
            <a:r>
              <a:rPr lang="ru-RU" sz="3200" b="1" spc="50" dirty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пожилого возраста </a:t>
            </a:r>
            <a:endParaRPr lang="ru-RU" sz="3200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r>
              <a:rPr lang="ru-RU" sz="32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Направление </a:t>
            </a:r>
            <a:r>
              <a:rPr lang="ru-RU" sz="3200" b="1" spc="50" dirty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«Активное долголетие</a:t>
            </a:r>
            <a:r>
              <a:rPr lang="ru-RU" sz="32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»</a:t>
            </a:r>
          </a:p>
          <a:p>
            <a:pPr marL="0" indent="0" algn="ctr">
              <a:buNone/>
            </a:pPr>
            <a:endParaRPr lang="ru-RU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endParaRPr lang="ru-RU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endParaRPr lang="ru-RU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r">
              <a:buNone/>
            </a:pPr>
            <a:r>
              <a:rPr lang="ru-RU" b="1" dirty="0" smtClean="0">
                <a:solidFill>
                  <a:srgbClr val="5B9BD5">
                    <a:lumMod val="50000"/>
                  </a:srgbClr>
                </a:solidFill>
              </a:rPr>
              <a:t>Руководитель: специалист по социальной работе  </a:t>
            </a:r>
            <a:r>
              <a:rPr lang="ru-RU" b="1" dirty="0">
                <a:solidFill>
                  <a:srgbClr val="5B9BD5">
                    <a:lumMod val="50000"/>
                  </a:srgbClr>
                </a:solidFill>
              </a:rPr>
              <a:t>Холкина С.А.</a:t>
            </a:r>
          </a:p>
          <a:p>
            <a:pPr marL="0" indent="0" algn="r">
              <a:buNone/>
            </a:pPr>
            <a:endParaRPr lang="ru-RU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11507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800" y="329956"/>
            <a:ext cx="3733800" cy="772013"/>
          </a:xfrm>
        </p:spPr>
        <p:txBody>
          <a:bodyPr>
            <a:normAutofit fontScale="90000"/>
          </a:bodyPr>
          <a:lstStyle/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dirty="0"/>
          </a:p>
        </p:txBody>
      </p:sp>
      <p:pic>
        <p:nvPicPr>
          <p:cNvPr id="4" name="Picture 2" descr="https://news.yellmed.ru/cache/static/yellmed_news/a2f351e41d78d0543d895f960056e8fa-855x575x1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8406" y="1397876"/>
            <a:ext cx="3881619" cy="325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33088" y="985755"/>
            <a:ext cx="789639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старения населения является общемировой тенденцией. Главное не в том, чтобы человек жил 90 лет, а чтобы был активен.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Государство проявляет заботу о старшем поколении, но и сам человек должен принимать участие в сохранении своего здоровья и активного долголетия.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ли универсальный рецепт счастливого долголетия? Есть много способов и рекомендаций, соблюдать которые под силу каждому. Они помогают сохранять силы, здоровье и вести активный образ жизни как можно дольше.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096000" y="254297"/>
            <a:ext cx="3653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Вступление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1445882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329628" y="2227626"/>
            <a:ext cx="72931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После 60 лет чувство жажды притупляется – в результате организм может страдать от недостатка влаги. Вода, травяные чаи, сочные фрукты и овощи помогают подпитывать клетки организма жизненно необходимой влагой.</a:t>
            </a:r>
            <a:endParaRPr lang="ru-RU" sz="3200" dirty="0"/>
          </a:p>
        </p:txBody>
      </p:sp>
      <p:pic>
        <p:nvPicPr>
          <p:cNvPr id="2052" name="Picture 4" descr="https://i.pinimg.com/originals/d5/ca/4d/d5ca4d82d9def374eaf60bea5f10a88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525" y="1538079"/>
            <a:ext cx="3422792" cy="4753878"/>
          </a:xfrm>
          <a:prstGeom prst="rect">
            <a:avLst/>
          </a:prstGeom>
          <a:solidFill>
            <a:srgbClr val="00B050"/>
          </a:solidFill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1244496" y="492388"/>
            <a:ext cx="87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1. Пейте больше воды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2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16906" y="2227626"/>
            <a:ext cx="580588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Трехразовое питание плюс пара-тройка перекусов ежедневно – гарантия получения организмом достаточного количества калорий и стройматериалов. Не воздержание, а умеренность – залог здоровья и благополучия.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29047" y="492388"/>
            <a:ext cx="7564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2. 	Ешьте почаще.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074" name="Picture 2" descr="https://static.tildacdn.com/tild3730-3137-4239-b335-613532313432/7-principov-pitaniy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781" y="2396359"/>
            <a:ext cx="4842355" cy="343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56294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754880" y="1572768"/>
            <a:ext cx="68679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/>
              <a:t>	Выбирайте </a:t>
            </a:r>
            <a:r>
              <a:rPr lang="ru-RU" sz="2000" dirty="0"/>
              <a:t>экологически чистые продукты, избегайте поваренной соли, насыщенных и </a:t>
            </a:r>
            <a:r>
              <a:rPr lang="ru-RU" sz="2000" dirty="0" err="1"/>
              <a:t>трансжиров</a:t>
            </a:r>
            <a:r>
              <a:rPr lang="ru-RU" sz="2000" dirty="0"/>
              <a:t>, подсластителей и рафинированных углеводов</a:t>
            </a:r>
            <a:r>
              <a:rPr lang="ru-RU" sz="2000" dirty="0" smtClean="0"/>
              <a:t>.</a:t>
            </a:r>
          </a:p>
          <a:p>
            <a:pPr lvl="0"/>
            <a:r>
              <a:rPr lang="ru-RU" sz="2000" dirty="0" smtClean="0"/>
              <a:t>	Стараться на завтракать, </a:t>
            </a:r>
            <a:r>
              <a:rPr lang="ru-RU" sz="2000" dirty="0"/>
              <a:t>обедать и ужинать в одно и то же время. На завтрак </a:t>
            </a:r>
            <a:r>
              <a:rPr lang="ru-RU" sz="2000" dirty="0" smtClean="0"/>
              <a:t>есть </a:t>
            </a:r>
            <a:r>
              <a:rPr lang="ru-RU" sz="2000" dirty="0"/>
              <a:t>различные каши на воде, немного недоваренные для сохранения всех питательных веществ, и салат из авокадо, помидоров, листьев салата и красной рыбы.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67841" y="492388"/>
            <a:ext cx="86868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3.	Здоровое питание.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050" name="Picture 2" descr="https://s1.1zoom.ru/big7/598/Muesli_Strawberry_4926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6095" y="4115118"/>
            <a:ext cx="3777243" cy="239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opt-1385081.ssl.1c-bitrix-cdn.ru/upload/medialibrary/222/222b9d9b2bc5ae8a6f89e5e32986cf16.jpg?15958421131922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7633" y="3008775"/>
            <a:ext cx="3627247" cy="255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3905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672584" y="1415718"/>
            <a:ext cx="695021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полноценного отдыха обновляются нервная система и клетки организма.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возрастом люди становятся более подвержены стрессу и воздействию внешних факторов, которые могут нарушать нормальный сон. Первый шаг к улучшению его качества - корректировка привычек (питание, употребление алкоголя, физическая активность) и соблюдение режима (старайтесь ложиться и вставать, принимать пищу, заниматься спортом, работать примерно в одно и то же время). Тогда внутренние часы будут работать без сбоев, и самочувствие заметно улучшится.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929879" y="492388"/>
            <a:ext cx="7362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4.	Здоровый сон.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074" name="Picture 2" descr="https://infosmi.net/wp-content/uploads/2021/08/2-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2728" y="2176273"/>
            <a:ext cx="3328542" cy="277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3275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70294" y="2386080"/>
            <a:ext cx="502369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 smtClean="0"/>
              <a:t>Болтайте с друзьями, гуляйте по лесу, слушайте любимую музыку – все это хорошо успокаивает нервы, способствуя глубокому расслаблению, в котором мы все так нуждаемся.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19374" y="492388"/>
            <a:ext cx="7983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5.	Расслабляйтесь.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098" name="Picture 2" descr="https://set-travel.com/wp-content/uploads/2019/12/383993895820fd87cf2236637e4eecc1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8448" y="1600201"/>
            <a:ext cx="2999052" cy="211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mds.yandex.net/get-zen_doc/171054/pub_5d78fb2f2f1e4400ad0a6153_5d78fd401d656a00ad27c906/scale_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4223" y="4249896"/>
            <a:ext cx="3331089" cy="210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82963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47433" y="48618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1.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42969" y="570702"/>
            <a:ext cx="71432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Меньше думайте о своем весе</a:t>
            </a:r>
            <a:endParaRPr lang="ru-RU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80413" y="2617439"/>
            <a:ext cx="6868391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Сознательное сбрасывание веса опасно даже для самых здоровых пенсионеров. Потеря веса приводит к атрофии мускулатуры, которой в организме пожилых людей меньше, чем у молодых. Похудение приводит к снижению минеральной плотности костей на 6-32%. Тренируйтесь, подкачивая мускулатуру. Даже самые простенькие силовые упражнения заменят рыхлый жир гладкими мышцами.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6376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Главное, чтобы еда была здоровой и питательной, тогда ваш вес сам о себе позаботится.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557" y="2109611"/>
            <a:ext cx="2323953" cy="348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955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47433" y="48618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2.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65617" y="421389"/>
            <a:ext cx="5985164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Больше пищи – меньше калорий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24004" y="2222584"/>
            <a:ext cx="6868391" cy="4437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 lvl="0">
              <a:lnSpc>
                <a:spcPts val="3800"/>
              </a:lnSpc>
              <a:spcAft>
                <a:spcPts val="800"/>
              </a:spcAft>
            </a:pPr>
            <a:r>
              <a:rPr lang="ru-RU" sz="2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Снижение 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калорийности на 10% дает поразительный эффект  за счет активации восстановительных процессов. В Греции традиционно заполняют три четверти тарелки овощами и фруктами, а остальное нежирной белковой и </a:t>
            </a:r>
            <a:r>
              <a:rPr lang="ru-RU" sz="24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цельнозерновой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пищей. Объемистые овощи, заполняя желудок, активируют особые «рецепторы насыщения», посылающие головному мозгу сигнал: хватит!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Овощей, фруктов и </a:t>
            </a:r>
            <a:r>
              <a:rPr lang="ru-RU" b="1" i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цельнозерновых</a:t>
            </a:r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продуктов можно есть, сколько угодно, без ограничений.</a:t>
            </a:r>
            <a:endParaRPr lang="ru-RU" b="1" i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6964" y="2470223"/>
            <a:ext cx="4610721" cy="307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3922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3.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Физическая активность против </a:t>
            </a:r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старения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31970" y="2270234"/>
            <a:ext cx="7756398" cy="3734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9945" indent="-342900" algn="just">
              <a:lnSpc>
                <a:spcPts val="2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Регулярная физическая активность.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активность полезна в любом возрасте.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9945" indent="-342900" algn="just">
              <a:lnSpc>
                <a:spcPts val="2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действенное и эффективное оружие против старения и болезней, помогающее рационально использовать резервы организма. Полезны плавание, игры на свежем воздухе – теннис, гольф, которые способствует позитивному эмоциональному настрою, дают заряд бодрости и здоровья.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9945" indent="-342900" algn="just">
              <a:lnSpc>
                <a:spcPts val="2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Ходьба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 функциональный уровень сердечно-сосудистой, дыхательной, мышечной систем; укрепляет кости, нормализует вес (прогулки, ближний туризм, терренкур (ходьба по дорожкам), скандинавская ходьба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67128" y="5480861"/>
            <a:ext cx="81747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зарядка полезна и необходима пожилым людям.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знать меру.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 должна быть регулярной, умеренной, разнообразной, приятной.</a:t>
            </a:r>
            <a:endParaRPr lang="ru-RU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https://avatars.mds.yandex.net/get-zen_doc/1581470/pub_5e182880c49f2900b11354df_5e1c058b32335400af5355d5/scale_12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116"/>
          <a:stretch/>
        </p:blipFill>
        <p:spPr bwMode="auto">
          <a:xfrm>
            <a:off x="1291217" y="2228589"/>
            <a:ext cx="3651753" cy="300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07202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4.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Ищите интересные занятия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7916" y="1642889"/>
            <a:ext cx="7279622" cy="4652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ts val="3500"/>
              </a:lnSpc>
              <a:spcAft>
                <a:spcPts val="800"/>
              </a:spcAft>
            </a:pP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Субъективное восприятие собственной жизни важнее любых ее объективных оценок. Чувство сопричастности к чему-то большому, важность своих занятий для себя и окружающих, будь то детективы, кулинария или шахматы, способствует снятию стресса и продлению жизни. </a:t>
            </a:r>
          </a:p>
          <a:p>
            <a:pPr marL="487045">
              <a:lnSpc>
                <a:spcPts val="3500"/>
              </a:lnSpc>
              <a:spcAft>
                <a:spcPts val="800"/>
              </a:spcAft>
            </a:pP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Интересные занятия, защищая от стрессов, снижают артериальное давление и уровень сахара в крови, а значит, риск ишемической болезни сердца, инсульта и диабета.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день обязательно делайте хоть что-нибудь, улучшающее вас самих или мир вокруг вас.</a:t>
            </a:r>
            <a:endParaRPr lang="ru-RU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383" y="2716555"/>
            <a:ext cx="3896453" cy="259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8125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5.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Связь с родными и близкими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Старайтесь заполнить свою жизнь любовью, дружбой, радостью общения с родными и близкими.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145136" y="1642889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87045" lvl="0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Близкие существа – источник радости и защита от стрессов, незаметно подтачивающих здоровье. Присутствие друзей – не важно, двуногих, четвероногих или даже аквариумных – изменяет биохимию головного мозга, наполняя нас положительными эмоциями, которые укрепляют иммунную систему.</a:t>
            </a:r>
          </a:p>
        </p:txBody>
      </p:sp>
      <p:pic>
        <p:nvPicPr>
          <p:cNvPr id="5124" name="Picture 4" descr="https://ftimes.ru/wp-content/uploads/2020/12/5c0381a20f91f0261ff74a3c3de4876f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9647" y="2365308"/>
            <a:ext cx="4059809" cy="270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6712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6.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Учитесь быть оптимистом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861" y="5586900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Постоянно следите, не поддаетесь ли вы злобе и пессимизму, старайтесь позитивно смотреть на происходящее.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48554" y="1890687"/>
            <a:ext cx="7643446" cy="5160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spcAft>
                <a:spcPts val="800"/>
              </a:spcAft>
            </a:pP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Оптимизм не только украшает лицо улыбкой и делает вас душой общества. Позитивное мышление снижает риск заражения обычной простудой и развития ишемической болезни сердца. Кроме того, оно повышает шансы встать на ноги после инфаркта миокарда, продлевает жизнь пациентам с онкологическими заболеваниями.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Ищите поводы для смеха, он ведет к выделению </a:t>
            </a:r>
            <a:r>
              <a:rPr lang="ru-RU" sz="22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эндорфинов</a:t>
            </a: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«гормонов счастья».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Думайте о вечном. У глубоко верующих людей повышен иммунитет к инфекциям.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зацикливайтесь на прошлом. Старайтесь постоянно меняться, смотреть на себя по-новому, ставить очередные цели и стремиться к их достижению. 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3820" y="2716555"/>
            <a:ext cx="3684912" cy="236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05257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7.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7694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Умственная активность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861" y="5586900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Расшевеливайте свой мозг кроссвордами, чтением,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равздумьями</a:t>
            </a: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решением задач, умными разговорами.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942970" y="1660634"/>
            <a:ext cx="692074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Нейроны головного мозга выглядят, как ветки деревьев, ибо связываются друг с другом синапсами.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возрастом эти связи обрываются, и мозг, мягко говоря, начинает работать с куда меньшей интенсивностью.</a:t>
            </a: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Головной мозг тренируется двумя способами: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-(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решение логических задач, постановку новых целей, изучение новых стихов, песен, движений и навыков);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внешне – через аэробные нагрузки, увеличивающие приток крови и кислорода.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516" y="2433832"/>
            <a:ext cx="3483058" cy="231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2278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800" dirty="0" smtClean="0"/>
              <a:t>Использованные ресурсы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1800" dirty="0"/>
              <a:t>интернет ресурс </a:t>
            </a:r>
            <a:r>
              <a:rPr lang="en-US" sz="1800" dirty="0"/>
              <a:t>https://city-yaroslavl.ru/events/86449/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интернет ресурс </a:t>
            </a:r>
            <a:r>
              <a:rPr lang="en-US" sz="1800" dirty="0"/>
              <a:t>https://snob.ru/profile/30823/blog/131481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2499683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0-tub-ru.yandex.net/i?id=b52d25d308a5192c12a75eddabb34478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35223" cy="688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84607" y="1767233"/>
            <a:ext cx="4773893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8922721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544</TotalTime>
  <Words>654</Words>
  <Application>Microsoft Office PowerPoint</Application>
  <PresentationFormat>Произвольный</PresentationFormat>
  <Paragraphs>76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Грань</vt:lpstr>
      <vt:lpstr> ГАУ СО СО «КЦСОН города Каменска-Уральского»  тема: «Семь ключей к счастливому долголетию» 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Использованные ресурсы  интернет ресурс https://city-yaroslavl.ru/events/86449/ интернет ресурс https://snob.ru/profile/30823/blog/131481  </vt:lpstr>
      <vt:lpstr>Слайд 16</vt:lpstr>
    </vt:vector>
  </TitlesOfParts>
  <Company>Калабун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Калабун</dc:creator>
  <cp:lastModifiedBy>Shafikova_GA</cp:lastModifiedBy>
  <cp:revision>53</cp:revision>
  <dcterms:created xsi:type="dcterms:W3CDTF">2020-09-08T09:23:23Z</dcterms:created>
  <dcterms:modified xsi:type="dcterms:W3CDTF">2024-12-25T10:21:04Z</dcterms:modified>
</cp:coreProperties>
</file>