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960" r:id="rId1"/>
  </p:sldMasterIdLst>
  <p:notesMasterIdLst>
    <p:notesMasterId r:id="rId34"/>
  </p:notesMasterIdLst>
  <p:sldIdLst>
    <p:sldId id="263" r:id="rId2"/>
    <p:sldId id="265" r:id="rId3"/>
    <p:sldId id="307" r:id="rId4"/>
    <p:sldId id="264" r:id="rId5"/>
    <p:sldId id="261" r:id="rId6"/>
    <p:sldId id="267" r:id="rId7"/>
    <p:sldId id="268" r:id="rId8"/>
    <p:sldId id="270" r:id="rId9"/>
    <p:sldId id="271" r:id="rId10"/>
    <p:sldId id="303" r:id="rId11"/>
    <p:sldId id="304" r:id="rId12"/>
    <p:sldId id="273" r:id="rId13"/>
    <p:sldId id="274" r:id="rId14"/>
    <p:sldId id="302" r:id="rId15"/>
    <p:sldId id="305" r:id="rId16"/>
    <p:sldId id="276" r:id="rId17"/>
    <p:sldId id="277" r:id="rId18"/>
    <p:sldId id="278" r:id="rId19"/>
    <p:sldId id="279" r:id="rId20"/>
    <p:sldId id="281" r:id="rId21"/>
    <p:sldId id="282" r:id="rId22"/>
    <p:sldId id="283" r:id="rId23"/>
    <p:sldId id="284" r:id="rId24"/>
    <p:sldId id="301" r:id="rId25"/>
    <p:sldId id="306" r:id="rId26"/>
    <p:sldId id="286" r:id="rId27"/>
    <p:sldId id="287" r:id="rId28"/>
    <p:sldId id="288" r:id="rId29"/>
    <p:sldId id="289" r:id="rId30"/>
    <p:sldId id="290" r:id="rId31"/>
    <p:sldId id="291" r:id="rId32"/>
    <p:sldId id="300" r:id="rId3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3793" autoAdjust="0"/>
    <p:restoredTop sz="94713" autoAdjust="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DA2E1-C7D9-4269-90F9-BB4B8C2B5417}" type="datetimeFigureOut">
              <a:rPr lang="ru-RU" smtClean="0"/>
              <a:pPr/>
              <a:t>27.01.2025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40193B-A17A-42BA-BA02-98A89750F3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3105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40193B-A17A-42BA-BA02-98A89750F356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4230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13" Type="http://schemas.openxmlformats.org/officeDocument/2006/relationships/image" Target="../media/image75.jpeg"/><Relationship Id="rId3" Type="http://schemas.openxmlformats.org/officeDocument/2006/relationships/image" Target="../media/image65.jpeg"/><Relationship Id="rId7" Type="http://schemas.openxmlformats.org/officeDocument/2006/relationships/image" Target="../media/image69.jpeg"/><Relationship Id="rId12" Type="http://schemas.openxmlformats.org/officeDocument/2006/relationships/image" Target="../media/image74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11" Type="http://schemas.openxmlformats.org/officeDocument/2006/relationships/image" Target="../media/image73.jpeg"/><Relationship Id="rId5" Type="http://schemas.openxmlformats.org/officeDocument/2006/relationships/image" Target="../media/image67.jpeg"/><Relationship Id="rId10" Type="http://schemas.openxmlformats.org/officeDocument/2006/relationships/image" Target="../media/image72.jpeg"/><Relationship Id="rId4" Type="http://schemas.openxmlformats.org/officeDocument/2006/relationships/image" Target="../media/image66.jpeg"/><Relationship Id="rId9" Type="http://schemas.openxmlformats.org/officeDocument/2006/relationships/image" Target="../media/image7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0" y="5410200"/>
            <a:ext cx="9144000" cy="14478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latin typeface="Segoe Print" pitchFamily="2" charset="0"/>
              </a:rPr>
              <a:t>Летопись</a:t>
            </a:r>
          </a:p>
          <a:p>
            <a:pPr algn="ctr"/>
            <a:r>
              <a:rPr lang="ru-RU" dirty="0" smtClean="0">
                <a:latin typeface="Segoe Print" pitchFamily="2" charset="0"/>
              </a:rPr>
              <a:t>ГАУ «КЦСОН города Каменска-Уральского»</a:t>
            </a:r>
          </a:p>
          <a:p>
            <a:pPr algn="ctr"/>
            <a:r>
              <a:rPr lang="ru-RU" smtClean="0">
                <a:latin typeface="Segoe Print" pitchFamily="2" charset="0"/>
              </a:rPr>
              <a:t> </a:t>
            </a:r>
            <a:r>
              <a:rPr lang="ru-RU" dirty="0" smtClean="0">
                <a:latin typeface="Segoe Print" pitchFamily="2" charset="0"/>
              </a:rPr>
              <a:t>2023 год </a:t>
            </a:r>
            <a:endParaRPr lang="ru-RU" dirty="0">
              <a:latin typeface="Segoe Print" pitchFamily="2" charset="0"/>
            </a:endParaRPr>
          </a:p>
        </p:txBody>
      </p:sp>
      <p:pic>
        <p:nvPicPr>
          <p:cNvPr id="10" name="Рисунок 9" descr="GuMtVrTe9r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27401" y="5410200"/>
            <a:ext cx="1016599" cy="76470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1625" y="-152400"/>
            <a:ext cx="9195625" cy="6858000"/>
          </a:xfrm>
          <a:prstGeom prst="rect">
            <a:avLst/>
          </a:prstGeom>
        </p:spPr>
      </p:pic>
      <p:pic>
        <p:nvPicPr>
          <p:cNvPr id="3" name="Рисунок 2" descr="171870462318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4600" y="1536720"/>
            <a:ext cx="3276600" cy="41299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-76200" y="5562600"/>
            <a:ext cx="9220200" cy="12954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bg1"/>
                </a:solidFill>
                <a:latin typeface="Segoe Print" pitchFamily="2" charset="0"/>
              </a:rPr>
              <a:t>ДИРЕКТОР </a:t>
            </a:r>
          </a:p>
          <a:p>
            <a:pPr algn="ctr"/>
            <a:r>
              <a:rPr lang="ru-RU" b="1" i="1" dirty="0" smtClean="0">
                <a:solidFill>
                  <a:schemeClr val="bg1"/>
                </a:solidFill>
                <a:latin typeface="Segoe Print" pitchFamily="2" charset="0"/>
              </a:rPr>
              <a:t>ГАУ «КЦСОН ГОРОДА </a:t>
            </a:r>
          </a:p>
          <a:p>
            <a:pPr algn="ctr"/>
            <a:r>
              <a:rPr lang="ru-RU" b="1" i="1" dirty="0" smtClean="0">
                <a:solidFill>
                  <a:schemeClr val="bg1"/>
                </a:solidFill>
                <a:latin typeface="Segoe Print" pitchFamily="2" charset="0"/>
              </a:rPr>
              <a:t>КАМЕНСКА-УРАЛЬСКОГО»   </a:t>
            </a:r>
          </a:p>
          <a:p>
            <a:pPr algn="ctr"/>
            <a:r>
              <a:rPr lang="ru-RU" b="1" i="1" dirty="0" smtClean="0">
                <a:solidFill>
                  <a:schemeClr val="bg1"/>
                </a:solidFill>
                <a:latin typeface="Segoe Print" pitchFamily="2" charset="0"/>
              </a:rPr>
              <a:t>ИРИНА СЕРГЕЕВНА ГАПАНОВИЧ</a:t>
            </a:r>
            <a:endParaRPr lang="ru-RU" b="1" i="1" dirty="0">
              <a:solidFill>
                <a:schemeClr val="bg1"/>
              </a:solidFill>
              <a:latin typeface="Segoe Print" pitchFamily="2" charset="0"/>
            </a:endParaRPr>
          </a:p>
        </p:txBody>
      </p:sp>
      <p:pic>
        <p:nvPicPr>
          <p:cNvPr id="9" name="Рисунок 8" descr="GuMtVrTe9r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34400" y="5562600"/>
            <a:ext cx="609600" cy="45855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1625" y="-152400"/>
            <a:ext cx="9195625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-76200" y="5562600"/>
            <a:ext cx="9220200" cy="12954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prstClr val="white"/>
                </a:solidFill>
                <a:latin typeface="Segoe Print" pitchFamily="2" charset="0"/>
              </a:rPr>
              <a:t>25 января 2023 года Центр праздновал 20-летний юбилей</a:t>
            </a:r>
            <a:endParaRPr lang="ru-RU" b="1" i="1" dirty="0">
              <a:solidFill>
                <a:prstClr val="white"/>
              </a:solidFill>
              <a:latin typeface="Segoe Print" pitchFamily="2" charset="0"/>
            </a:endParaRPr>
          </a:p>
        </p:txBody>
      </p:sp>
      <p:pic>
        <p:nvPicPr>
          <p:cNvPr id="9" name="Рисунок 8" descr="GuMtVrTe9r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58975" y="-152400"/>
            <a:ext cx="609600" cy="45855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115245"/>
            <a:ext cx="2819400" cy="187942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188" y="1143408"/>
            <a:ext cx="3200400" cy="21331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676400"/>
            <a:ext cx="3276600" cy="21844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688" y="97822"/>
            <a:ext cx="1905000" cy="127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483" y="-113347"/>
            <a:ext cx="2514600" cy="167625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483" y="3048000"/>
            <a:ext cx="2629314" cy="175325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4683" y="2344612"/>
            <a:ext cx="2971800" cy="198154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3530600"/>
            <a:ext cx="3048000" cy="20320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3192" y="4105112"/>
            <a:ext cx="2133600" cy="1422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0880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105400" y="5410200"/>
            <a:ext cx="4038600" cy="14478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ОТДЕЛЕНИЕ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СОЦИАЛЬНОГО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ОБСЛУЖИВАНИЯ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НА ДОМУ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1100" b="1" u="sng" dirty="0" smtClean="0">
              <a:latin typeface="Segoe Print" pitchFamily="2" charset="0"/>
              <a:ea typeface="Times New Roman" pitchFamily="18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(ГОРОД КАМЕНСК – УРАЛЬСКИЙ)</a:t>
            </a:r>
            <a:endParaRPr lang="ru-RU" sz="11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5410200"/>
            <a:ext cx="9144000" cy="14478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u="sng" dirty="0" err="1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ОТДЕЛЕНИя</a:t>
            </a:r>
            <a:r>
              <a:rPr lang="ru-RU" sz="16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СОЦИАЛЬНОГО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ОБСЛУЖИВАНИЯ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НА ДОМУ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(ГОРОД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КАМЕНСК – УРАЛЬСКИЙ)</a:t>
            </a:r>
            <a:endParaRPr lang="ru-RU" sz="1600" dirty="0"/>
          </a:p>
        </p:txBody>
      </p:sp>
      <p:pic>
        <p:nvPicPr>
          <p:cNvPr id="6" name="Рисунок 5" descr="GuMtVrTe9r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57752" y="51163"/>
            <a:ext cx="886248" cy="89411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" y="4640580"/>
            <a:ext cx="2956560" cy="221742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7440" y="4640580"/>
            <a:ext cx="2956559" cy="221741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57400" y="0"/>
            <a:ext cx="5410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ОТДЕЛЕНИЕ СОЦИАЛЬНОГО ОБСЛУЖИВАНИЯ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НА ДОМУ </a:t>
            </a:r>
            <a:endParaRPr lang="ru-RU" sz="1600" b="1" dirty="0" smtClean="0">
              <a:latin typeface="Segoe Print" pitchFamily="2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(ГОРОД КАМЕНСК - УРАЛЬСКИЙ)</a:t>
            </a:r>
            <a:endParaRPr lang="ru-RU" sz="1600" b="1" dirty="0" smtClean="0">
              <a:latin typeface="Segoe Print" pitchFamily="2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2725564"/>
            <a:ext cx="7239000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1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haroni" pitchFamily="2" charset="-79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-304800" y="-5160259"/>
            <a:ext cx="8034224" cy="12218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lang="ru-RU" sz="1400" b="1" dirty="0" smtClean="0">
              <a:latin typeface="+mj-lt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lang="ru-RU" sz="1400" b="1" dirty="0" smtClean="0">
              <a:latin typeface="+mj-lt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r>
              <a:rPr kumimoji="0" lang="ru-RU" sz="16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отделениях социального облуживания на дому  города Каменска – Уральского </a:t>
            </a: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r>
              <a:rPr kumimoji="0" lang="ru-RU" sz="16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на 31.12.2023 года  на учете –  1 155  человек:</a:t>
            </a:r>
            <a:endParaRPr kumimoji="0" lang="ru-RU" sz="1600" b="1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 том числе: 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Инвалидов общего заболевания –  650 чел;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Инвалидов и участники ВОВ – 2 чел;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Инвалиды локальных войн – 1 чел.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Участников Трудового фронта – 98 чел;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Ветеранов труда – 174 чел;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Вдов погибших в ВОВ и вдов умерших участников 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или инвалидов ВОВ  – 13  чел;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Реабилитированные  – 5 чел;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Несовершеннолетние узники концлагерей – 3 чел.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ПО «Маяк», ликвидаторы ЧАЭС – 3  чел;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Родители погибших военнослужащих - 1чел.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Пенсионеры по возрасту (не имеющие льгот) – 205 чел.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lang="ru-RU" sz="1600" b="1" u="sng" dirty="0" smtClean="0">
              <a:latin typeface="+mj-lt"/>
              <a:ea typeface="Times New Roman" pitchFamily="18" charset="0"/>
              <a:cs typeface="Arial" pitchFamily="34" charset="0"/>
            </a:endParaRPr>
          </a:p>
          <a:p>
            <a:pPr marL="266700" lvl="0" indent="-88900" eaLnBrk="0" fontAlgn="base" hangingPunct="0">
              <a:spcBef>
                <a:spcPct val="0"/>
              </a:spcBef>
              <a:spcAft>
                <a:spcPct val="0"/>
              </a:spcAft>
              <a:tabLst>
                <a:tab pos="266700" algn="l"/>
              </a:tabLst>
            </a:pPr>
            <a:r>
              <a:rPr lang="ru-RU" sz="1400" b="1" u="sng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Всего </a:t>
            </a:r>
            <a:r>
              <a:rPr lang="ru-RU" sz="1400" b="1" u="sng" dirty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за 2023 года </a:t>
            </a:r>
            <a:r>
              <a:rPr lang="ru-RU" sz="1400" b="1" dirty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обслужено клиентов в отделениях социального обслуживания на дому города </a:t>
            </a:r>
            <a:r>
              <a:rPr lang="ru-RU" sz="1400" b="1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Каменска </a:t>
            </a:r>
            <a:r>
              <a:rPr lang="ru-RU" sz="1400" b="1" dirty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– Уральского  с учетом умерших и выбывших 1 415  чел.</a:t>
            </a:r>
            <a:endParaRPr lang="ru-RU" sz="1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6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00075" algn="l"/>
              </a:tabLst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6600" y="2105040"/>
            <a:ext cx="2844800" cy="21336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5562600"/>
            <a:ext cx="9144000" cy="12954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отделения социального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обслуживания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u="sng" dirty="0">
                <a:latin typeface="Segoe Print" pitchFamily="2" charset="0"/>
                <a:ea typeface="Times New Roman" pitchFamily="18" charset="0"/>
                <a:cs typeface="Arial" pitchFamily="34" charset="0"/>
              </a:rPr>
              <a:t>н</a:t>
            </a:r>
            <a:r>
              <a:rPr lang="ru-RU" sz="20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а дому 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u="sng" dirty="0" smtClean="0">
                <a:latin typeface="Segoe Print" pitchFamily="2" charset="0"/>
                <a:cs typeface="Arial" pitchFamily="34" charset="0"/>
              </a:rPr>
              <a:t>(</a:t>
            </a:r>
            <a:r>
              <a:rPr lang="ru-RU" sz="2000" b="1" u="sng" dirty="0" err="1" smtClean="0">
                <a:latin typeface="Segoe Print" pitchFamily="2" charset="0"/>
                <a:cs typeface="Arial" pitchFamily="34" charset="0"/>
              </a:rPr>
              <a:t>каменский</a:t>
            </a:r>
            <a:r>
              <a:rPr lang="ru-RU" sz="2000" b="1" u="sng" dirty="0" smtClean="0">
                <a:latin typeface="Segoe Print" pitchFamily="2" charset="0"/>
                <a:cs typeface="Arial" pitchFamily="34" charset="0"/>
              </a:rPr>
              <a:t> район)</a:t>
            </a:r>
            <a:endParaRPr lang="ru-RU" sz="2000" dirty="0"/>
          </a:p>
        </p:txBody>
      </p:sp>
      <p:pic>
        <p:nvPicPr>
          <p:cNvPr id="7" name="Рисунок 6" descr="GuMtVrTe9r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88703" y="0"/>
            <a:ext cx="755297" cy="762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156" y="4772367"/>
            <a:ext cx="2780844" cy="208563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72367"/>
            <a:ext cx="2819400" cy="211402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479635" y="43934"/>
            <a:ext cx="1847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8600" y="609600"/>
            <a:ext cx="8382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i="1" u="sng" dirty="0" smtClean="0"/>
          </a:p>
          <a:p>
            <a:endParaRPr lang="ru-RU" sz="1600" b="1" i="1" u="sng" dirty="0" smtClean="0"/>
          </a:p>
          <a:p>
            <a:r>
              <a:rPr lang="ru-RU" sz="1600" b="1" i="1" u="sng" dirty="0" smtClean="0"/>
              <a:t>В отделении социального обслуживания на дому  Каменского района на 31.12.2023 года состояло на учете 233  чел. В том числе:</a:t>
            </a:r>
          </a:p>
          <a:p>
            <a:endParaRPr lang="ru-RU" sz="1600" b="1" i="1" u="sng" dirty="0" smtClean="0"/>
          </a:p>
          <a:p>
            <a:endParaRPr lang="ru-RU" sz="1600" b="1" i="1" u="sng" dirty="0" smtClean="0"/>
          </a:p>
          <a:p>
            <a:endParaRPr lang="ru-RU" sz="1600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-4747944"/>
            <a:ext cx="7696200" cy="11003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i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i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Инвалидов общего заболевания – </a:t>
            </a:r>
            <a:r>
              <a:rPr kumimoji="0" lang="ru-RU" sz="160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98 чел;</a:t>
            </a:r>
            <a:endParaRPr kumimoji="0" lang="ru-RU" sz="160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Инвалидов, участников ВОВ – </a:t>
            </a:r>
            <a:r>
              <a:rPr kumimoji="0" lang="ru-RU" sz="160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0  чел;</a:t>
            </a:r>
            <a:endParaRPr kumimoji="0" lang="ru-RU" sz="160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Тружеников тыла – </a:t>
            </a:r>
            <a:r>
              <a:rPr kumimoji="0" lang="ru-RU" sz="160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6 чел;</a:t>
            </a:r>
            <a:endParaRPr kumimoji="0" lang="ru-RU" sz="160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Ветеранов труда – </a:t>
            </a:r>
            <a:r>
              <a:rPr kumimoji="0" lang="ru-RU" sz="160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42 чел;</a:t>
            </a:r>
            <a:endParaRPr kumimoji="0" lang="ru-RU" sz="160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Вдов погибших, умерших участников или инвалидов ВОВ – </a:t>
            </a:r>
            <a:r>
              <a:rPr kumimoji="0" lang="ru-RU" sz="160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6 чел;</a:t>
            </a:r>
            <a:endParaRPr kumimoji="0" lang="ru-RU" sz="160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Репрессированные –   </a:t>
            </a:r>
            <a:r>
              <a:rPr kumimoji="0" lang="ru-RU" sz="160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3  чел;</a:t>
            </a:r>
            <a:endParaRPr kumimoji="0" lang="ru-RU" sz="160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Реабилитированные – </a:t>
            </a:r>
            <a:r>
              <a:rPr kumimoji="0" lang="ru-RU" sz="160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2 чел;</a:t>
            </a:r>
            <a:endParaRPr kumimoji="0" lang="ru-RU" sz="160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Несовершеннолетние узники концлагерей –  </a:t>
            </a:r>
            <a:r>
              <a:rPr kumimoji="0" lang="ru-RU" sz="160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0 чел.;</a:t>
            </a:r>
            <a:endParaRPr kumimoji="0" lang="ru-RU" sz="160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Пострадавшие вследствие катастрофы на </a:t>
            </a:r>
            <a:r>
              <a:rPr kumimoji="0" lang="ru-RU" sz="16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ЧАЭС,ПО«Маяк</a:t>
            </a:r>
            <a:r>
              <a:rPr kumimoji="0" lang="ru-RU" sz="1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» – </a:t>
            </a:r>
            <a:r>
              <a:rPr kumimoji="0" lang="ru-RU" sz="160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6 чел;</a:t>
            </a:r>
            <a:endParaRPr kumimoji="0" lang="ru-RU" sz="160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Родитель погибшего военнослужащего –  1  чел.</a:t>
            </a:r>
            <a:endParaRPr kumimoji="0" lang="ru-RU" sz="160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Пенсионеры по возрасту (не имеющие льгот) –  </a:t>
            </a:r>
            <a:r>
              <a:rPr kumimoji="0" lang="ru-RU" sz="160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69 чел.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prstClr val="black"/>
                </a:solidFill>
                <a:latin typeface="Franklin Gothic Book"/>
                <a:ea typeface="Times New Roman" pitchFamily="18" charset="0"/>
                <a:cs typeface="Arial" pitchFamily="34" charset="0"/>
              </a:rPr>
              <a:t>Всего в отделениях социального обслуживания на дому </a:t>
            </a:r>
            <a:endParaRPr lang="ru-RU" sz="1600" b="1" dirty="0" smtClean="0">
              <a:solidFill>
                <a:prstClr val="black"/>
              </a:solidFill>
              <a:latin typeface="Franklin Gothic Book"/>
              <a:ea typeface="Times New Roman" pitchFamily="18" charset="0"/>
              <a:cs typeface="Arial" pitchFamily="34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prstClr val="black"/>
                </a:solidFill>
                <a:latin typeface="Franklin Gothic Book"/>
                <a:ea typeface="Times New Roman" pitchFamily="18" charset="0"/>
                <a:cs typeface="Arial" pitchFamily="34" charset="0"/>
              </a:rPr>
              <a:t>Каменского </a:t>
            </a:r>
            <a:r>
              <a:rPr lang="ru-RU" sz="1600" b="1" dirty="0">
                <a:solidFill>
                  <a:prstClr val="black"/>
                </a:solidFill>
                <a:latin typeface="Franklin Gothic Book"/>
                <a:ea typeface="Times New Roman" pitchFamily="18" charset="0"/>
                <a:cs typeface="Arial" pitchFamily="34" charset="0"/>
              </a:rPr>
              <a:t>района за 2023 года обслужено с учетом </a:t>
            </a:r>
            <a:endParaRPr lang="ru-RU" sz="1600" b="1" dirty="0" smtClean="0">
              <a:solidFill>
                <a:prstClr val="black"/>
              </a:solidFill>
              <a:latin typeface="Franklin Gothic Book"/>
              <a:ea typeface="Times New Roman" pitchFamily="18" charset="0"/>
              <a:cs typeface="Arial" pitchFamily="34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prstClr val="black"/>
                </a:solidFill>
                <a:latin typeface="Franklin Gothic Book"/>
                <a:ea typeface="Times New Roman" pitchFamily="18" charset="0"/>
                <a:cs typeface="Arial" pitchFamily="34" charset="0"/>
              </a:rPr>
              <a:t>умерших </a:t>
            </a:r>
            <a:r>
              <a:rPr lang="ru-RU" sz="1600" b="1" dirty="0">
                <a:solidFill>
                  <a:prstClr val="black"/>
                </a:solidFill>
                <a:latin typeface="Franklin Gothic Book"/>
                <a:ea typeface="Times New Roman" pitchFamily="18" charset="0"/>
                <a:cs typeface="Arial" pitchFamily="34" charset="0"/>
              </a:rPr>
              <a:t>и выбывших 247 человек.</a:t>
            </a:r>
            <a:endParaRPr lang="ru-RU" sz="1600" dirty="0">
              <a:solidFill>
                <a:prstClr val="black"/>
              </a:solidFill>
              <a:latin typeface="Franklin Gothic Book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600" dirty="0">
              <a:solidFill>
                <a:prstClr val="black"/>
              </a:solidFill>
              <a:latin typeface="Franklin Gothic Book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3147425" y="-5100935"/>
            <a:ext cx="184731" cy="104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-1" y="-5449876"/>
            <a:ext cx="10257723" cy="11356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47800" y="0"/>
            <a:ext cx="6019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ОТДЕЛЕНИЕ СОЦИАЛЬНОГО ОБСЛУЖИВАНИЯ НА ДОМУ  </a:t>
            </a:r>
            <a:endParaRPr lang="ru-RU" b="1" dirty="0" smtClean="0">
              <a:latin typeface="Segoe Print" pitchFamily="2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(КАМЕНСКИЙ РАЙОН)</a:t>
            </a:r>
            <a:endParaRPr lang="ru-RU" b="1" dirty="0" smtClean="0">
              <a:latin typeface="Segoe Print" pitchFamily="2" charset="0"/>
              <a:cs typeface="Arial" pitchFamily="34" charset="0"/>
            </a:endParaRPr>
          </a:p>
        </p:txBody>
      </p:sp>
      <p:pic>
        <p:nvPicPr>
          <p:cNvPr id="8" name="Picture 5" descr="Фото014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744" y="3653127"/>
            <a:ext cx="3712912" cy="2784684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60821" y="0"/>
            <a:ext cx="9204821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-76200" y="5410200"/>
            <a:ext cx="9220200" cy="14478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Отделение участковой 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социальной службы  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sz="2000" b="1" u="sng" dirty="0" smtClean="0">
              <a:latin typeface="Segoe Print" pitchFamily="2" charset="0"/>
              <a:ea typeface="Times New Roman" pitchFamily="18" charset="0"/>
              <a:cs typeface="Arial" pitchFamily="34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u="sng" dirty="0">
                <a:latin typeface="Segoe Print" pitchFamily="2" charset="0"/>
                <a:cs typeface="Arial" pitchFamily="34" charset="0"/>
              </a:rPr>
              <a:t>г</a:t>
            </a:r>
            <a:r>
              <a:rPr lang="ru-RU" sz="2000" b="1" u="sng" dirty="0" smtClean="0">
                <a:latin typeface="Segoe Print" pitchFamily="2" charset="0"/>
                <a:cs typeface="Arial" pitchFamily="34" charset="0"/>
              </a:rPr>
              <a:t>орода Каменска-Уральского</a:t>
            </a:r>
            <a:endParaRPr lang="ru-RU" sz="2000" dirty="0"/>
          </a:p>
        </p:txBody>
      </p:sp>
      <p:pic>
        <p:nvPicPr>
          <p:cNvPr id="5" name="Рисунок 4" descr="GuMtVrTe9r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25979" y="8709"/>
            <a:ext cx="533400" cy="53813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25039"/>
            <a:ext cx="3200400" cy="257032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4248834" y="43934"/>
            <a:ext cx="6463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24000" y="152401"/>
            <a:ext cx="6477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ОТДЕЛЕНИЕ УЧАСТКОВОЙ СОЦИАЛЬНОЙ </a:t>
            </a:r>
            <a:br>
              <a:rPr lang="ru-RU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</a:br>
            <a:r>
              <a:rPr lang="ru-RU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СЛУЖБЫ ГОРОДА</a:t>
            </a:r>
            <a:endParaRPr lang="ru-RU" dirty="0" smtClean="0">
              <a:latin typeface="Segoe Print" pitchFamily="2" charset="0"/>
              <a:cs typeface="Arial" pitchFamily="34" charset="0"/>
            </a:endParaRPr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-2494902"/>
            <a:ext cx="7079449" cy="5416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1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i="1" u="sng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1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i="1" u="sng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1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Оформлены документы: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600" b="1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в реабилитационный центр Свердловской области –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 человека, </a:t>
            </a: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в социально-реабилитационное отделение –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44 человека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в отделение дневного пребывания –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25 человек.</a:t>
            </a: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в отделение социальное такси–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70 человек.</a:t>
            </a: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отделение временного пребывания–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 человек.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-231340"/>
            <a:ext cx="81534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solidFill>
                <a:srgbClr val="000000"/>
              </a:solidFill>
              <a:latin typeface="+mj-lt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j-lt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ознакомления поступило в отделение всего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ИПРА в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2023 году 3049 человек.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0" y="2421705"/>
            <a:ext cx="9067800" cy="1723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400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400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Проинформированных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 оказании и возможности получения </a:t>
            </a:r>
            <a:endParaRPr lang="ru-RU" sz="1400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реабилитационных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услуг Центра – </a:t>
            </a:r>
            <a:r>
              <a:rPr lang="ru-RU" sz="1400" b="1" u="sng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3240 человек. </a:t>
            </a:r>
            <a:endParaRPr lang="ru-RU" sz="1400" b="1" u="sng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22539" name="Rectangle 11"/>
          <p:cNvSpPr>
            <a:spLocks noChangeArrowheads="1"/>
          </p:cNvSpPr>
          <p:nvPr/>
        </p:nvSpPr>
        <p:spPr bwMode="auto">
          <a:xfrm>
            <a:off x="0" y="4213595"/>
            <a:ext cx="914400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   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консультирование по вопросам, связанным с правых граждан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социальное обслуживание в государственной и негосударственной системах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социальных служб и защиту своих интересов –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2403 услуги;</a:t>
            </a:r>
          </a:p>
          <a:p>
            <a:pPr marL="285750" lvl="0" indent="-28575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оказание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помощи в подготовке документов, направляемых в различные инстанции по конкретным проблемам получателей социальных услуг – </a:t>
            </a:r>
            <a:r>
              <a:rPr lang="ru-RU" sz="1400" b="1" u="sng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393 услуг</a:t>
            </a:r>
            <a:r>
              <a:rPr lang="ru-RU" sz="1400" b="1" u="sng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</a:p>
          <a:p>
            <a:pPr marL="285750" lvl="0" indent="-28575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обращение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интересах клиента либо сопровождение клиента в различные организации по вопросу оформления и восстановления документов – </a:t>
            </a:r>
            <a:r>
              <a:rPr lang="ru-RU" sz="1400" b="1" u="sng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123 услуги</a:t>
            </a:r>
            <a:r>
              <a:rPr lang="ru-RU" sz="1400" b="1" u="sng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содействие клиенту в подготовке обращений в различные организации по вопросу оформления и восстановления документов – </a:t>
            </a:r>
            <a:r>
              <a:rPr lang="ru-RU" sz="1400" b="1" u="sng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234 услуг.</a:t>
            </a:r>
            <a:endParaRPr lang="ru-RU" sz="1400" b="1" u="sng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400" b="1" u="sng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Всего </a:t>
            </a:r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2023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год отделением оказано </a:t>
            </a:r>
            <a:r>
              <a:rPr lang="ru-RU" sz="1400" b="1" u="sng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5556 услуг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населению. Обслужено </a:t>
            </a:r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2403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человека. Профилактические мероприятия -  обслужено </a:t>
            </a:r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4123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человека.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025" y="557002"/>
            <a:ext cx="2844800" cy="2133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4248834" y="43934"/>
            <a:ext cx="6463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1"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600" y="152401"/>
            <a:ext cx="7772400" cy="77264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100" b="1" u="sng" dirty="0" smtClean="0">
                <a:solidFill>
                  <a:prstClr val="black"/>
                </a:solidFill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ОТДЕЛЕНИЕ УЧАСТКОВОЙ СОЦИАЛЬНОЙ </a:t>
            </a:r>
            <a:br>
              <a:rPr lang="ru-RU" sz="1100" b="1" u="sng" dirty="0" smtClean="0">
                <a:solidFill>
                  <a:prstClr val="black"/>
                </a:solidFill>
                <a:latin typeface="Segoe Print" pitchFamily="2" charset="0"/>
                <a:ea typeface="Times New Roman" pitchFamily="18" charset="0"/>
                <a:cs typeface="Arial" pitchFamily="34" charset="0"/>
              </a:rPr>
            </a:br>
            <a:r>
              <a:rPr lang="ru-RU" sz="1100" b="1" u="sng" dirty="0" smtClean="0">
                <a:solidFill>
                  <a:prstClr val="black"/>
                </a:solidFill>
                <a:latin typeface="Segoe Print" pitchFamily="2" charset="0"/>
                <a:ea typeface="Times New Roman" pitchFamily="18" charset="0"/>
                <a:cs typeface="Arial" pitchFamily="34" charset="0"/>
              </a:rPr>
              <a:t>СЛУЖБЫ ГОРОДА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Организация Школ пожилого возраста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1.Безопасность жизнедеятельности 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Организатор специалист по социальной работе </a:t>
            </a:r>
            <a:endParaRPr lang="ru-RU" sz="11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Романова 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М.В. </a:t>
            </a:r>
            <a:r>
              <a:rPr lang="ru-RU" sz="11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Занятия 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раз в месяц. Прошло 5 занятий, слушателей 5 человек. 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2.Творческая и прикладная деятельность. 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Организатор специалист по социальной работе </a:t>
            </a:r>
            <a:endParaRPr lang="ru-RU" sz="11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Самигуллина</a:t>
            </a:r>
            <a:r>
              <a:rPr lang="ru-RU" sz="11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С.К. </a:t>
            </a:r>
            <a:r>
              <a:rPr lang="ru-RU" sz="11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Занятия 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раз в месяц. Прошло 9 занятия, слушателей 11 человек.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1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3.Обучения навыкам ухода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Организатор специалист по социальной работе </a:t>
            </a:r>
            <a:endParaRPr lang="ru-RU" sz="11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1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Кочебина</a:t>
            </a:r>
            <a:r>
              <a:rPr lang="ru-RU" sz="11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Н.А. Занятия 1 раз в месяц. </a:t>
            </a:r>
            <a:r>
              <a:rPr lang="ru-RU" sz="11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Прошло 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занятия, слушателей 6 человек.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4.Социальный туризм. 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Организатор специалист по социальной работе </a:t>
            </a:r>
            <a:endParaRPr lang="ru-RU" sz="11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Корнилова 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Е.С. Занятия 1 раз в месяц. Прошло 5 занятий, слушателей 7 человек.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1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5.Активное долголетие. 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Организатор специалист по социальной работе </a:t>
            </a:r>
            <a:endParaRPr lang="ru-RU" sz="11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1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Киричек</a:t>
            </a:r>
            <a:r>
              <a:rPr lang="ru-RU" sz="11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В.М. Занятия 3 раза в месяц. Прошло 13 занятий, слушателей 6 человек.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6.Краеведение. 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Организатор специалист по социальной работе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Грехова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Т.В. 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Занятия 1 раз в месяц. Прошло 8 занятий, слушателей 11 человек. 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7.Финансовая грамотность. 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Организатор специалист по социальной работе </a:t>
            </a:r>
            <a:endParaRPr lang="ru-RU" sz="11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Осинцева 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Е.И. Занятия 1 раз в месяц в п. Трубный. Прошло 5 занятий, слушателей 6 человек. 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1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8.Активное долголетие. 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Организатор специалист по социальной работе </a:t>
            </a:r>
            <a:endParaRPr lang="ru-RU" sz="11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1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Миронова 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Т.В. Занятия 4 раза в месяц. Прошло 14 занятий, слушателей 5 человек.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2171700" algn="l"/>
              </a:tabLst>
            </a:pPr>
            <a:r>
              <a:rPr lang="ru-RU" sz="11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9.Безопасность жизнедеятельности 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Организатор специалист по социальной работе Корнилова Е.С. Занятия 1 раз в месяц. </a:t>
            </a:r>
            <a:endParaRPr lang="ru-RU" sz="11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1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Прошло 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занятия, слушателей 5 человек.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10.Безопасность жизнедеятельности 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Организатор специалист по социальной работе </a:t>
            </a:r>
            <a:r>
              <a:rPr lang="ru-RU" sz="1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Кочебина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Н.А. Занятия 1 раз в месяц. </a:t>
            </a:r>
            <a:endParaRPr lang="ru-RU" sz="11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1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Прошло 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занятия, слушателей 6 человек.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11.Творческая и прикладная деятельность. 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Организатор специалист по социальной работе </a:t>
            </a:r>
            <a:endParaRPr lang="ru-RU" sz="11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Погадаева</a:t>
            </a:r>
            <a:r>
              <a:rPr lang="ru-RU" sz="11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Т.Н. Занятия 1 раз в месяц. Прошло 4 занятия, слушателей 6 человек.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12.Обучения навыкам ухода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Организатор специалист по социальной работе </a:t>
            </a:r>
            <a:endParaRPr lang="ru-RU" sz="11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Осинцева 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Е.И. Занятия 1 раз в месяц в п. Трубный. Прошло 4 занятия, слушателей 5 человек. 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1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13.Социальный туризм.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Организатор специалист по социальной работе </a:t>
            </a:r>
            <a:endParaRPr lang="ru-RU" sz="11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1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Миронова 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Т.В. Занятия 1 раз в месяц. Прошло 3 занятия, слушателей 5 человек.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1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14.Краеведение. 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Организатор специалист по социальной работе </a:t>
            </a:r>
            <a:r>
              <a:rPr lang="ru-RU" sz="11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Киричек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В.М. 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Занятия 1 раз в месяц. Прошло 4 занятия, слушателей 8 человек.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15.Садоводы и огородники. 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Организатор специалист по социальной работе </a:t>
            </a:r>
            <a:endParaRPr lang="ru-RU" sz="11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Романова 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М.В. Занятия 1 раз в месяц. Прошло 4 занятия, слушателей 5 человек. 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1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100" dirty="0" smtClean="0">
              <a:solidFill>
                <a:prstClr val="black"/>
              </a:solidFill>
              <a:latin typeface="Segoe Print" pitchFamily="2" charset="0"/>
              <a:cs typeface="Arial" pitchFamily="34" charset="0"/>
            </a:endParaRP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661212"/>
            <a:ext cx="81534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solidFill>
                <a:srgbClr val="000000"/>
              </a:solidFill>
              <a:ea typeface="Times New Roman" pitchFamily="18" charset="0"/>
              <a:cs typeface="Arial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solidFill>
                <a:srgbClr val="000000"/>
              </a:solidFill>
              <a:ea typeface="Times New Roman" pitchFamily="18" charset="0"/>
              <a:cs typeface="Arial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solidFill>
                <a:srgbClr val="000000"/>
              </a:solidFill>
              <a:ea typeface="Times New Roman" pitchFamily="18" charset="0"/>
              <a:cs typeface="Arial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solidFill>
                <a:srgbClr val="000000"/>
              </a:solidFill>
              <a:ea typeface="Times New Roman" pitchFamily="18" charset="0"/>
              <a:cs typeface="Arial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solidFill>
                <a:srgbClr val="000000"/>
              </a:solidFill>
              <a:ea typeface="Times New Roman" pitchFamily="18" charset="0"/>
              <a:cs typeface="Arial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solidFill>
                <a:srgbClr val="000000"/>
              </a:solidFill>
              <a:ea typeface="Times New Roman" pitchFamily="18" charset="0"/>
              <a:cs typeface="Arial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u="sng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15390"/>
            <a:ext cx="2936611" cy="22098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6211" y="2509894"/>
            <a:ext cx="2946400" cy="16573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822" y="4384710"/>
            <a:ext cx="297180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85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4248834" y="43934"/>
            <a:ext cx="6463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1"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600" y="152401"/>
            <a:ext cx="7772400" cy="6930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100" b="1" u="sng" dirty="0" smtClean="0">
                <a:solidFill>
                  <a:prstClr val="black"/>
                </a:solidFill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ОТДЕЛЕНИЕ УЧАСТКОВОЙ СОЦИАЛЬНОЙ </a:t>
            </a:r>
            <a:br>
              <a:rPr lang="ru-RU" sz="1100" b="1" u="sng" dirty="0" smtClean="0">
                <a:solidFill>
                  <a:prstClr val="black"/>
                </a:solidFill>
                <a:latin typeface="Segoe Print" pitchFamily="2" charset="0"/>
                <a:ea typeface="Times New Roman" pitchFamily="18" charset="0"/>
                <a:cs typeface="Arial" pitchFamily="34" charset="0"/>
              </a:rPr>
            </a:br>
            <a:r>
              <a:rPr lang="ru-RU" sz="1100" b="1" u="sng" dirty="0" smtClean="0">
                <a:solidFill>
                  <a:prstClr val="black"/>
                </a:solidFill>
                <a:latin typeface="Segoe Print" pitchFamily="2" charset="0"/>
                <a:ea typeface="Times New Roman" pitchFamily="18" charset="0"/>
                <a:cs typeface="Arial" pitchFamily="34" charset="0"/>
              </a:rPr>
              <a:t>СЛУЖБЫ ГОРОДА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Организованы и проведены мероприятия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1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акция</a:t>
            </a:r>
            <a:r>
              <a:rPr lang="ru-RU" sz="11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«Праздник в доме» - 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поздравление на дому пенсионеров с юбилеями и днями рождения, вручение персональных поздравлений президента РФ, поздравительных открыток и памятных подарков – поздравлено</a:t>
            </a:r>
            <a:r>
              <a:rPr lang="ru-RU" sz="11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90 человек.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течении</a:t>
            </a:r>
            <a:r>
              <a:rPr lang="ru-RU" sz="11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2023 года 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были организованы горячие обеды </a:t>
            </a:r>
            <a:r>
              <a:rPr lang="ru-RU" sz="11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312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клиентам, продуктовые и промышленные наборы </a:t>
            </a:r>
            <a:r>
              <a:rPr lang="ru-RU" sz="11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77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гражданам пожилого возраста и инвалидам на участках города в рамках социально-значимого проекта «Консультационный Центр для людей, попавших в трудную жизненную ситуацию» с использованием гранта </a:t>
            </a:r>
            <a:r>
              <a:rPr lang="ru-RU" sz="1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Презедента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Российской Федерации на развитие гражданского общества, </a:t>
            </a:r>
            <a:r>
              <a:rPr lang="ru-RU" sz="1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предаставленного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Фондом </a:t>
            </a:r>
            <a:r>
              <a:rPr lang="ru-RU" sz="1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презеденских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грантов.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r>
              <a:rPr lang="ru-RU" sz="11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акция</a:t>
            </a:r>
            <a:r>
              <a:rPr lang="ru-RU" sz="11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«Социальный погребок» - 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посещение одиноко проживающих пожилых граждан, оказание помощи в виде овощей </a:t>
            </a:r>
            <a:r>
              <a:rPr lang="ru-RU" sz="11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18 гражданам</a:t>
            </a:r>
            <a:r>
              <a:rPr lang="ru-RU" sz="1100" b="1" dirty="0" smtClean="0">
                <a:solidFill>
                  <a:srgbClr val="F7964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171450" indent="-17145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endParaRPr lang="ru-RU" sz="1100" b="1" dirty="0">
              <a:solidFill>
                <a:srgbClr val="F79646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endParaRPr lang="ru-RU" sz="1100" b="1" dirty="0" smtClean="0">
              <a:solidFill>
                <a:srgbClr val="F79646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endParaRPr lang="ru-RU" sz="1100" b="1" dirty="0">
              <a:solidFill>
                <a:srgbClr val="F79646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endParaRPr lang="ru-RU" sz="1100" b="1" dirty="0" smtClean="0">
              <a:solidFill>
                <a:srgbClr val="F79646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endParaRPr lang="ru-RU" sz="1100" b="1" dirty="0">
              <a:solidFill>
                <a:srgbClr val="F79646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endParaRPr lang="ru-RU" sz="1100" b="1" dirty="0" smtClean="0">
              <a:solidFill>
                <a:srgbClr val="F79646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endParaRPr lang="ru-RU" sz="1100" b="1" dirty="0">
              <a:solidFill>
                <a:srgbClr val="F79646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endParaRPr lang="ru-RU" sz="1100" b="1" dirty="0" smtClean="0">
              <a:solidFill>
                <a:srgbClr val="F79646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endParaRPr lang="ru-RU" sz="1100" b="1" dirty="0">
              <a:solidFill>
                <a:srgbClr val="F79646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lnSpc>
                <a:spcPct val="115000"/>
              </a:lnSpc>
              <a:spcAft>
                <a:spcPts val="0"/>
              </a:spcAft>
              <a:buFontTx/>
              <a:buChar char="-"/>
            </a:pPr>
            <a:endParaRPr lang="ru-RU" sz="1100" b="1" dirty="0" smtClean="0">
              <a:solidFill>
                <a:srgbClr val="F79646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</a:pPr>
            <a:r>
              <a:rPr lang="ru-RU" sz="11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участках были проведены Мероприятия, посвященные Дню Победы</a:t>
            </a:r>
          </a:p>
          <a:p>
            <a:pPr indent="450215" algn="just">
              <a:lnSpc>
                <a:spcPct val="115000"/>
              </a:lnSpc>
            </a:pPr>
            <a:endParaRPr lang="ru-RU" sz="12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</a:pPr>
            <a:endParaRPr lang="ru-RU" sz="12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</a:pPr>
            <a:endParaRPr lang="ru-RU" sz="12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</a:pPr>
            <a:endParaRPr lang="ru-RU" sz="12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</a:pPr>
            <a:endParaRPr lang="ru-RU" sz="12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</a:pPr>
            <a:endParaRPr lang="ru-RU" sz="12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</a:pPr>
            <a:endParaRPr lang="ru-RU" sz="12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</a:pPr>
            <a:r>
              <a:rPr lang="ru-RU" sz="1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31 </a:t>
            </a:r>
            <a:r>
              <a:rPr lang="ru-RU" sz="1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августа 2023года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участках города прошли мероприятия, посвященные </a:t>
            </a:r>
            <a:r>
              <a:rPr lang="ru-RU" sz="1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Единому Дню пенсионера</a:t>
            </a:r>
          </a:p>
          <a:p>
            <a:pPr indent="450215" algn="just">
              <a:lnSpc>
                <a:spcPct val="115000"/>
              </a:lnSpc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другие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endParaRPr lang="ru-RU" sz="12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100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100" dirty="0" smtClean="0">
              <a:solidFill>
                <a:prstClr val="black"/>
              </a:solidFill>
              <a:latin typeface="Segoe Print" pitchFamily="2" charset="0"/>
              <a:cs typeface="Arial" pitchFamily="34" charset="0"/>
            </a:endParaRP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661212"/>
            <a:ext cx="81534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solidFill>
                <a:srgbClr val="000000"/>
              </a:solidFill>
              <a:ea typeface="Times New Roman" pitchFamily="18" charset="0"/>
              <a:cs typeface="Arial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solidFill>
                <a:srgbClr val="000000"/>
              </a:solidFill>
              <a:ea typeface="Times New Roman" pitchFamily="18" charset="0"/>
              <a:cs typeface="Arial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solidFill>
                <a:srgbClr val="000000"/>
              </a:solidFill>
              <a:ea typeface="Times New Roman" pitchFamily="18" charset="0"/>
              <a:cs typeface="Arial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solidFill>
                <a:srgbClr val="000000"/>
              </a:solidFill>
              <a:ea typeface="Times New Roman" pitchFamily="18" charset="0"/>
              <a:cs typeface="Arial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solidFill>
                <a:srgbClr val="000000"/>
              </a:solidFill>
              <a:ea typeface="Times New Roman" pitchFamily="18" charset="0"/>
              <a:cs typeface="Arial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solidFill>
                <a:srgbClr val="000000"/>
              </a:solidFill>
              <a:ea typeface="Times New Roman" pitchFamily="18" charset="0"/>
              <a:cs typeface="Arial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u="sng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D:\Users\Maksunova_EV\Downloads\WhatsApp Image 2023-09-26 at 13.19.06.jpe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7768" y="2318824"/>
            <a:ext cx="1295400" cy="1702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D:\Users\Maksunova_EV\Downloads\WhatsApp Image 2023-09-26 at 12.42.47.jpe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784" y="2318824"/>
            <a:ext cx="1308100" cy="1720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7083" y="2322908"/>
            <a:ext cx="1282817" cy="170850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8465" y="4395213"/>
            <a:ext cx="1140051" cy="148755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59333" y="4419600"/>
            <a:ext cx="1579001" cy="143878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67898" y="4419600"/>
            <a:ext cx="1335140" cy="133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6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257800" y="5867400"/>
            <a:ext cx="3886200" cy="9906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ОТДЕЛЕНИЕ УЧАСТКОВОЙ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СОЦИАЛЬНОЙ СЛУЖБЫ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Каменского района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5410200"/>
            <a:ext cx="9144000" cy="14478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ОТДЕЛЕНИЕ УЧАСТКОВОЙ 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СОЦИАЛЬНОЙ СЛУЖБЫ 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Каменского района </a:t>
            </a:r>
          </a:p>
        </p:txBody>
      </p:sp>
      <p:pic>
        <p:nvPicPr>
          <p:cNvPr id="7" name="Рисунок 6" descr="GuMtVrTe9r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62089" y="0"/>
            <a:ext cx="741891" cy="762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3962400"/>
            <a:ext cx="3733800" cy="2800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86000" y="152400"/>
            <a:ext cx="45720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ОТДЕЛЕНИЕ УЧАСТКОВОЙ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СОЦИАЛЬНОЙ СЛУЖБЫ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Каменского района</a:t>
            </a:r>
            <a:endParaRPr lang="ru-RU" sz="1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2400" y="1066800"/>
            <a:ext cx="67056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Было принято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 консультативных пунктах  - 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3 058 человек.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Консультации по телефону граждан,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обратившихся по социальным вопросам получили –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1375 человек.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- Обследование социально – бытовых условий граждан, нуждающихся в социальной поддержке;</a:t>
            </a:r>
          </a:p>
          <a:p>
            <a:pPr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составлено актов обследования неблагополучных семей–  всего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749 актов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по запросам –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53 акта.</a:t>
            </a:r>
          </a:p>
          <a:p>
            <a:pPr>
              <a:buFontTx/>
              <a:buChar char="-"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2400" y="2590800"/>
            <a:ext cx="73152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-участие специалистов по социальной работе в оперативно профилактических мероприятиях совместно с другими субъектами профилактики: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- 03 и 06.01.23г – Комендантский патруль –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81 семья.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 с 27.02.2023г. по 03.03.2023г. – Здоровье –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47 семей.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- 29.03..2023г. – участие заведующей отделением  на заседании ТКДН и ЗП Каменского района по  итогам 1 квартала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с 13 по 20 апреля «Твой выбор» -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32 семьи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- 17 мая Международный день детского телефона доверия –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22 семьи.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- 01 июня – день защиты детей  конкурс детских рисунков «Я рисую мир» –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56 детей.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с 01 по 10 июня – «Здоровье» -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42 семьи.</a:t>
            </a:r>
          </a:p>
          <a:p>
            <a:pPr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 10 по 26 июня – День борьбы с наркоманией –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38 семей</a:t>
            </a:r>
            <a:r>
              <a:rPr lang="ru-RU" b="1" u="sng" dirty="0" smtClean="0"/>
              <a:t>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с 10 по 14.07.2023г. – «Лидер» -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37 семей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с 07 по 11.08. 2023г. – «Комендантский патруль» -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32 семьи</a:t>
            </a:r>
          </a:p>
          <a:p>
            <a:pPr marL="285750" indent="-285750"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 14 августа по 09 сентября 2023года – « Школьник. Всеобуч», «Помоги пойти учиться» -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56 семей.     </a:t>
            </a:r>
          </a:p>
          <a:p>
            <a:pPr lvl="0"/>
            <a:r>
              <a:rPr lang="ru-RU" sz="14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Всего за 2023г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отделением оказано 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4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7 617 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срочных услуг населению, услуги получили  </a:t>
            </a:r>
            <a:r>
              <a:rPr lang="ru-RU" sz="14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1 999 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человека. </a:t>
            </a:r>
          </a:p>
          <a:p>
            <a:pPr lvl="0"/>
            <a:r>
              <a:rPr lang="ru-RU" sz="1400" b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Профилактические </a:t>
            </a:r>
            <a:r>
              <a:rPr lang="ru-RU" sz="14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мероприятия 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 предоставлено  </a:t>
            </a:r>
            <a:r>
              <a:rPr lang="ru-RU" sz="14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3 172 </a:t>
            </a:r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единицы профилактических мероприятий.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/>
          </a:p>
          <a:p>
            <a:r>
              <a:rPr lang="ru-RU" dirty="0" smtClean="0"/>
              <a:t>                 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823" y="299293"/>
            <a:ext cx="2667000" cy="2000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86000" y="152400"/>
            <a:ext cx="457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solidFill>
                  <a:prstClr val="black"/>
                </a:solidFill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ОТДЕЛЕНИЕ УЧАСТКОВОЙ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solidFill>
                  <a:prstClr val="black"/>
                </a:solidFill>
                <a:latin typeface="Segoe Print" pitchFamily="2" charset="0"/>
                <a:ea typeface="Times New Roman" pitchFamily="18" charset="0"/>
                <a:cs typeface="Arial" pitchFamily="34" charset="0"/>
              </a:rPr>
              <a:t>СОЦИАЛЬНОЙ СЛУЖБЫ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u="sng" dirty="0" smtClean="0">
                <a:solidFill>
                  <a:prstClr val="black"/>
                </a:solidFill>
                <a:latin typeface="Segoe Print" pitchFamily="2" charset="0"/>
                <a:ea typeface="Times New Roman" pitchFamily="18" charset="0"/>
                <a:cs typeface="Arial" pitchFamily="34" charset="0"/>
              </a:rPr>
              <a:t>Каменского района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Организация работы Школы пожилого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возраста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600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295400"/>
            <a:ext cx="731520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-участие специалистов по социальной работе в оперативно профилактических </a:t>
            </a:r>
          </a:p>
          <a:p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мероприятиях совместно с другими субъектами профилактики:</a:t>
            </a:r>
          </a:p>
          <a:p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- 03 и 06.01.23г – Комендантский патруль – </a:t>
            </a:r>
            <a:r>
              <a:rPr lang="ru-RU" sz="1400" b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81 семья.</a:t>
            </a:r>
          </a:p>
          <a:p>
            <a:pPr marL="285750" indent="-285750" algn="just">
              <a:spcAft>
                <a:spcPts val="0"/>
              </a:spcAft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 27.02.2023г. по 03.03.2023г. – Здоровье – </a:t>
            </a:r>
            <a:r>
              <a:rPr lang="ru-RU" sz="1400" b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47 семей.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  «Активное долголетие» </a:t>
            </a:r>
            <a:endParaRPr lang="ru-RU" sz="1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специалист </a:t>
            </a:r>
            <a:r>
              <a:rPr lang="ru-RU" sz="1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Лисицина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А.В.) – обучено 11 человек. 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  «Активное долголетие» (специалист </a:t>
            </a:r>
            <a:r>
              <a:rPr lang="ru-RU" sz="1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Дащян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М.В.) – обучено 5 человек. 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«Безопасная жизнедеятельность» (специалист </a:t>
            </a:r>
            <a:r>
              <a:rPr lang="ru-RU" sz="1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Бажкова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Л.А.) – обучено 5 человек. 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«Социальный туризм» - (специалист </a:t>
            </a:r>
            <a:r>
              <a:rPr lang="ru-RU" sz="1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Пучкова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М.В.) – обучено 5 человек.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«Социальный туризм» - (специалист </a:t>
            </a:r>
            <a:r>
              <a:rPr lang="ru-RU" sz="1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Паначева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Г.А.) – обучено 10 человек. 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«Социальный туризм» - (специалист </a:t>
            </a:r>
            <a:r>
              <a:rPr lang="ru-RU" sz="1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Бабинова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Н.Д.) – обучено 5 человек. 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«Социальный туризм» - (специалист Халтурина А.В.) – обучено 11 человек. 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«Садоводы и огородники» (специалист </a:t>
            </a:r>
            <a:r>
              <a:rPr lang="ru-RU" sz="1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Соломеина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А.А.) – обучено 10 человек. 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«Краеведение» (специалист Холкина С.А.) – обучено 11 человек. 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«Компьютерная грамотность» (специалист </a:t>
            </a:r>
            <a:r>
              <a:rPr lang="ru-RU" sz="1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Калабун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О.П.) – обучено 10 человек. 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«Краеведение» (специалист Окулова Г.Ф. ) – обучено 10 человек. 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  «Активное долголетие» (специалист </a:t>
            </a:r>
            <a:r>
              <a:rPr lang="ru-RU" sz="1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Бажкова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Л.А.) – обучено 5 человек. 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--   «Активное долголетие» (специалист </a:t>
            </a:r>
            <a:r>
              <a:rPr lang="ru-RU" sz="1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Пучкова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М.В.) – обучено  5 человек. 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«Финансовая грамотность» (специалист </a:t>
            </a:r>
            <a:r>
              <a:rPr lang="ru-RU" sz="1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Лисицина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А.В.) – обучено 5 человек.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«Садоводы и огородники» - (специалист Халтурина А.В.) – обучено 6 человек. 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«Обучение навыкам ухода» - (специалист </a:t>
            </a:r>
            <a:r>
              <a:rPr lang="ru-RU" sz="1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Бабинова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Н.Д.) – обучено 5 человек. </a:t>
            </a:r>
          </a:p>
          <a:p>
            <a:pPr marL="285750" indent="-285750" algn="just">
              <a:spcAft>
                <a:spcPts val="0"/>
              </a:spcAft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Творческая и прикладная деятельность» - (специалист </a:t>
            </a:r>
            <a:r>
              <a:rPr lang="ru-RU" sz="1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Соломеина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А.А.) </a:t>
            </a:r>
            <a:endParaRPr lang="ru-RU" sz="1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обучено 6 человек. </a:t>
            </a:r>
          </a:p>
          <a:p>
            <a:pPr algn="just">
              <a:spcAft>
                <a:spcPts val="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«Краеведение» (специалист Хоробрых В.И. ) – обучено 5 человек. </a:t>
            </a:r>
          </a:p>
          <a:p>
            <a:endParaRPr lang="ru-RU" sz="1400" b="1" u="sng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prstClr val="black"/>
              </a:solidFill>
            </a:endParaRPr>
          </a:p>
          <a:p>
            <a:r>
              <a:rPr lang="ru-RU" dirty="0" smtClean="0">
                <a:solidFill>
                  <a:prstClr val="black"/>
                </a:solidFill>
              </a:rPr>
              <a:t>                 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152400"/>
            <a:ext cx="2266950" cy="3022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4419600"/>
            <a:ext cx="2819400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007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86000" y="152400"/>
            <a:ext cx="457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solidFill>
                  <a:prstClr val="black"/>
                </a:solidFill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ОТДЕЛЕНИЕ УЧАСТКОВОЙ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solidFill>
                  <a:prstClr val="black"/>
                </a:solidFill>
                <a:latin typeface="Segoe Print" pitchFamily="2" charset="0"/>
                <a:ea typeface="Times New Roman" pitchFamily="18" charset="0"/>
                <a:cs typeface="Arial" pitchFamily="34" charset="0"/>
              </a:rPr>
              <a:t>СОЦИАЛЬНОЙ СЛУЖБЫ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u="sng" dirty="0" smtClean="0">
                <a:solidFill>
                  <a:prstClr val="black"/>
                </a:solidFill>
                <a:latin typeface="Segoe Print" pitchFamily="2" charset="0"/>
                <a:ea typeface="Times New Roman" pitchFamily="18" charset="0"/>
                <a:cs typeface="Arial" pitchFamily="34" charset="0"/>
              </a:rPr>
              <a:t>Каменского района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Организованы и проведены мероприятия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600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295400"/>
            <a:ext cx="6934200" cy="68341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200" b="1" u="sng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Мероприятия</a:t>
            </a:r>
            <a:r>
              <a:rPr lang="ru-RU" sz="12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посвященные весенней неделе добра:</a:t>
            </a:r>
            <a:endParaRPr lang="ru-RU" sz="12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- 05.01.23г – «Ой ты зимушка – зима» - 48 человек с. 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Пирогово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- 09.01.23г. - акция «Юбиляр» - поздравлено 8 человек с. Сосновское.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-14.01.23г. – «Праздник рождества» - присутствовало 100 человек п. 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Мартюш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- 15.01.23г. – «Здравствуй, Старый Новый год» - 15 человек с. 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Маминское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- 23.01.23г. – акция «Поздравь юбиляра» - 5 человек п. 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Мартюш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spcAft>
                <a:spcPts val="0"/>
              </a:spcAft>
              <a:buFontTx/>
              <a:buChar char="-"/>
            </a:pP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22.02.23г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– «День защитника отечества» – 30 человек с Пирогова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sz="12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Мероприятия, посвященные Дню победы:</a:t>
            </a:r>
            <a:endParaRPr lang="ru-RU" sz="11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Акция «Мы помним, мы гордимся» - поздравление на дому с Днем Победы тружеников тыла – 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Клевакинская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с/а – 6 человек, 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Окуловская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с/а – 24 человека, Покровская с/а – 26 человек.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-Мероприятие для детей войны «Война и память» в с. 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Маминское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- присутствовало 20 человек. 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Возложение венков к обелиску организовано 6 пенсионеров с. 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Кремлевка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Мероприятия, посвященные Дню памяти и скорби – день начала ВОВ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Акция «Мы помним, мы гордимся» - поздравление на дому с Днем Победы тружеников тыла – 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Клевакинская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с/а – 6 человек, 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Окуловская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с/а – 24 человека, Покровская с/а – 26 человек.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-Мероприятие для детей войны «Война и память» в с. 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Маминское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- присутствовало 20 человек. 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Возложение венков к обелиску организовано 6 пенсионеров с. </a:t>
            </a:r>
            <a:r>
              <a:rPr lang="ru-RU" sz="1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Кремлевка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Мероприятия, посвященные Дню памяти и скорби – день начала 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ВОВ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ru-RU" sz="1200" b="1" u="sng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Мероприятия в месячник Единого дня пенсионера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Экскурсия на Ганины ямы и Храм на крови – 19 пенсионеров с. </a:t>
            </a:r>
            <a:r>
              <a:rPr lang="ru-RU" sz="1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Клевакинское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«</a:t>
            </a:r>
            <a:r>
              <a:rPr lang="ru-RU" sz="1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Осенины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вечер отдыха – 8 пожилых граждан с. </a:t>
            </a:r>
            <a:r>
              <a:rPr lang="ru-RU" sz="1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Клевакинское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Мастер класс «Мои увлечения» - 15 пенсионеров с. </a:t>
            </a:r>
            <a:r>
              <a:rPr lang="ru-RU" sz="1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Маминское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«Веселые старты» - 6 граждан пенсионного возраста п. </a:t>
            </a:r>
            <a:r>
              <a:rPr lang="ru-RU" sz="1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Мартюш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Конкурс «Золотой листопад» - 7 пожилых граждан п. </a:t>
            </a:r>
            <a:r>
              <a:rPr lang="ru-RU" sz="1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Мартюш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Экскурсия в лес «Здоровье» - 10 граждан пенсионного возраста с. Сосновское.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Экскурсия в Храм г. </a:t>
            </a:r>
            <a:r>
              <a:rPr lang="ru-RU" sz="1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Старопышминск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-20 пенсионеров п. </a:t>
            </a:r>
            <a:r>
              <a:rPr lang="ru-RU" sz="1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Мартюш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Экскурсия по реке Исеть – 5 пенсионеров с. </a:t>
            </a:r>
            <a:r>
              <a:rPr lang="ru-RU" sz="1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Новоисетское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Турслет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«Ветеранский привал» - 16 граждан пенсионного возраста с. </a:t>
            </a:r>
            <a:r>
              <a:rPr lang="ru-RU" sz="11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Маминское</a:t>
            </a:r>
            <a:r>
              <a:rPr lang="ru-RU" sz="1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1100" b="1" u="sng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spcAft>
                <a:spcPts val="0"/>
              </a:spcAft>
              <a:buFontTx/>
              <a:buChar char="-"/>
            </a:pPr>
            <a:endParaRPr lang="ru-RU" sz="12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u="sng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prstClr val="black"/>
              </a:solidFill>
            </a:endParaRPr>
          </a:p>
          <a:p>
            <a:r>
              <a:rPr lang="ru-RU" dirty="0" smtClean="0">
                <a:solidFill>
                  <a:prstClr val="black"/>
                </a:solidFill>
              </a:rPr>
              <a:t>                 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4629150"/>
            <a:ext cx="297180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639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5638800"/>
            <a:ext cx="9144000" cy="1219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b="1" u="sng" dirty="0" smtClean="0">
              <a:latin typeface="Segoe Print" pitchFamily="2" charset="0"/>
              <a:ea typeface="Times New Roman" pitchFamily="18" charset="0"/>
              <a:cs typeface="Arial" pitchFamily="34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ОТДЕЛЕНИЕ СРОЧНОГО  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СОЦИАЛЬНОГО ОБСЛУЖИВАНИЯ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b="1" u="sng" dirty="0" smtClean="0">
              <a:latin typeface="Segoe Print" pitchFamily="2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GuMtVrTe9r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39762" y="0"/>
            <a:ext cx="604238" cy="6096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962400"/>
            <a:ext cx="4152676" cy="27687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286000" y="152400"/>
            <a:ext cx="457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ОТДЕЛЕНИЕ СРОЧНОГО 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latin typeface="Segoe Print" pitchFamily="2" charset="0"/>
                <a:ea typeface="Times New Roman" pitchFamily="18" charset="0"/>
                <a:cs typeface="Arial" pitchFamily="34" charset="0"/>
              </a:rPr>
              <a:t>СОЦИАЛЬНОГО ОБСЛУЖИВАНИЯ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1066800"/>
            <a:ext cx="6858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За 2023 г.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отделение обратилось 69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граждан без определенного места жительства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Организовано 8 выездов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мобильной бригады в места концентрации лиц БОМЖ -   в районе остановки по ул. Челябинская, в районе остановки «Космос», в районе магазина «Кировский» (площадь Горького),  коллектор по ул. Шестакова, гаражи за автовокзалом (район ул. Привокзальная),  В ходе выездов выявлено 7 граждан БОМЖ. </a:t>
            </a:r>
          </a:p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С данными гражданами велась работа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2438400"/>
            <a:ext cx="6324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оказана помощь в оформлении в ОВП п. Лебяжье – 9 гражданам без определенного места жительства и занятий;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 содействие в подготовке документов, необходимых для оформления регистрации по месту пребывания – 12 граждан (12 услуг);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содействие клиенту в подготовке обращений в различные организации по конкретным проблемам получателей социальных услуг – 5 граждан (5 услуг);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3733800"/>
            <a:ext cx="6858000" cy="2969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осуществление посреднических действий между клиентом и мед. организациями в целях организации прохождения мед. обследований, необходимых для предоставления жилых помещений в условиях круглосуточного и ночного пребывания в организациях социального обслуживания 9 гражданам (12 услуг);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обеспечение одеждой и обувью, бывшими в употреблении – 7 гражданам (37 услуг);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содействие в госпитализации – 1 гражданин (1 услуга);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содействие в восстановлении документов, удостоверяющих личность -  8 человек (28 услуг):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процедуру установления личности в МВД прошли 5 граждан, в т.ч. 1 гражданин из Каменского района,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гражданство РФ установлено 3 гражданам,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паспорта РФ получили 6 граждан;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направлено в СЦА «Победа Урал» - 3 гражданина.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152400"/>
            <a:ext cx="2336800" cy="17526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2206973"/>
            <a:ext cx="2325914" cy="174443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582" y="4122783"/>
            <a:ext cx="2038350" cy="271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52400"/>
            <a:ext cx="6858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Также оказано содействие в трудоустройстве 2 гражданам.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457200"/>
            <a:ext cx="6858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Работа с гражданами, вышедшими из МЛС: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течение 2023 года поступило уведомлений о прибытии 61 гражданина на территорию города и Каменского района из них: 58 мужчин и 3 женщины,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1219201"/>
            <a:ext cx="6858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В ГАУ «КЦСОН города Каменска-Уральского» обратилось – 51 человек. </a:t>
            </a:r>
            <a:endParaRPr lang="ru-RU" sz="14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524000"/>
            <a:ext cx="6858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Оказаны услуги: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вещей б/у –  12 чел. - 62 услуги;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новых вещей выдано  4 гр. – 7 вещей.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консультирование 51гр. – 51 услуга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опрос 51 гр.- 51 услуга.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помощь в трудоустройстве – 2 человек</a:t>
            </a:r>
            <a:r>
              <a:rPr lang="ru-RU" dirty="0" smtClean="0"/>
              <a:t>;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2971800"/>
            <a:ext cx="5867400" cy="3184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Материальная помощь в натуральном виде оказана следующим категориям граждан: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Малообеспеченные – 70 граждан (8 Каменский район);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Многодетные – 89 граждан(7 Каменский район);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Граждане с ограниченными возможностями здоровья – 37 граждан(4 Каменский район);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Граждане, освободившиеся из мест лишения свободы –15 граждан(1 Каменский район);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Пенсионеры -  46 граждан(6 Каменский район);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Безработные – 42 гражданина(10 Каменский район);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Учащиеся – 1 гр.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Погорельцы – 3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Работающие - 1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Граждане без определенного места жительства - 6.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0600" y="304800"/>
            <a:ext cx="3048000" cy="2286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3733800"/>
            <a:ext cx="3084173" cy="20534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0" y="-190154"/>
            <a:ext cx="9144000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отделении работает: </a:t>
            </a: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Пункт проката средств реабилитации и медицинских аппаратов, выдаются бесплатно до полугода на основании справки от врача о нуждаемости; В течение  2023 года в социальный  пункт проката обратились 359 граждан  и получили 387 технических средства  реабилитации. Из них Каменский район 193 человека, получили  216  технических средства  реабилитации.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отделении работает юрисконсульт,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оказывающий бесплатную юридическая помощь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-3344107"/>
            <a:ext cx="9079890" cy="7171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Всего за 2023 г.  получили бесплатную юридическую помощь 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54 гражданам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(в том числе 6 Каменского района), из них: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25 гражданина с ограниченными возможностями по здоровью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18 пенсионеров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 малообеспеченных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 безработных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 многодетных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 гражданам (3 Каменский район) оказана помощь в подготовке  82  документов: </a:t>
            </a:r>
            <a:endParaRPr kumimoji="0" lang="ru-RU" sz="1400" b="1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Апелляционная жалоба, заявление об отложении ИП,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-Ходатайство о восстановлении срока;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3657600"/>
            <a:ext cx="6858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-Заявление об отмене судебного приказа; 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-Заявление о сохранении прожиточного минимума;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-Заявление о выдаче судебного приказа;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-оказана помощь гражданам в подаче заявления на детские пособия;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-на взыскание алиментов, заявление на развод;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-на изменения размера пенсии, оспаривание отцовства,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-установление отцовства;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-об определении порядка и размера участия в оплате за жилое помещение и коммунальные услуги пропорционально долям в праве собственности;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-исковое заявление о признании незаконным отказа в назначении страховой пенсии по случаю потери кормильца;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-исковое заявление о включении периодов работы в стаж и в перерасчете размера страховой пенсии по старости;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-и многое другие документы.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850" y="1371600"/>
            <a:ext cx="2343150" cy="3124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5638800"/>
            <a:ext cx="9144000" cy="1219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Социальное такси</a:t>
            </a:r>
            <a:endParaRPr lang="ru-RU" sz="5400" dirty="0"/>
          </a:p>
        </p:txBody>
      </p:sp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GuMtVrTe9r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88363" y="5638800"/>
            <a:ext cx="655637" cy="6614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-381000" y="-2565587"/>
            <a:ext cx="9525000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i="1" u="sng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i="1" u="sng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i="1" u="sng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i="1" u="sng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i="1" u="sng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i="1" u="sng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i="1" u="sng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i="1" u="sng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i="1" u="sng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i="1" u="sng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i="1" u="sng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  2023 года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было оказано:</a:t>
            </a:r>
            <a:endParaRPr lang="ru-RU" sz="6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«Социальное такси»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оказано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2 558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услуг, обслужено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235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человек.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условиях полной оплаты было обслужено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176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человек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Бесплатно было обслужено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59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человек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304801"/>
            <a:ext cx="4572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Социальное </a:t>
            </a:r>
          </a:p>
          <a:p>
            <a:pPr algn="ctr"/>
            <a:r>
              <a:rPr lang="ru-RU" sz="3200" b="1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такси</a:t>
            </a:r>
            <a:endParaRPr lang="ru-RU" sz="32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4182786"/>
            <a:ext cx="3810776" cy="254051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7" y="4206735"/>
            <a:ext cx="3810000" cy="2540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7400" y="719793"/>
            <a:ext cx="2724458" cy="3124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5638800"/>
            <a:ext cx="9144000" cy="1219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4000" b="1" u="sng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Консультативное </a:t>
            </a:r>
          </a:p>
          <a:p>
            <a:pPr algn="r"/>
            <a:r>
              <a:rPr lang="ru-RU" sz="4000" b="1" u="sng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отделение</a:t>
            </a:r>
            <a:endParaRPr lang="ru-RU" sz="4000" dirty="0"/>
          </a:p>
        </p:txBody>
      </p:sp>
      <p:pic>
        <p:nvPicPr>
          <p:cNvPr id="4" name="Рисунок 3" descr="GuMtVrTe9r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39762" y="21771"/>
            <a:ext cx="604238" cy="6096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3225182"/>
            <a:ext cx="3276600" cy="35174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602550" y="228600"/>
            <a:ext cx="39388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Консультативное отделение</a:t>
            </a:r>
            <a:endParaRPr lang="ru-RU" dirty="0"/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-2125889"/>
            <a:ext cx="8222251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ru-RU" sz="12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Организация информационных конференций с презентацией и раздачей буклетов об услугах Центра в советах ветеранов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(совет ветеранов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КУМЗа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УАЗа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РЖД, Красногорский, ОЦМ,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УПКБ-деталь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обществах инвалидов (ВОГ, ВОС) 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- 16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Привлечено в СРО – 6 человек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Прошли обучение по Опеке – 29 человек (6 человек из Каменского района)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Оказано услуг экстренной психологической помощи – 87 человек (2 из Каменского района)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Оказано услуг Содействие в бесплатной юридической помощи – 26 человек.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-2926107"/>
            <a:ext cx="5355953" cy="630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u="sng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u="sng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u="sng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u="sng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u="sng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u="sng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u="sng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u="sng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u="sng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u="sng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u="sng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u="sng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Диспетчерский центр связи с гражданами с нарушением слуха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2023 году поступило 125 обращений.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Количество граждан обратившихся в ДЦС    43 человека.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Консультирование об услугах Центра, информирование как можно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спользоваться социальными услугами, 51 человек.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0" y="-6988097"/>
            <a:ext cx="8475859" cy="14034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•	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ru-RU" sz="1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ru-RU" sz="1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ru-RU" sz="1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ru-RU" sz="1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ru-RU" sz="1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ru-RU" sz="1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ru-RU" sz="1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Помощь в оформление документов в различные инстанции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(документы для приватизации жилья, оформление субсидии,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помощь в написании писем ходатайств директорам учебных</a:t>
            </a:r>
            <a:endParaRPr kumimoji="0" lang="ru-RU" sz="14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заведений,  помощь в оформлении ТСР, документы на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оформление статуса матери-одиночки, оформление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психоневрологический интернат и др.),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 человек.</a:t>
            </a: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•Содействие в оказании юридических услуг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(разъяснения по различным юридическим вопросам),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12 человек.</a:t>
            </a: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•Услуги сопровождения в различные инстанции, помощь в переводе с русского жестового языка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(сопровождение в ПФР, в УСП, поликлиники и др.),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 человек.</a:t>
            </a: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Были организованы и проведены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досуговые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мероприятия для граждан с нарушением слуха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местном сообществе всероссийского общества глухих.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ШПВ Компьютерная грамотность, Английский язык, Декоративно-прикладное творчество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2133600"/>
            <a:ext cx="2133600" cy="3200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2394961" y="-125343"/>
            <a:ext cx="435407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solidFill>
                <a:prstClr val="black"/>
              </a:solidFill>
              <a:latin typeface="Segoe Script" pitchFamily="34" charset="0"/>
              <a:ea typeface="Times New Roman" pitchFamily="18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  <a:latin typeface="Segoe Script" pitchFamily="34" charset="0"/>
                <a:ea typeface="Times New Roman" pitchFamily="18" charset="0"/>
                <a:cs typeface="Arial" pitchFamily="34" charset="0"/>
              </a:rPr>
              <a:t>Консультативное отделение</a:t>
            </a:r>
            <a:endParaRPr lang="ru-RU" sz="2000" dirty="0" smtClean="0">
              <a:solidFill>
                <a:prstClr val="black"/>
              </a:solidFill>
              <a:latin typeface="Segoe Script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6200" y="609600"/>
            <a:ext cx="92202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«Социальный туризм» (специалист </a:t>
            </a:r>
            <a:r>
              <a:rPr lang="ru-RU" sz="1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Веденская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И.П.). Обучено </a:t>
            </a:r>
            <a:r>
              <a:rPr lang="ru-RU" sz="1400" b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9 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пенсионеров.</a:t>
            </a:r>
          </a:p>
          <a:p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«Социальный туризм» (специалист </a:t>
            </a:r>
            <a:r>
              <a:rPr lang="ru-RU" sz="1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Паюсова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Т.В.).Обучено </a:t>
            </a:r>
            <a:r>
              <a:rPr lang="ru-RU" sz="1400" b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9 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пенсионеров.</a:t>
            </a:r>
          </a:p>
          <a:p>
            <a:pPr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«Творческая и прикладная деятельность» (специалист </a:t>
            </a:r>
            <a:r>
              <a:rPr lang="ru-RU" sz="1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Паюсова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Т.В.), обучено </a:t>
            </a:r>
            <a:r>
              <a:rPr lang="ru-RU" sz="1400" b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пенсионеров.</a:t>
            </a:r>
          </a:p>
          <a:p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«Английский язык» (специалист </a:t>
            </a:r>
            <a:r>
              <a:rPr lang="ru-RU" sz="1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Веденская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И.П.), обучено </a:t>
            </a:r>
            <a:r>
              <a:rPr lang="ru-RU" sz="1400" b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17 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пенсионеров.</a:t>
            </a:r>
          </a:p>
          <a:p>
            <a:pPr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«Компьютерная грамотность» (специалист </a:t>
            </a:r>
            <a:r>
              <a:rPr lang="ru-RU" sz="1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Веденская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И.П.), обучено </a:t>
            </a:r>
            <a:r>
              <a:rPr lang="ru-RU" sz="1400" b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12 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пенсионеров.</a:t>
            </a:r>
          </a:p>
          <a:p>
            <a:pPr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«Компьютерная грамотность» (специалист Колесникова Ю.А.), обучено </a:t>
            </a:r>
            <a:r>
              <a:rPr lang="ru-RU" sz="1400" b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человека.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2194560"/>
            <a:ext cx="3429000" cy="2286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3800" y="3505200"/>
            <a:ext cx="2946400" cy="22098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6100" y="1994595"/>
            <a:ext cx="3352800" cy="25146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234" y="4648200"/>
            <a:ext cx="2743200" cy="20574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2566" y="4703233"/>
            <a:ext cx="1517650" cy="2023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350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2394961" y="-125343"/>
            <a:ext cx="435407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solidFill>
                <a:prstClr val="black"/>
              </a:solidFill>
              <a:latin typeface="Segoe Script" pitchFamily="34" charset="0"/>
              <a:ea typeface="Times New Roman" pitchFamily="18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black"/>
                </a:solidFill>
                <a:latin typeface="Segoe Script" pitchFamily="34" charset="0"/>
                <a:ea typeface="Times New Roman" pitchFamily="18" charset="0"/>
                <a:cs typeface="Arial" pitchFamily="34" charset="0"/>
              </a:rPr>
              <a:t>Консультативное отделение</a:t>
            </a:r>
            <a:endParaRPr lang="ru-RU" sz="2000" dirty="0" smtClean="0">
              <a:solidFill>
                <a:prstClr val="black"/>
              </a:solidFill>
              <a:latin typeface="Segoe Script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6200" y="609600"/>
            <a:ext cx="6672837" cy="6329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Организованы и проведены мероприятия</a:t>
            </a:r>
          </a:p>
          <a:p>
            <a:pPr marL="457200">
              <a:spcAft>
                <a:spcPts val="0"/>
              </a:spcAft>
            </a:pPr>
            <a:r>
              <a:rPr lang="ru-RU" sz="11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31.01.2023г</a:t>
            </a:r>
            <a:r>
              <a:rPr lang="ru-RU" sz="11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	</a:t>
            </a:r>
            <a:r>
              <a:rPr lang="ru-RU" sz="1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Выставка « Богатство дедушки Урала»	Посещение выставки в Городском краеведческом музеи </a:t>
            </a:r>
            <a:r>
              <a:rPr lang="ru-RU" sz="1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им.И.Я.Стяжкина</a:t>
            </a:r>
            <a:r>
              <a:rPr lang="ru-RU" sz="1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со слушателями ШПВ по направлению «Социальный туризм»	Граждане пожилого возраста	14 человек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ru-RU" sz="11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08.02.2023	</a:t>
            </a:r>
            <a:r>
              <a:rPr lang="ru-RU" sz="11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г.</a:t>
            </a:r>
            <a:r>
              <a:rPr lang="ru-RU" sz="1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Участие</a:t>
            </a:r>
            <a:r>
              <a:rPr lang="ru-RU" sz="1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торжественном мероприятии к юбилею Общества слепых </a:t>
            </a:r>
            <a:r>
              <a:rPr lang="ru-RU" sz="11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г.Каменска</a:t>
            </a:r>
            <a:r>
              <a:rPr lang="ru-RU" sz="1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-Уральского Консультирование </a:t>
            </a:r>
            <a:r>
              <a:rPr lang="ru-RU" sz="1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граждан с ограниченными возможностями здоровья Центра об услугах Центра	Граждане пожилого возраста и инвалиды	50 человек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ru-RU" sz="11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21.02.2023	</a:t>
            </a:r>
            <a:r>
              <a:rPr lang="ru-RU" sz="11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г.</a:t>
            </a:r>
            <a:r>
              <a:rPr lang="ru-RU" sz="1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Поздравительная</a:t>
            </a:r>
            <a:r>
              <a:rPr lang="ru-RU" sz="1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акция к календарному празднику, 23 февраля.	Поздравление клиентов Центра, С днем защитника отечества	Граждане пожилого возраста	8 человек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ru-RU" sz="11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21.02.2023г.</a:t>
            </a:r>
            <a:r>
              <a:rPr lang="ru-RU" sz="1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«Прощай зима, приходи весна». Масленичные гуляния	Проведение культурно-досугового мероприятия для граждан пожилого возраста и инвалидов	Граждане пожилого возраста	10 человек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ru-RU" sz="11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25.02.2023г.</a:t>
            </a:r>
            <a:r>
              <a:rPr lang="ru-RU" sz="1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«Эх, разгуляй». Выступление с вокальным клубом « Надежда» 	Выступление на городском мероприятии вокального клуба               « Надежда» 	Граждане пожилого возраста	100 человек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ru-RU" sz="11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27.02.2023г.</a:t>
            </a:r>
            <a:r>
              <a:rPr lang="ru-RU" sz="1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участие в благотворительной акции для семей граждан СВО. Получили наборы 8 человек.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ru-RU" sz="11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20.04.2023г</a:t>
            </a:r>
            <a:r>
              <a:rPr lang="ru-RU" sz="11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	</a:t>
            </a:r>
            <a:r>
              <a:rPr lang="ru-RU" sz="1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Поздравление Совета ветеранов УАЗа с        65-тилетием	Консультирование граждан об услугах Центра	Граждане пожилого возраста	100 человек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ru-RU" sz="11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26.04.2023г.</a:t>
            </a:r>
            <a:r>
              <a:rPr lang="ru-RU" sz="1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Творческий фестиваль            « Салют Победа!»	Творческий фестиваль для граждан пожилого возраста	Граждане пожилого возраста	50 человек.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ru-RU" sz="11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30.05.2023г</a:t>
            </a:r>
            <a:r>
              <a:rPr lang="ru-RU" sz="11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1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Путешествие по </a:t>
            </a:r>
            <a:r>
              <a:rPr lang="ru-RU" sz="1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р.Исети</a:t>
            </a:r>
            <a:r>
              <a:rPr lang="ru-RU" sz="1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со слушателями ШПВ по направлению « Социальный туризм»	Поездка на речном трамвайчике	Граждане пожилого возраста	10 человек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ru-RU" sz="11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15.06.2023г</a:t>
            </a:r>
            <a:r>
              <a:rPr lang="ru-RU" sz="11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1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Участие в мероприятии  от ЮУО « В кругу друзей» .	Участие сотрудников Центра в мероприятии	Сотрудники социальной сферы	100 человек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ru-RU" sz="11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27.08.2023	</a:t>
            </a:r>
            <a:r>
              <a:rPr lang="ru-RU" sz="11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г.</a:t>
            </a:r>
            <a:r>
              <a:rPr lang="ru-RU" sz="1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КВН</a:t>
            </a:r>
            <a:r>
              <a:rPr lang="ru-RU" sz="1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игра в честь Единого дня пенсионера	Проведение КВН игры с участием граждан пожилого возраста в честь открытия декады Дня пожилого человека	Граждане пожилого возраста	100 человек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ru-RU" sz="1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1000"/>
              </a:spcAft>
            </a:pPr>
            <a:r>
              <a:rPr lang="ru-RU" sz="11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21.12.2023	</a:t>
            </a:r>
            <a:r>
              <a:rPr lang="ru-RU" sz="11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г.</a:t>
            </a:r>
            <a:r>
              <a:rPr lang="ru-RU" sz="1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Проведение</a:t>
            </a:r>
            <a:r>
              <a:rPr lang="ru-RU" sz="1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Новогоднего капустника для клиентов консультативного отделения	Проведение  мероприятия для клиентов консультативного отделения	Граждане пожилого возраста	15 человек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ru-RU" sz="11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697319"/>
            <a:ext cx="2419429" cy="182213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2831594"/>
            <a:ext cx="2514600" cy="18859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4972050"/>
            <a:ext cx="2514600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257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964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5486400"/>
            <a:ext cx="9296400" cy="13716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u="sng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Социально-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u="sng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реабилитационное 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u="sng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отделение</a:t>
            </a:r>
            <a:endParaRPr lang="ru-RU" sz="2400" dirty="0" smtClean="0">
              <a:latin typeface="Segoe Script" pitchFamily="34" charset="0"/>
              <a:cs typeface="Arial" pitchFamily="34" charset="0"/>
            </a:endParaRPr>
          </a:p>
        </p:txBody>
      </p:sp>
      <p:pic>
        <p:nvPicPr>
          <p:cNvPr id="5" name="Рисунок 4" descr="GuMtVrTe9r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41102" y="0"/>
            <a:ext cx="755298" cy="762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4084320"/>
            <a:ext cx="4187712" cy="27736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76201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Социально-реабилитационное отделение</a:t>
            </a:r>
            <a:endParaRPr lang="ru-RU" dirty="0" smtClean="0">
              <a:latin typeface="Segoe Script" pitchFamily="34" charset="0"/>
              <a:cs typeface="Arial" pitchFamily="34" charset="0"/>
            </a:endParaRPr>
          </a:p>
        </p:txBody>
      </p:sp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0" y="-3726327"/>
            <a:ext cx="6988388" cy="7909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1.Количество заключённых договоров  на социальные услуги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 448;</a:t>
            </a: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Количество  заключённых договоров на оказание дополнительных услуг –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441человек;</a:t>
            </a: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3.Количество клиентов, прошедших реабилитацию  в Центре – 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448человек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 из них: уникальных -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410 чел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., инвалидов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119чел.). </a:t>
            </a: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Количество курсов –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23,</a:t>
            </a: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Количество проведенных заседаний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экспертно-  реабилитационной комиссии– 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23,</a:t>
            </a: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Мероприятия социальной реабилитации 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Психологические занятия посетили –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378 человек;</a:t>
            </a: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Оздоровительные  мероприятия и лечебной физкультуре  –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432 человек;</a:t>
            </a: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Консультативные услуги фельдшера –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448 человек;</a:t>
            </a: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Занятия и  мастер-классы в творческих мастерских  посетили –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301 человек;</a:t>
            </a: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Консультативные услуги специалиста по социальной работе  –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448 человек;</a:t>
            </a: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Услуги по бытовому обслуживанию (питанию и проживанию) –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448человек.</a:t>
            </a: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D:\ЛЕБЯЖКА\Фото\IMG_20230306_13535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84910"/>
            <a:ext cx="2286000" cy="1591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D:\ЛЕБЯЖКА\Фото\IMG_20230327_14183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1" y="1676400"/>
            <a:ext cx="2296886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D:\ЛЕБЯЖКА\Фото\IMG_20230307_11194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0" y="3276600"/>
            <a:ext cx="22860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:\ЛЕБЯЖКА\Фото\IMG_20230201_13480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7999" y="4648200"/>
            <a:ext cx="2286002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D:\ЛЕБЯЖКА\Фото\IMG_20230512_144450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126" y="5105400"/>
            <a:ext cx="2412274" cy="1743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D:\ЛЕБЯЖКА\Фото\IMG_20230505_145905_BURST1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00200" y="3886200"/>
            <a:ext cx="2381250" cy="1786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D:\ЛЕБЯЖКА\Фото\IMG_20230628_134117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8845" y="3827613"/>
            <a:ext cx="2338389" cy="1727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D:\ЛЕБЯЖКА\Фото\IMG_20230628_134650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44837" y="4734544"/>
            <a:ext cx="203136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D:\ЛЕБЯЖКА\Фото\IMG_20230627_113304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3406" y="3827613"/>
            <a:ext cx="1955165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D:\ЛЕБЯЖКА\Фото\IMG_20230214_152121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49666" y="5470094"/>
            <a:ext cx="1800225" cy="1350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D:\ЛЕБЯЖКА\Фото\IMG_20230622_134051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290487" y="5555131"/>
            <a:ext cx="1614180" cy="1294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D:\ЛЕБЯЖКА\Фото\IMG_20230630_104348.jpg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886938" y="5830871"/>
            <a:ext cx="1343660" cy="1007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5638800"/>
            <a:ext cx="9144000" cy="1219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u="sng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Отделение </a:t>
            </a:r>
          </a:p>
          <a:p>
            <a:pPr lvl="1" algn="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u="sng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дневного </a:t>
            </a:r>
          </a:p>
          <a:p>
            <a:pPr lvl="1" algn="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u="sng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пребывания</a:t>
            </a:r>
            <a:endParaRPr lang="ru-RU" sz="2800" dirty="0" smtClean="0">
              <a:latin typeface="Segoe Script" pitchFamily="34" charset="0"/>
              <a:cs typeface="Arial" pitchFamily="34" charset="0"/>
            </a:endParaRPr>
          </a:p>
        </p:txBody>
      </p:sp>
      <p:pic>
        <p:nvPicPr>
          <p:cNvPr id="4" name="Рисунок 3" descr="GuMtVrTe9r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39762" y="0"/>
            <a:ext cx="604238" cy="6096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4472436"/>
            <a:ext cx="3352800" cy="22313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52400"/>
            <a:ext cx="457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u="sng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Отделение дневного пребывания</a:t>
            </a:r>
            <a:endParaRPr lang="ru-RU" sz="2400" dirty="0" smtClean="0">
              <a:latin typeface="Segoe Script" pitchFamily="34" charset="0"/>
              <a:cs typeface="Arial" pitchFamily="34" charset="0"/>
            </a:endParaRPr>
          </a:p>
        </p:txBody>
      </p:sp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0" y="-3433938"/>
            <a:ext cx="8873455" cy="7325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Количество заездов –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15.</a:t>
            </a: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Количество проведенных заседаний экспертно - реабилитационной комиссии –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46.</a:t>
            </a: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 Каменского района прошли курс реабилитации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64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человека, их привозили в Отделение дневного пребывания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доставляли обратно автомобилем Центра.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 них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21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человека прошли реабилитацию бесплатно, так как пенсия ниже прожиточного минимума.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Вне курсов реабилитации работают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клубов для граждан с ментальными нарушениями, посещают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21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человек.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2023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год отделению дневного пребывания была оказана благотворительная помощь общей стоимостью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сумму </a:t>
            </a: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215 000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рублей, в виде мебели, баннера, настенных зеркал в кабинет АФК, подарков пенсионерам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«Единый день пенсионера в Свердловской области», подарков инвалидам на «Новый Год»,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предоставлен экскурсионный маршрут по реке Исеть на безвозмездной основе.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Всего обслужено 259 человек, оказано 15 717 социальных услуг.</a:t>
            </a:r>
            <a:endParaRPr kumimoji="0" lang="ru-RU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3962400"/>
            <a:ext cx="2857911" cy="190195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4006673"/>
            <a:ext cx="1824817" cy="274200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008" y="3891145"/>
            <a:ext cx="2740557" cy="182385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5283362"/>
            <a:ext cx="2366183" cy="157463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4218" y="3810000"/>
            <a:ext cx="2213995" cy="14733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5638800"/>
            <a:ext cx="9144000" cy="1219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Отделение </a:t>
            </a:r>
            <a:r>
              <a:rPr lang="ru-RU" sz="2800" b="1" dirty="0">
                <a:latin typeface="Segoe Script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800" b="1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временного </a:t>
            </a:r>
          </a:p>
          <a:p>
            <a:pPr lvl="1" algn="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пребывания</a:t>
            </a:r>
            <a:endParaRPr lang="ru-RU" sz="2800" dirty="0" smtClean="0">
              <a:latin typeface="Segoe Script" pitchFamily="34" charset="0"/>
              <a:cs typeface="Arial" pitchFamily="34" charset="0"/>
            </a:endParaRPr>
          </a:p>
        </p:txBody>
      </p:sp>
      <p:pic>
        <p:nvPicPr>
          <p:cNvPr id="4" name="Рисунок 3" descr="GuMtVrTe9r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12629" y="0"/>
            <a:ext cx="609600" cy="61501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19600"/>
            <a:ext cx="3663983" cy="2438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95400" y="152400"/>
            <a:ext cx="6629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Отделение временного </a:t>
            </a:r>
          </a:p>
          <a:p>
            <a:pPr lvl="1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latin typeface="Segoe Script" pitchFamily="34" charset="0"/>
                <a:ea typeface="Times New Roman" pitchFamily="18" charset="0"/>
                <a:cs typeface="Arial" pitchFamily="34" charset="0"/>
              </a:rPr>
              <a:t>пребывания</a:t>
            </a:r>
            <a:endParaRPr lang="ru-RU" sz="3200" dirty="0" smtClean="0">
              <a:latin typeface="Segoe Script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2400" y="1295400"/>
            <a:ext cx="6477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За 2023 год</a:t>
            </a:r>
          </a:p>
          <a:p>
            <a:pPr lvl="0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поступило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44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человек, из них: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– инвалиды,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34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 человек утратили социально – полезные связи. </a:t>
            </a:r>
          </a:p>
          <a:p>
            <a:pPr lvl="0"/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Всего обслужено 81 человек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из них:</a:t>
            </a:r>
          </a:p>
          <a:p>
            <a:pPr lvl="0"/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19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инвалиды общего заболевания</a:t>
            </a:r>
          </a:p>
          <a:p>
            <a:pPr lvl="0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 бесплатном социальном обслуживании находилось –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51 человека,</a:t>
            </a:r>
          </a:p>
          <a:p>
            <a:pPr lvl="0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 условиях частичной оплаты - 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30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человек.</a:t>
            </a:r>
          </a:p>
          <a:p>
            <a:pPr lvl="0"/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    отчислено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39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человек, из них: в Дом  - интернат –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10,</a:t>
            </a:r>
            <a:endParaRPr lang="ru-RU" sz="14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1905000"/>
            <a:ext cx="47044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0" y="1524000"/>
            <a:ext cx="457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0" y="2743200"/>
            <a:ext cx="47044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6200" y="3352800"/>
            <a:ext cx="6400800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Оформлено документов: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53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регистраций по месту пребывания;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паспортов (1 из Каменского района),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полисов ОМС(1 из Каменского района),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СНИЛС(1 из Каменского района),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для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человек ежемесячно получаем  бесплатные лекарственные препараты по рецептам врачей;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для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человек оформлены группы инвалидности;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пенсия по инвалидности;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обращения в УПФР г. Каменска – Уральского по разным вопросам: запроса пенсионного выплатного дела, справок о размере пенсии за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месяцев, смене способа доставки, персональных данных.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12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человек сданы документы в УСП на путевку в Дом – интернат.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N:\5 Зав.отделением\ФОТО\2020 год\Праздн. концерт к 23 февраля\20200221_12193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876108" y="691932"/>
            <a:ext cx="2267892" cy="18226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C:\Users\motiponenkoS.AD\Desktop\ОВП\Фото\ЛЕКЦИИ\168024070784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0400" y="2743200"/>
            <a:ext cx="2070735" cy="3672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0" y="4876800"/>
            <a:ext cx="79248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Сохраним память </a:t>
            </a:r>
          </a:p>
          <a:p>
            <a:pPr algn="ctr"/>
            <a:r>
              <a:rPr lang="ru-RU" sz="5400" b="1" dirty="0" smtClean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для будущего </a:t>
            </a:r>
            <a:endParaRPr lang="ru-RU" sz="5400" b="1" cap="none" spc="0" dirty="0">
              <a:ln w="18000">
                <a:solidFill>
                  <a:schemeClr val="bg1"/>
                </a:solidFill>
                <a:prstDash val="solid"/>
                <a:miter lim="800000"/>
              </a:ln>
              <a:solidFill>
                <a:schemeClr val="accent3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2196</TotalTime>
  <Words>3005</Words>
  <Application>Microsoft Office PowerPoint</Application>
  <PresentationFormat>Экран (4:3)</PresentationFormat>
  <Paragraphs>860</Paragraphs>
  <Slides>32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Техническая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Воробьева Елена Валентиновна</dc:creator>
  <cp:lastModifiedBy>Паюсова Татьяна Владимировна</cp:lastModifiedBy>
  <cp:revision>158</cp:revision>
  <dcterms:created xsi:type="dcterms:W3CDTF">2024-06-18T09:17:57Z</dcterms:created>
  <dcterms:modified xsi:type="dcterms:W3CDTF">2025-01-27T10:26:27Z</dcterms:modified>
</cp:coreProperties>
</file>