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97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6" userDrawn="1">
          <p15:clr>
            <a:srgbClr val="A4A3A4"/>
          </p15:clr>
        </p15:guide>
        <p15:guide id="2" pos="3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666" y="90"/>
      </p:cViewPr>
      <p:guideLst>
        <p:guide orient="horz" pos="2176"/>
        <p:guide pos="381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3677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1919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39689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94120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4835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77157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84498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82691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1563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22104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12575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109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1636" y="2058823"/>
            <a:ext cx="10943167" cy="2113492"/>
          </a:xfrm>
        </p:spPr>
        <p:txBody>
          <a:bodyPr>
            <a:noAutofit/>
          </a:bodyPr>
          <a:lstStyle/>
          <a:p>
            <a:r>
              <a:rPr lang="ru-RU" sz="6000" dirty="0" smtClean="0"/>
              <a:t>Отчет  о выполнении плана мероприятий по противодействию коррупции </a:t>
            </a:r>
            <a:br>
              <a:rPr lang="ru-RU" sz="6000" dirty="0" smtClean="0"/>
            </a:br>
            <a:r>
              <a:rPr lang="ru-RU" sz="6000" dirty="0" smtClean="0"/>
              <a:t>в ГАСУСО СО «Щелкунский ПНИ» </a:t>
            </a:r>
            <a:endParaRPr lang="en-US" sz="6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25286" y="4571124"/>
            <a:ext cx="10949517" cy="644525"/>
          </a:xfrm>
        </p:spPr>
        <p:txBody>
          <a:bodyPr/>
          <a:lstStyle/>
          <a:p>
            <a:r>
              <a:rPr lang="ru-RU" b="1" dirty="0" smtClean="0"/>
              <a:t>за 202</a:t>
            </a:r>
            <a:r>
              <a:rPr lang="en-US" b="1" dirty="0" smtClean="0"/>
              <a:t>4</a:t>
            </a:r>
            <a:r>
              <a:rPr lang="ru-RU" b="1" dirty="0" smtClean="0"/>
              <a:t> год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5410"/>
            <a:ext cx="10972800" cy="829945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Совершенствование нормативного правового обеспечения деятельности по противодействию коррупции</a:t>
            </a:r>
            <a:br>
              <a:rPr lang="ru-RU" altLang="en-US" sz="2000" b="1" dirty="0"/>
            </a:br>
            <a:r>
              <a:rPr lang="ru-RU" altLang="en-US" sz="2000" b="1" dirty="0"/>
              <a:t>ГАСУСО СО «</a:t>
            </a:r>
            <a:r>
              <a:rPr lang="ru-RU" altLang="en-US" sz="2000" b="1" dirty="0" err="1"/>
              <a:t>Щелкунский</a:t>
            </a:r>
            <a:r>
              <a:rPr lang="ru-RU" altLang="en-US" sz="2000" b="1" dirty="0"/>
              <a:t> ПНИ»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02920" y="1797685"/>
            <a:ext cx="4860290" cy="11684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altLang="en-US" sz="1400" b="1" dirty="0">
                <a:sym typeface="+mn-ea"/>
              </a:rPr>
              <a:t>Мониторинг локальных правовых актов  ГАСУСО СО «</a:t>
            </a:r>
            <a:r>
              <a:rPr lang="ru-RU" altLang="en-US" sz="1400" b="1" dirty="0" err="1">
                <a:sym typeface="+mn-ea"/>
              </a:rPr>
              <a:t>Щелкунский</a:t>
            </a:r>
            <a:r>
              <a:rPr lang="ru-RU" altLang="en-US" sz="1400" b="1" dirty="0">
                <a:sym typeface="+mn-ea"/>
              </a:rPr>
              <a:t> ПНИ»  (далее Учреждение) по вопросам противодействия коррупции в целях приведения их в соответствие с законодательством Российской Федерации и Свердловской области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6937375" y="1797050"/>
            <a:ext cx="4645025" cy="1168400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altLang="en-US" sz="1400" b="1" dirty="0">
                <a:sym typeface="+mn-ea"/>
              </a:rPr>
              <a:t>Проведение внутренней правовой экспертизы 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  </a:r>
            <a:endParaRPr lang="ru-RU" altLang="en-US" sz="1400" dirty="0">
              <a:sym typeface="+mn-ea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692525" y="1065530"/>
            <a:ext cx="83566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7529195" y="1065530"/>
            <a:ext cx="751840" cy="563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3101427" y="3016408"/>
            <a:ext cx="10072" cy="81200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5" name="Прямая со стрелкой 14"/>
          <p:cNvCxnSpPr/>
          <p:nvPr/>
        </p:nvCxnSpPr>
        <p:spPr>
          <a:xfrm flipH="1">
            <a:off x="9390380" y="2965450"/>
            <a:ext cx="1" cy="8616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09132" y="3851910"/>
            <a:ext cx="4004735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Приведено в соответствие с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изменениями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действующем законодательстве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kumimoji="0" lang="en-US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локальных акта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646670" y="384746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>
                <a:latin typeface="+mj-lt"/>
                <a:ea typeface="SimSun" panose="02010600030101010101" pitchFamily="2" charset="-122"/>
                <a:cs typeface="+mj-lt"/>
              </a:rPr>
              <a:t>П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 мере подготовки локальных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нормативных правовых актов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4196" cy="1450757"/>
          </a:xfrm>
        </p:spPr>
        <p:txBody>
          <a:bodyPr/>
          <a:lstStyle/>
          <a:p>
            <a:pPr algn="ctr"/>
            <a:r>
              <a:rPr lang="ru-RU" altLang="en-US" sz="2000" b="1" dirty="0"/>
              <a:t>Совершенствование кадровой работы по профилактике коррупционных </a:t>
            </a:r>
            <a:r>
              <a:rPr lang="ru-RU" altLang="en-US" sz="2000" b="1" dirty="0" smtClean="0"/>
              <a:t/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и </a:t>
            </a:r>
            <a:r>
              <a:rPr lang="ru-RU" altLang="en-US" sz="2000" b="1" dirty="0"/>
              <a:t>иных </a:t>
            </a:r>
            <a:r>
              <a:rPr lang="ru-RU" altLang="en-US" sz="2000" b="1" dirty="0" smtClean="0"/>
              <a:t>правонарушений</a:t>
            </a:r>
            <a:endParaRPr lang="ru-RU" altLang="en-US" sz="1800" b="1" dirty="0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90065" y="2319035"/>
            <a:ext cx="1929130" cy="286232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altLang="en-US" sz="1000" b="1" dirty="0"/>
              <a:t>Организация предоставления сведений о доходах, расходах, об имуществе и обязательствах имущественного характера  директором  Учреждения с использованием специального программного обеспечения «Справки БК». </a:t>
            </a:r>
          </a:p>
          <a:p>
            <a:pPr algn="ctr"/>
            <a:r>
              <a:rPr lang="ru-RU" altLang="en-US" sz="1000" b="1" dirty="0"/>
              <a:t>Обеспечение контроля своевременности предоставления сведений о доходах, расходах, об имуществе и обязательствах имущественного характера директором, заместителями директора и главным бухгалтером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355917" y="2340008"/>
            <a:ext cx="2102485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Проведение проверок достоверности и полноты персональных данных и иных сведений, представляемых гражданами при поступлении на работу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0735836" y="1978785"/>
            <a:ext cx="1361217" cy="178510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Организация проведения проверок соблюдения работниками Учреждения запретов, ограничений и требований к служебному поведению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840170" y="2074347"/>
            <a:ext cx="1888490" cy="132343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случаев нарушения работниками Учреждения запретов, ограничений и требований к должностному (служебному) поведению, связанных с должностными обязанностями</a:t>
            </a: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2455439" y="3848483"/>
            <a:ext cx="1398482" cy="11695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Мониторинг и актуализация (при необходимости) Перечня должностей, связанных с коррупционными рисками</a:t>
            </a: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8305834" y="2001253"/>
            <a:ext cx="1460500" cy="1015663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случаев возникновения конфликта интересов, возникающих у работников Учреждения</a:t>
            </a: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6416314" y="3588784"/>
            <a:ext cx="2438400" cy="86177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родственных (свойственных) связей, которые приводят или могут привести к конфликту интересов, превышению полномочий при работе в Учреждении</a:t>
            </a:r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8750935" y="3950335"/>
            <a:ext cx="3278505" cy="22467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Организация работы по доведению до граждан, поступающих на работу в Учреждение положений антикоррупционного законодательства Российской Федерации, в том числе:</a:t>
            </a:r>
          </a:p>
          <a:p>
            <a:pPr algn="ctr"/>
            <a:r>
              <a:rPr lang="ru-RU" altLang="en-US" sz="1000" b="1" dirty="0"/>
              <a:t>1) об ответственности за коррупционные правонарушения (в том числе об увольнении в связи с утратой доверия);</a:t>
            </a:r>
          </a:p>
          <a:p>
            <a:pPr algn="ctr"/>
            <a:r>
              <a:rPr lang="ru-RU" altLang="en-US" sz="1000" b="1" dirty="0"/>
              <a:t>2) рекомендаций по соблюдению работниками Учреждения норм этики в целях противодействия коррупции и иным правонарушениям;</a:t>
            </a:r>
          </a:p>
          <a:p>
            <a:pPr algn="ctr"/>
            <a:r>
              <a:rPr lang="ru-RU" altLang="en-US" sz="1000" b="1" dirty="0"/>
              <a:t>3) о запретах и ограничениях, требованиях о предотвращении и урегулировании конфликта интересов, исполнении иных обязанностей, установленных в целях противодействия коррупции 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1375683" y="1688164"/>
            <a:ext cx="3908" cy="5881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>
            <a:off x="11076061" y="1633733"/>
            <a:ext cx="429895" cy="3937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>
            <a:off x="3159352" y="1732663"/>
            <a:ext cx="6985" cy="21158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4479070" y="1745799"/>
            <a:ext cx="10160" cy="61317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>
            <a:off x="10412753" y="1558810"/>
            <a:ext cx="31885" cy="243500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9185875" y="1651904"/>
            <a:ext cx="18582" cy="3288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ая со стрелкой 22"/>
          <p:cNvCxnSpPr/>
          <p:nvPr/>
        </p:nvCxnSpPr>
        <p:spPr>
          <a:xfrm>
            <a:off x="7296150" y="1688164"/>
            <a:ext cx="1905" cy="3505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>
            <a:off x="8056229" y="1708678"/>
            <a:ext cx="660" cy="191058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0" y="55543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предоставлены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31.03.2024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823912" y="5167630"/>
            <a:ext cx="1" cy="3867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Овал 5"/>
          <p:cNvSpPr/>
          <p:nvPr/>
        </p:nvSpPr>
        <p:spPr>
          <a:xfrm>
            <a:off x="4255712" y="3428901"/>
            <a:ext cx="1647825" cy="81727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Постоянно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2024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г.г.</a:t>
            </a:r>
          </a:p>
        </p:txBody>
      </p:sp>
      <p:cxnSp>
        <p:nvCxnSpPr>
          <p:cNvPr id="7" name="Прямая со стрелкой 6"/>
          <p:cNvCxnSpPr>
            <a:stCxn id="9" idx="2"/>
          </p:cNvCxnSpPr>
          <p:nvPr/>
        </p:nvCxnSpPr>
        <p:spPr>
          <a:xfrm flipH="1">
            <a:off x="4369248" y="3354738"/>
            <a:ext cx="37912" cy="30443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H="1" flipV="1">
            <a:off x="5711629" y="3778151"/>
            <a:ext cx="607695" cy="107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/>
          <p:nvPr/>
        </p:nvCxnSpPr>
        <p:spPr>
          <a:xfrm flipH="1" flipV="1">
            <a:off x="6278924" y="3428901"/>
            <a:ext cx="9525" cy="34417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Овал 27"/>
          <p:cNvSpPr/>
          <p:nvPr/>
        </p:nvSpPr>
        <p:spPr>
          <a:xfrm>
            <a:off x="9327515" y="2689860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заполнены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02 декабря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4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г.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8868527" y="3600865"/>
            <a:ext cx="634697" cy="12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0" name="Прямая со стрелкой 29"/>
          <p:cNvCxnSpPr/>
          <p:nvPr/>
        </p:nvCxnSpPr>
        <p:spPr>
          <a:xfrm flipH="1">
            <a:off x="9639936" y="2554287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1" name="Прямая со стрелкой 30"/>
          <p:cNvCxnSpPr/>
          <p:nvPr/>
        </p:nvCxnSpPr>
        <p:spPr>
          <a:xfrm flipH="1">
            <a:off x="10781946" y="2847373"/>
            <a:ext cx="130175" cy="2432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2" name="Прямая со стрелкой 31"/>
          <p:cNvCxnSpPr/>
          <p:nvPr/>
        </p:nvCxnSpPr>
        <p:spPr>
          <a:xfrm flipH="1" flipV="1">
            <a:off x="10066305" y="3659171"/>
            <a:ext cx="7620" cy="3346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4" name="Овал 33"/>
          <p:cNvSpPr/>
          <p:nvPr/>
        </p:nvSpPr>
        <p:spPr>
          <a:xfrm>
            <a:off x="4643120" y="43351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05 декабря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2024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864457" y="4873625"/>
            <a:ext cx="741680" cy="82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4775"/>
            <a:ext cx="10972800" cy="1096645"/>
          </a:xfrm>
        </p:spPr>
        <p:txBody>
          <a:bodyPr/>
          <a:lstStyle/>
          <a:p>
            <a:pPr algn="ctr"/>
            <a:r>
              <a:rPr lang="ru-RU" altLang="en-US" sz="2000" b="1" dirty="0"/>
              <a:t>Повышение качества профессиональной подготовки </a:t>
            </a:r>
            <a:r>
              <a:rPr lang="ru-RU" altLang="en-US" sz="2000" b="1" dirty="0" smtClean="0"/>
              <a:t>работников Учреждения,</a:t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в </a:t>
            </a:r>
            <a:r>
              <a:rPr lang="ru-RU" altLang="en-US" sz="2000" b="1" dirty="0" err="1"/>
              <a:t>т.ч</a:t>
            </a:r>
            <a:r>
              <a:rPr lang="ru-RU" altLang="en-US" sz="2000" b="1" dirty="0"/>
              <a:t>. профессиональное развитие специалистов в сфере организации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75895" y="1635760"/>
            <a:ext cx="407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Организация профессионального развития работников, в должностные обязанности которых входит организация работы по противодействию коррупции, с учетом потребности в обучении по антикоррупционной тематике, в </a:t>
            </a:r>
            <a:r>
              <a:rPr lang="ru-RU" altLang="en-US" sz="1400" b="1" dirty="0" err="1"/>
              <a:t>т.ч</a:t>
            </a:r>
            <a:r>
              <a:rPr lang="ru-RU" altLang="en-US" sz="1400" b="1" dirty="0"/>
              <a:t>. участие в учебных семинарах, организуемых Министерством социальной политики Свердловской области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834255" y="1767840"/>
            <a:ext cx="2523490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/>
              <a:t>Организация и проведение профессиональных учеб по правовому просвещению работников Учреждения по вопросам 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637905" y="1767840"/>
            <a:ext cx="2801620" cy="160043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Участие работников Учреждения в семинарах, конференциях, круглых столах, мероприятиях по обмену опытом и иных обучающих мероприятиях по вопросам противодействия коррупции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595770" y="1201420"/>
            <a:ext cx="560070" cy="40068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6083300" y="1103586"/>
            <a:ext cx="0" cy="63917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9371505" y="1242218"/>
            <a:ext cx="460375" cy="4597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01955" y="4347845"/>
            <a:ext cx="3382010" cy="17608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Приняли участие в методических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семинарах,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проведенных МСП СО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77927" y="461962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Ознакомление работников при проведении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учеб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 Кодексом этики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служебного поведения ГАСУСО СО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«Щелкунский ПНИ»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486775" y="462343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Отчет Учреждения о проделанной работе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19 декабря 2024 г.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954924" y="3699510"/>
            <a:ext cx="876" cy="6483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6083300" y="3177918"/>
            <a:ext cx="6350" cy="144170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10953" y="3434160"/>
            <a:ext cx="10509" cy="118546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68680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Устранение необоснованных запретов и ограничений в области экономической деятельности, </a:t>
            </a:r>
            <a:r>
              <a:rPr lang="ru-RU" altLang="en-US" sz="2000" b="1" dirty="0" smtClean="0"/>
              <a:t/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повышение </a:t>
            </a:r>
            <a:r>
              <a:rPr lang="ru-RU" altLang="en-US" sz="2000" b="1" dirty="0"/>
              <a:t>доступности и качества предоставления государственных услуг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221740" y="1546225"/>
            <a:ext cx="3997960" cy="20313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«одного окна», в том числе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071042" y="1544145"/>
            <a:ext cx="3491865" cy="7386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разъяснительной работы среди граждан о порядке предоставления государственных услуг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069590" y="925513"/>
            <a:ext cx="718185" cy="5346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Прямая со стрелкой 5"/>
          <p:cNvCxnSpPr/>
          <p:nvPr/>
        </p:nvCxnSpPr>
        <p:spPr>
          <a:xfrm>
            <a:off x="8088418" y="911313"/>
            <a:ext cx="70358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325880" y="4479289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Подано через многофункциональный центр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1 заявление от получателя 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790267" y="3245485"/>
            <a:ext cx="3879003" cy="16059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Проведение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разъяснительных бесед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помощь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в регистрации сотрудников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портале государственных услуг -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932386" y="3663592"/>
            <a:ext cx="7862" cy="81569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794319" y="2346345"/>
            <a:ext cx="6984" cy="87968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4615"/>
            <a:ext cx="10972800" cy="582613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Повышение результативности и эффективности работы с обращениями граждан по фактам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374775"/>
            <a:ext cx="2801620" cy="267765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Обеспечение возможности оперативного информирования гражданами и организациями о фактах коррупции в действиях (бездействии) работников Учреждения, посредством «телефона доверия» по вопросам противодействия коррупции, электронных сообщений на сайт Учреждения и (или) иными способами обратной связи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172460" y="1374775"/>
            <a:ext cx="2801620" cy="181588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49340" y="1374775"/>
            <a:ext cx="2708275" cy="28931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Ведение и направление в Министерство социальной политики Свердловской области реестра поступивших обращений граждан по фактам коррупции с приложением копий обращений, ответов заявителям, писем о переадресации обращений по компетенции в государственные органы и поступивших ответов об их рассмотрении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085580" y="1374775"/>
            <a:ext cx="3032760" cy="3323987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Включение информации о результатах работы по рассмотрению обращений граждан по фактам коррупции в ежеквартальные обзоры обращений граждан, размещаемые на официальном сайте Учреждения в соответствии с подпунктом «в» пункта 9 части 1 статьи 13 Федерального закона от 9 февраля 2009 года № 8-ФЗ «Об обеспечении доступа к информации о деятельности государственных органов и органов местного самоуправления»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51685" y="691515"/>
            <a:ext cx="3765550" cy="5473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 flipH="1">
            <a:off x="4478020" y="681990"/>
            <a:ext cx="1339215" cy="5664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817235" y="699770"/>
            <a:ext cx="1279525" cy="5670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817235" y="690245"/>
            <a:ext cx="3867785" cy="5765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8744" y="4597848"/>
            <a:ext cx="263525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Сообщений о фактах коррупции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 2024 год не поступало</a:t>
            </a:r>
          </a:p>
        </p:txBody>
      </p:sp>
      <p:sp>
        <p:nvSpPr>
          <p:cNvPr id="4" name="Овал 3"/>
          <p:cNvSpPr/>
          <p:nvPr/>
        </p:nvSpPr>
        <p:spPr>
          <a:xfrm>
            <a:off x="3101022" y="369125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Обращений не зарегистрировано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10605" y="4932592"/>
            <a:ext cx="2701290" cy="127707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связи с отсутствием обращений,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Реестр поступивших заявлений не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направлялся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417050" y="5102553"/>
            <a:ext cx="2701290" cy="11417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связи с отсутствием обращений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не размещалась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297940" y="4089082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7412414" y="4318935"/>
            <a:ext cx="21021" cy="58293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 flipH="1">
            <a:off x="4404995" y="3192780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601007" y="4750982"/>
            <a:ext cx="1905" cy="3632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00025"/>
            <a:ext cx="10972800" cy="582613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Обеспечение открытости деятельности Учреждения в сфере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488565" cy="267765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Наполнение и актуализация раздела «Противодействие коррупции» на официальном сайте Учреждения с учетом перечня информации, утвержденного постановлением Правительства Свердловской области от 22.07.2011 № 962-ПП «Об обеспечении доступа к информации о деятельности Правительства Свердловской области и исполнительных органов государственной власти Свердловской области»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47390" y="1135380"/>
            <a:ext cx="2801620" cy="156966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Актуализация информации по вопросам противодействия коррупции на информационном стенде, в том числе контактных данных лиц, ответственных за организацию в Учреждении, и номеров «телефонов доверия» для сообщения о фактах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93790" y="1135380"/>
            <a:ext cx="2801620" cy="156966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Информирование граждан о работе комиссии по соблюдению требований к служебному поведению и урегулированию конфликта интересов путем размещения информации на официальном сайте Учреждения и на информационном стенде в Учреждении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8150" y="1135380"/>
            <a:ext cx="2801620" cy="175432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Подготовка к размещению на официальном сайте Министерства социальной политики Свердловской области сведений о доходах, расходах, имуществе и обязательствах имущественного характера, предоставляемых директором в соответствии с требованиями законодательства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272020" y="4967605"/>
            <a:ext cx="2801620" cy="124777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ru-RU" altLang="en-US" sz="1200" b="1" dirty="0"/>
              <a:t>Информирование граждан о нормативном правовом обеспечении работы по противодействию коррупции и ответственности за совершение коррупционных правонарушений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222500" y="4677410"/>
            <a:ext cx="2801620" cy="120032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Мониторинг информации в средствах массовой информации (далее СМИ) о фактах коррупции в действиях (бездействии) государственных гражданских служащих и работников Учреждения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839595" y="782638"/>
            <a:ext cx="191770" cy="33686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9673601" y="701643"/>
            <a:ext cx="680085" cy="4508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4526916" y="782638"/>
            <a:ext cx="8056" cy="35274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>
            <a:off x="7272020" y="755095"/>
            <a:ext cx="40640" cy="3485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3017005" y="782638"/>
            <a:ext cx="40520" cy="389477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9185275" y="875758"/>
            <a:ext cx="28575" cy="4006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" name="Прямая со стрелкой 2"/>
          <p:cNvCxnSpPr>
            <a:endCxn id="4" idx="0"/>
          </p:cNvCxnSpPr>
          <p:nvPr/>
        </p:nvCxnSpPr>
        <p:spPr>
          <a:xfrm>
            <a:off x="1030288" y="3826625"/>
            <a:ext cx="2857" cy="10425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70167" y="48691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Проводилось постоянно</a:t>
            </a:r>
          </a:p>
        </p:txBody>
      </p:sp>
      <p:sp>
        <p:nvSpPr>
          <p:cNvPr id="15" name="Овал 14"/>
          <p:cNvSpPr/>
          <p:nvPr/>
        </p:nvSpPr>
        <p:spPr>
          <a:xfrm>
            <a:off x="6487795" y="333375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жеквартально,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течение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2024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425190" y="324104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2024 г.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 проводилось постоянно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9" name="Овал 18"/>
          <p:cNvSpPr/>
          <p:nvPr/>
        </p:nvSpPr>
        <p:spPr>
          <a:xfrm>
            <a:off x="9349105" y="3413125"/>
            <a:ext cx="2747010" cy="14560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о доходах, расходах,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имуществе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обязательствах имущественного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характера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исполняющим обязанности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директора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размещены. При назначении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должность новый руководитель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>
                <a:latin typeface="+mj-lt"/>
                <a:ea typeface="SimSun" panose="02010600030101010101" pitchFamily="2" charset="-122"/>
                <a:cs typeface="+mj-lt"/>
              </a:rPr>
              <a:t>с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ведения заполнил.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4315384" y="2755008"/>
            <a:ext cx="5474" cy="50561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7446011" y="2735422"/>
            <a:ext cx="4761" cy="56657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10888980" y="3073400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23" name="Овал 22"/>
          <p:cNvSpPr/>
          <p:nvPr/>
        </p:nvSpPr>
        <p:spPr>
          <a:xfrm>
            <a:off x="5025390" y="5369242"/>
            <a:ext cx="2218055" cy="148875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Рассмотрено на заседаниях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комиссии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противодействию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коррупции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101580" y="56692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2024 г.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639820" y="6414135"/>
            <a:ext cx="1253490" cy="190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V="1">
            <a:off x="8587105" y="6423660"/>
            <a:ext cx="15011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>
            <a:endCxn id="10" idx="2"/>
          </p:cNvCxnSpPr>
          <p:nvPr/>
        </p:nvCxnSpPr>
        <p:spPr>
          <a:xfrm flipV="1">
            <a:off x="3622040" y="5877739"/>
            <a:ext cx="1270" cy="536396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Прямое соединение 27"/>
          <p:cNvCxnSpPr/>
          <p:nvPr/>
        </p:nvCxnSpPr>
        <p:spPr>
          <a:xfrm flipH="1">
            <a:off x="8587105" y="6211477"/>
            <a:ext cx="1" cy="221708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 b="1" dirty="0"/>
              <a:t>Формирование</a:t>
            </a:r>
            <a:r>
              <a:rPr lang="ru-RU" altLang="en-US" sz="2000" dirty="0"/>
              <a:t> в обществе нетерпимости к коррупционному поведению,</a:t>
            </a:r>
            <a:br>
              <a:rPr lang="ru-RU" altLang="en-US" sz="2000" dirty="0"/>
            </a:br>
            <a:r>
              <a:rPr lang="ru-RU" altLang="en-US" sz="2000" dirty="0"/>
              <a:t>антикоррупционное просвещение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53264" y="1943961"/>
            <a:ext cx="2801620" cy="230832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Организация и проведение с работниками Учреждения мероприятий по формированию нетерпимого отношения к коррупции, по ознакомлению с требованиями действующего законодательства и судебной практикой по вопросам противодействия коррупции и государственной службы, соблюдению запретов, ограничений и обязанностей, установленных в целях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433951" y="2313293"/>
            <a:ext cx="2801620" cy="193899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Размещение в местах предоставления государственных услуг, где на регулярной основе осуществляется взаимодействие служащих, работников с гражданами и организациями, плакатов (объявлений) о недопустимости коррупционного поведения, в том числе подарков, дачи взяток, подкупа и иных форм проявления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214369" y="1987192"/>
            <a:ext cx="2801620" cy="120032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Разработка и размещение просветительских материалов, направленных на борьбу с проявлениями коррупции, в разделе «Противодействие коррупции» официального сайта </a:t>
            </a:r>
            <a:r>
              <a:rPr lang="ru-RU" altLang="en-US" sz="1200" b="1" dirty="0" smtClean="0"/>
              <a:t>Учреждения</a:t>
            </a:r>
            <a:endParaRPr lang="ru-RU" altLang="en-US" sz="1200" b="1" dirty="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46666" y="1778603"/>
            <a:ext cx="2801620" cy="34163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Создание учетных записей (аккаунтов) на платформе, онлайн-сервисе или веб-сайте, предназначенных для построения, отражения и организации социальных взаимоотношений в сети Интернет (социальных сетях), с последующим наполнением материалами по антикоррупционной тематике, в том числе направленными на популяризацию в обществе антикоррупционных стандартов, развитие общественного правосознания, а также демонстрирующими информационные сервисы, исключающие коррупционное поведение в системе государственного управления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904615" y="4349115"/>
            <a:ext cx="2801620" cy="8299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Организация в Учреждения проведения приемного дня, посвященного Международному дню борьбы с коррупцией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861158" y="1595441"/>
            <a:ext cx="792797" cy="26650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 flipH="1">
            <a:off x="4592385" y="1702822"/>
            <a:ext cx="12393" cy="28370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7786370" y="1800562"/>
            <a:ext cx="0" cy="48447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9878426" y="1492491"/>
            <a:ext cx="698631" cy="31176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6209579" y="1793875"/>
            <a:ext cx="16496" cy="252222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260668" y="4847459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обсуждение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 технических учебах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 персоналом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116836" y="5599785"/>
            <a:ext cx="2317115" cy="7408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06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12.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2024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805669" y="5481035"/>
            <a:ext cx="2031365" cy="6959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Ведение учетной записи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latin typeface="+mj-lt"/>
                <a:ea typeface="SimSun" panose="02010600030101010101" pitchFamily="2" charset="-122"/>
                <a:cs typeface="+mj-lt"/>
              </a:rPr>
              <a:t>https://vk.com/soc023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899275" y="4793007"/>
            <a:ext cx="2183765" cy="138398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Изготовлена  стенгазета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силами получателей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443605" y="3570415"/>
            <a:ext cx="2251710" cy="64801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2024 г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1425433" y="4292600"/>
            <a:ext cx="3974" cy="51910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813096" y="5196424"/>
            <a:ext cx="8255" cy="287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7980362" y="4464356"/>
            <a:ext cx="10795" cy="3473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4526390" y="3244036"/>
            <a:ext cx="39895" cy="39817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>
            <a:endCxn id="4" idx="0"/>
          </p:cNvCxnSpPr>
          <p:nvPr/>
        </p:nvCxnSpPr>
        <p:spPr>
          <a:xfrm flipH="1">
            <a:off x="5275394" y="5185129"/>
            <a:ext cx="9208" cy="41465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 b="1" dirty="0"/>
              <a:t>Обеспечение участия институтов гражданского общества в противодействии коррупци</a:t>
            </a:r>
            <a:r>
              <a:rPr lang="ru-RU" altLang="en-US" sz="2000" dirty="0"/>
              <a:t>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33743" y="2098993"/>
            <a:ext cx="2801620" cy="181588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Участие должностных лиц Учреждения в проведении «круглых столов», семинаров, совещаний с участием представителей общественных организаций, некоммерческих организаций в сфере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441977" y="2125789"/>
            <a:ext cx="2801620" cy="15995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Распространение информационно-аналитических материалов институтов гражданского общества для различных категорий населения по теме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480314" y="2005232"/>
            <a:ext cx="2895814" cy="28931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в рамках гражданского просвещения обучения антикоррупционному поведению с подростковыми/ юношескими объединениями в целях повышения правовой культуры, формирования атмосферы нетерпимого отношения к коррупции, демонстрации наиболее типичных моделей поведения при столкновении с коррупционными ситуациями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206809" y="1774775"/>
            <a:ext cx="3601029" cy="27079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Прямая со стрелкой 6"/>
          <p:cNvCxnSpPr>
            <a:endCxn id="5" idx="0"/>
          </p:cNvCxnSpPr>
          <p:nvPr/>
        </p:nvCxnSpPr>
        <p:spPr>
          <a:xfrm flipH="1">
            <a:off x="5842787" y="1763952"/>
            <a:ext cx="1" cy="36183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5807838" y="1774775"/>
            <a:ext cx="3252079" cy="19058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310088" y="437388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Участие директора Учреждения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Совете Руководителей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Южной сельской администрации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667061" y="4308475"/>
            <a:ext cx="2281555" cy="960697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Распространено 20 брошюр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964645" y="5269172"/>
            <a:ext cx="2281555" cy="84784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2024 г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.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>
            <a:endCxn id="3" idx="0"/>
          </p:cNvCxnSpPr>
          <p:nvPr/>
        </p:nvCxnSpPr>
        <p:spPr>
          <a:xfrm flipH="1">
            <a:off x="1450866" y="3978671"/>
            <a:ext cx="21456" cy="39520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>
            <a:endCxn id="4" idx="0"/>
          </p:cNvCxnSpPr>
          <p:nvPr/>
        </p:nvCxnSpPr>
        <p:spPr>
          <a:xfrm>
            <a:off x="5807838" y="3745439"/>
            <a:ext cx="1" cy="56303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9932907" y="4898332"/>
            <a:ext cx="15875" cy="3708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 b="1" dirty="0"/>
              <a:t>Мониторинг состояния и эффективности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393450" y="2288759"/>
            <a:ext cx="4602480" cy="7386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Подготовка информации о результатах выполнения плана мероприятий по противодействию коррупции и целевых показателей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5668644" y="1787952"/>
            <a:ext cx="9525" cy="450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139882" y="3949503"/>
            <a:ext cx="307657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подготовлена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689293" y="3152578"/>
            <a:ext cx="10795" cy="7969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9220"/>
            <a:ext cx="10972800" cy="582613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Повышение эффективности деятельности по противодействию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26377" y="1380242"/>
            <a:ext cx="1938020" cy="120032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Обеспечение действенного функционирования комиссии по противодействию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918266" y="1458545"/>
            <a:ext cx="4231640" cy="323165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Принятие мер по повышению эффективности контроля за соблюдением лицами, замещающими должности   в Учреждении, требований законодательства Российской Федерации о противодействии коррупции, касающихся предотвращения и урегулирования конфликта интересов, в том числе за привлечением таких лиц к ответственности в случае их несоблюдения:</a:t>
            </a:r>
          </a:p>
          <a:p>
            <a:pPr algn="ctr"/>
            <a:r>
              <a:rPr lang="ru-RU" altLang="en-US" sz="1200" b="1" dirty="0"/>
              <a:t>а) составление таблиц с анкетными данными лиц, замещающих должности согласно Перечня коррупционных рисков, их родственников и свойственников в целях предотвращения и урегулирования конфликта интересов;</a:t>
            </a:r>
          </a:p>
          <a:p>
            <a:pPr algn="ctr"/>
            <a:r>
              <a:rPr lang="ru-RU" altLang="en-US" sz="1200" b="1" dirty="0"/>
              <a:t>б) доведение таблиц с анкетными данными лиц, замещающих должности согласно  Перечня коррупционных рисков, их родственников и свойственников до сведения руководителей соответствующих структурных подразделений в целях предотвращения конфликта </a:t>
            </a:r>
            <a:r>
              <a:rPr lang="ru-RU" altLang="en-US" sz="1200" b="1" dirty="0" smtClean="0"/>
              <a:t>интересов</a:t>
            </a:r>
            <a:endParaRPr lang="ru-RU" altLang="en-US" sz="1200" b="1" dirty="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264869" y="1543951"/>
            <a:ext cx="2801620" cy="193899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Повышение эффективности кадровой работы в части, касающейся ведения личных дел лиц, замещающих должность руководителя Учреждения, в том числе за актуализацией сведений, содержащихся в анкете, представляемой при назначении, об их родственниках и свойственниках в целях выявления возможного конфликта интересов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49821" y="691833"/>
            <a:ext cx="3938839" cy="58261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763894" y="691510"/>
            <a:ext cx="4073789" cy="68231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788660" y="691833"/>
            <a:ext cx="0" cy="76671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365122" y="3279487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два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заседания в 2024 году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3" name="Овал 12"/>
          <p:cNvSpPr/>
          <p:nvPr/>
        </p:nvSpPr>
        <p:spPr>
          <a:xfrm>
            <a:off x="4317363" y="5223510"/>
            <a:ext cx="3433445" cy="104941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Сведения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лицами, замещающими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должности согласно Перечня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заполнены в декабре 2024 года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9866628" y="4161228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Изменения в личные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дела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вносятся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1203957" y="2595592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10672708" y="3469669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6034086" y="4691380"/>
            <a:ext cx="637" cy="53213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</a:t>
            </a:r>
            <a:r>
              <a:rPr lang="ru-RU" altLang="en-US" sz="2000" b="1" dirty="0" smtClean="0"/>
              <a:t>478</a:t>
            </a:r>
            <a:br>
              <a:rPr lang="ru-RU" altLang="en-US" sz="2000" b="1" dirty="0" smtClean="0"/>
            </a:br>
            <a:r>
              <a:rPr lang="ru-RU" altLang="en-US" sz="2000" b="1" dirty="0" smtClean="0"/>
              <a:t>«</a:t>
            </a:r>
            <a:r>
              <a:rPr lang="ru-RU" altLang="en-US" sz="2000" b="1" dirty="0"/>
              <a:t>О Национальном плане противодействия коррупции на 2021– 2024 </a:t>
            </a:r>
            <a:r>
              <a:rPr lang="ru-RU" altLang="en-US" sz="2000" b="1" dirty="0" smtClean="0"/>
              <a:t>годы»</a:t>
            </a:r>
            <a:endParaRPr lang="ru-RU" altLang="en-US" sz="2000" b="1" dirty="0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572669" y="2031496"/>
            <a:ext cx="4137342" cy="31260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Принятие мер по противодействию нецелевому использованию бюджетных средств, выделяемых на проведение противоэпидемических мероприятий, в том числе на профилактику распространения новой </a:t>
            </a:r>
            <a:r>
              <a:rPr lang="ru-RU" altLang="en-US" sz="1200" b="1" dirty="0" err="1"/>
              <a:t>коронавирусной</a:t>
            </a:r>
            <a:r>
              <a:rPr lang="ru-RU" altLang="en-US" sz="1200" b="1" dirty="0"/>
              <a:t> инфекции (2019-nCoV), а также на реализацию на территории Свердловской области национальных проектов, с обращением особого внимания на выявление и пресечение фактов предоставления аффилированным коммерческим структурам неправомерных преимуществ и оказания им содействия в иной форме  работниками Учреждения (пункт 19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2021–2024 годы» (далее – Национальный план</a:t>
            </a:r>
            <a:r>
              <a:rPr lang="ru-RU" altLang="en-US" sz="1200" b="1" dirty="0" smtClean="0"/>
              <a:t>))</a:t>
            </a:r>
            <a:endParaRPr lang="ru-RU" altLang="en-US" sz="1200" b="1" dirty="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24277" y="2038544"/>
            <a:ext cx="2042556" cy="830997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Актуализация информации, находящейся в личных делах работников Учреждения 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8000366" y="2031496"/>
            <a:ext cx="1943099" cy="360098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противодействии коррупции, включая их обучение по дополнительным профессиональным программам в сфере противодействия коррупции </a:t>
            </a:r>
          </a:p>
          <a:p>
            <a:pPr algn="ctr"/>
            <a:r>
              <a:rPr lang="ru-RU" altLang="en-US" sz="1200" b="1" dirty="0"/>
              <a:t>(подпункт «а» пункта 39 Национального плана)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0233820" y="2181455"/>
            <a:ext cx="1714184" cy="288544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лиц, впервые поступивших работу в Учреждение и замещающих должности, связанные с соблюдением антикоррупционных стандартов (подпункт «б» пункта 39 Национального плана)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62559" y="3940811"/>
            <a:ext cx="3146425" cy="230832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проведении закупок товаров, работ, услуг для обеспечения государственных нужд Свердловской области, включая обучение указанных работников по дополнительным профессиональным программам в сфере противодействия коррупции (подпункт «в» пункта 39 Национального плана)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336030" y="1778003"/>
            <a:ext cx="9525" cy="239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>
            <a:off x="5634830" y="1779401"/>
            <a:ext cx="6510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10936528" y="1777022"/>
            <a:ext cx="11452" cy="41288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867857" y="1777022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927451" y="1766173"/>
            <a:ext cx="24565" cy="217463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6" name="Овал 15"/>
          <p:cNvSpPr/>
          <p:nvPr/>
        </p:nvSpPr>
        <p:spPr>
          <a:xfrm>
            <a:off x="313373" y="3189368"/>
            <a:ext cx="1623060" cy="642621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533900" y="5489444"/>
            <a:ext cx="3213100" cy="8349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126480" y="5179736"/>
            <a:ext cx="1905" cy="30970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 flipV="1">
            <a:off x="7701915" y="6155055"/>
            <a:ext cx="35458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V="1">
            <a:off x="3342322" y="5891813"/>
            <a:ext cx="1191578" cy="1510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1222512" y="2881358"/>
            <a:ext cx="9525" cy="3257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ое соединение 22"/>
          <p:cNvCxnSpPr/>
          <p:nvPr/>
        </p:nvCxnSpPr>
        <p:spPr>
          <a:xfrm>
            <a:off x="11266805" y="5110480"/>
            <a:ext cx="0" cy="108331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 flipV="1">
            <a:off x="7692390" y="5868051"/>
            <a:ext cx="1590675" cy="171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5" name="Прямое соединение 24"/>
          <p:cNvCxnSpPr/>
          <p:nvPr/>
        </p:nvCxnSpPr>
        <p:spPr>
          <a:xfrm>
            <a:off x="9283065" y="5652135"/>
            <a:ext cx="1" cy="259298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148</TotalTime>
  <Words>1879</Words>
  <Application>Microsoft Office PowerPoint</Application>
  <PresentationFormat>Широкоэкранный</PresentationFormat>
  <Paragraphs>147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微软雅黑</vt:lpstr>
      <vt:lpstr>SimSun</vt:lpstr>
      <vt:lpstr>Calibri</vt:lpstr>
      <vt:lpstr>Calibri Light</vt:lpstr>
      <vt:lpstr>Ретро</vt:lpstr>
      <vt:lpstr>Отчет  о выполнении плана мероприятий по противодействию коррупции  в ГАСУСО СО «Щелкунский ПНИ» </vt:lpstr>
      <vt:lpstr>Совершенствование нормативного правового обеспечения деятельности по противодействию коррупции ГАСУСО СО «Щелкунский ПНИ»</vt:lpstr>
      <vt:lpstr>Совершенствование кадровой работы по профилактике коррупционных  и иных правонарушений</vt:lpstr>
      <vt:lpstr>Повышение качества профессиональной подготовки работников Учреждения, в т.ч. профессиональное развитие специалистов в сфере организации противодействия коррупции</vt:lpstr>
      <vt:lpstr>Устранение необоснованных запретов и ограничений в области экономической деятельности,  повышение доступности и качества предоставления государственных услуг</vt:lpstr>
      <vt:lpstr>Повышение результативности и эффективности работы с обращениями граждан по фактам коррупции</vt:lpstr>
      <vt:lpstr>Обеспечение открытости деятельности Учреждения в сфере противодействия коррупции</vt:lpstr>
      <vt:lpstr>Формирование в обществе нетерпимости к коррупционному поведению, антикоррупционное просвещение </vt:lpstr>
      <vt:lpstr>Обеспечение участия институтов гражданского общества в противодействии коррупции</vt:lpstr>
      <vt:lpstr>Мониторинг состояния и эффективности противодействия коррупции</vt:lpstr>
      <vt:lpstr>Повышение эффективности деятельности по противодействию коррупции</vt:lpstr>
      <vt:lpstr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61</cp:revision>
  <dcterms:created xsi:type="dcterms:W3CDTF">2023-01-17T08:12:00Z</dcterms:created>
  <dcterms:modified xsi:type="dcterms:W3CDTF">2025-01-13T10:52:04Z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34B1A81EED5041F7A65B4ECE0309EFF8</vt:lpwstr>
  </property>
</Properties>
</file>