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1" r:id="rId1"/>
  </p:sldMasterIdLst>
  <p:notesMasterIdLst>
    <p:notesMasterId r:id="rId11"/>
  </p:notesMasterIdLst>
  <p:sldIdLst>
    <p:sldId id="256" r:id="rId2"/>
    <p:sldId id="257" r:id="rId3"/>
    <p:sldId id="259" r:id="rId4"/>
    <p:sldId id="258" r:id="rId5"/>
    <p:sldId id="260" r:id="rId6"/>
    <p:sldId id="264" r:id="rId7"/>
    <p:sldId id="265" r:id="rId8"/>
    <p:sldId id="266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5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96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27DB4D-64DE-41C2-BA80-D89B27A0160F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1DF354-7278-4DF9-B596-DFC769AA0F52}" type="pres">
      <dgm:prSet presAssocID="{7927DB4D-64DE-41C2-BA80-D89B27A0160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</dgm:ptLst>
  <dgm:cxnLst>
    <dgm:cxn modelId="{B3FDA73D-413C-44BC-81EA-0F9FE35A40D7}" type="presOf" srcId="{7927DB4D-64DE-41C2-BA80-D89B27A0160F}" destId="{C91DF354-7278-4DF9-B596-DFC769AA0F52}" srcOrd="0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007C-2CF7-49F1-9B16-242283509ADC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895AD-C8CA-42E9-98E1-C36C7B5026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27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895AD-C8CA-42E9-98E1-C36C7B5026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137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417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28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685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475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588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679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129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522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700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174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47136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030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9637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1728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64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567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7A30D-C50B-4DBE-B6AE-967F434D693B}" type="datetimeFigureOut">
              <a:rPr lang="ru-RU" smtClean="0"/>
              <a:t>28.12.2024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BED0423-2C20-4EDF-9407-623CD78A27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41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  <p:sldLayoutId id="2147483976" r:id="rId5"/>
    <p:sldLayoutId id="2147483977" r:id="rId6"/>
    <p:sldLayoutId id="2147483978" r:id="rId7"/>
    <p:sldLayoutId id="2147483979" r:id="rId8"/>
    <p:sldLayoutId id="2147483980" r:id="rId9"/>
    <p:sldLayoutId id="2147483981" r:id="rId10"/>
    <p:sldLayoutId id="2147483982" r:id="rId11"/>
    <p:sldLayoutId id="2147483983" r:id="rId12"/>
    <p:sldLayoutId id="2147483984" r:id="rId13"/>
    <p:sldLayoutId id="2147483985" r:id="rId14"/>
    <p:sldLayoutId id="2147483986" r:id="rId15"/>
    <p:sldLayoutId id="214748398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5940" y="556493"/>
            <a:ext cx="8915399" cy="1253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dirty="0">
                <a:latin typeface="Liberation Mono" panose="02070409020205020404" pitchFamily="49" charset="0"/>
              </a:rPr>
              <a:t/>
            </a:r>
            <a:br>
              <a:rPr lang="ru-RU" sz="2000" dirty="0">
                <a:latin typeface="Liberation Mono" panose="02070409020205020404" pitchFamily="49" charset="0"/>
              </a:rPr>
            </a:br>
            <a:r>
              <a:rPr lang="ru-RU" sz="2000" dirty="0" smtClean="0">
                <a:latin typeface="Liberation Mono" panose="02070409020205020404" pitchFamily="49" charset="0"/>
              </a:rPr>
              <a:t/>
            </a:r>
            <a:br>
              <a:rPr lang="ru-RU" sz="2000" dirty="0" smtClean="0">
                <a:latin typeface="Liberation Mono" panose="02070409020205020404" pitchFamily="49" charset="0"/>
              </a:rPr>
            </a:b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Liberation Mono" panose="02070409020205020404" pitchFamily="49" charset="0"/>
              </a:rPr>
              <a:t>Государственное автономное учреждение социального обслуживания Свердловской области «Комплексный центр социального обслуживания населения города Краснотурьинска</a:t>
            </a:r>
            <a:endParaRPr lang="ru-RU" sz="2200" b="1" dirty="0">
              <a:solidFill>
                <a:schemeClr val="accent1">
                  <a:lumMod val="50000"/>
                </a:schemeClr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5939" y="3456579"/>
            <a:ext cx="8915399" cy="1429457"/>
          </a:xfrm>
        </p:spPr>
        <p:txBody>
          <a:bodyPr>
            <a:normAutofit fontScale="92500" lnSpcReduction="10000"/>
          </a:bodyPr>
          <a:lstStyle/>
          <a:p>
            <a:pPr algn="ctr">
              <a:spcBef>
                <a:spcPts val="0"/>
              </a:spcBef>
            </a:pP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О выполнении Плана мероприятий </a:t>
            </a:r>
          </a:p>
          <a:p>
            <a:pPr algn="ctr">
              <a:spcBef>
                <a:spcPts val="0"/>
              </a:spcBef>
            </a:pP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по противодействию коррупции </a:t>
            </a:r>
            <a:endParaRPr lang="ru-RU" sz="3200" b="1" dirty="0" smtClean="0">
              <a:solidFill>
                <a:schemeClr val="tx1">
                  <a:lumMod val="85000"/>
                  <a:lumOff val="15000"/>
                </a:schemeClr>
              </a:solidFill>
              <a:latin typeface="Liberation Serif" panose="02020603050405020304" pitchFamily="18" charset="0"/>
              <a:ea typeface="+mj-ea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за </a:t>
            </a:r>
            <a:r>
              <a:rPr lang="ru-RU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2024 </a:t>
            </a:r>
            <a:r>
              <a:rPr lang="ru-RU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Liberation Serif" panose="02020603050405020304" pitchFamily="18" charset="0"/>
                <a:ea typeface="+mj-ea"/>
                <a:cs typeface="+mj-cs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2448548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491" y="282365"/>
            <a:ext cx="8890721" cy="79829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Основные направления работы Управления в целях выполнения плана мероприятий по противодействию коррупции за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2024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год</a:t>
            </a:r>
            <a:endParaRPr lang="ru-RU" sz="24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2740" y="1764144"/>
            <a:ext cx="8915400" cy="4535055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Нормативно-правовое обеспечение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Повышение эффективности деятельности по противодействию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Организация работы по предупреждению коррупции в управлениях социальной политики и подведомственных учреждениях;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Выполнение национального плана противодействия коррупции 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Совершенствование кадровой  работы по профилактике коррупционных и иных правонарушений;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Работа с обращениями граждан и организаций по фактам коррупции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Обеспечение открытости деятельности органов социальной защиты населения Свердловской области в сфере противодействия коррупции;</a:t>
            </a:r>
          </a:p>
          <a:p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услуг.</a:t>
            </a: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04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5818" y="282894"/>
            <a:ext cx="9084685" cy="85370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Контроль за исполнением мер </a:t>
            </a: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по </a:t>
            </a:r>
            <a:b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предупреждению коррупции 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1526" y="2042040"/>
            <a:ext cx="8257309" cy="599560"/>
          </a:xfrm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Мониторинг состояния и эффективности противодействия коррупции, анализ реализации Плана по противодействию коррупции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521526" y="3061353"/>
            <a:ext cx="8257310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Анализ практики применения организационных, разъяснительных и иных мер по недопущению должностными лицами коррупционного поведения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521526" y="4080666"/>
            <a:ext cx="8257310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521526" y="5099979"/>
            <a:ext cx="8257310" cy="59956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Рассмотрение правоприменительной практики по результатам вступивших в законную  силу решений судов 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8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3" y="402437"/>
            <a:ext cx="8915400" cy="6412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Реализация запланированных мероприятий 2023 год</a:t>
            </a:r>
            <a:endParaRPr lang="ru-RU" sz="28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218" y="1838036"/>
            <a:ext cx="9010794" cy="4571949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предоставление сведений о доходах, расходах, имуществе и обязательствах имущественного характера и размещение их на сайте</a:t>
            </a:r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конфликт интересов и порядок его урегулирования;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получение подарка, сдача и оценка подарка, реализация (выкупа) и зачисление средств, вырученных от его реализации;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уведомления представителя нанимателя при прохождении государственной гражданской службы;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типичные случаи неправомерного поведения, меры ответственности;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представление сведений об адресах сайтов и (или) страниц сайтов в информационно-телекоммуникационной сети «Интернет», на которых размещалась общедоступная информация, а также данные, позволяющие идентифицировать государственного гражданского служащего;</a:t>
            </a:r>
          </a:p>
          <a:p>
            <a:r>
              <a:rPr lang="ru-RU" dirty="0">
                <a:solidFill>
                  <a:schemeClr val="tx1"/>
                </a:solidFill>
                <a:latin typeface="Liberation Serif" panose="02020603050405020304" pitchFamily="18" charset="0"/>
              </a:rPr>
              <a:t>соблюдение ограничений, налагаемых на гражданина, замещавшего должность государственной или муниципальной службы, при заключении им трудового или гражданско-правового договора с организацией.</a:t>
            </a:r>
          </a:p>
        </p:txBody>
      </p:sp>
    </p:spTree>
    <p:extLst>
      <p:ext uri="{BB962C8B-B14F-4D97-AF65-F5344CB8AC3E}">
        <p14:creationId xmlns:p14="http://schemas.microsoft.com/office/powerpoint/2010/main" val="35681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Овал 21"/>
          <p:cNvSpPr/>
          <p:nvPr/>
        </p:nvSpPr>
        <p:spPr>
          <a:xfrm>
            <a:off x="3422263" y="2846872"/>
            <a:ext cx="5575852" cy="270344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324933"/>
            <a:ext cx="9694286" cy="135247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Организация </a:t>
            </a:r>
            <a:r>
              <a:rPr lang="ru-RU" sz="2000" b="1" dirty="0">
                <a:solidFill>
                  <a:srgbClr val="3C5010"/>
                </a:solidFill>
                <a:latin typeface="Liberation Serif" panose="02020603050405020304" pitchFamily="18" charset="0"/>
              </a:rPr>
              <a:t>работы </a:t>
            </a: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комиссии по соблюдению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требований к служебному поведению и урегулированию </a:t>
            </a:r>
            <a:b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</a:br>
            <a:r>
              <a:rPr lang="ru-RU" sz="20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конфликта интересов </a:t>
            </a:r>
            <a:endParaRPr lang="ru-RU" sz="2000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1039908"/>
              </p:ext>
            </p:extLst>
          </p:nvPr>
        </p:nvGraphicFramePr>
        <p:xfrm>
          <a:off x="1810326" y="2216150"/>
          <a:ext cx="8914823" cy="859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 useBgFill="1">
        <p:nvSpPr>
          <p:cNvPr id="5" name="Овал 4"/>
          <p:cNvSpPr/>
          <p:nvPr/>
        </p:nvSpPr>
        <p:spPr>
          <a:xfrm>
            <a:off x="2088884" y="2607304"/>
            <a:ext cx="4014466" cy="175011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latin typeface="Liberation Serif" panose="02020603050405020304" pitchFamily="18" charset="0"/>
              </a:rPr>
              <a:t>2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 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2022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 – 0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(отсутствуют основания) </a:t>
            </a:r>
            <a:r>
              <a:rPr lang="ru-RU" b="1" dirty="0" smtClean="0"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</a:rPr>
              <a:t>д </a:t>
            </a:r>
            <a:r>
              <a:rPr lang="ru-RU" dirty="0" smtClean="0"/>
              <a:t>– 6 </a:t>
            </a:r>
            <a:endParaRPr lang="ru-RU" dirty="0"/>
          </a:p>
        </p:txBody>
      </p:sp>
      <p:sp useBgFill="1">
        <p:nvSpPr>
          <p:cNvPr id="23" name="Овал 22"/>
          <p:cNvSpPr/>
          <p:nvPr/>
        </p:nvSpPr>
        <p:spPr>
          <a:xfrm>
            <a:off x="6210189" y="2588831"/>
            <a:ext cx="4014466" cy="175011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latin typeface="Liberation Serif" panose="02020603050405020304" pitchFamily="18" charset="0"/>
              </a:rPr>
              <a:t>2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 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2023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 – 0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(отсутствуют основания) </a:t>
            </a:r>
            <a:r>
              <a:rPr lang="ru-RU" b="1" dirty="0" smtClean="0"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</a:rPr>
              <a:t>д </a:t>
            </a:r>
            <a:r>
              <a:rPr lang="ru-RU" dirty="0" smtClean="0"/>
              <a:t>– 6 </a:t>
            </a:r>
            <a:endParaRPr lang="ru-RU" dirty="0"/>
          </a:p>
        </p:txBody>
      </p:sp>
      <p:sp useBgFill="1">
        <p:nvSpPr>
          <p:cNvPr id="24" name="Овал 23"/>
          <p:cNvSpPr/>
          <p:nvPr/>
        </p:nvSpPr>
        <p:spPr>
          <a:xfrm>
            <a:off x="4260504" y="4338946"/>
            <a:ext cx="4014466" cy="1750115"/>
          </a:xfrm>
          <a:prstGeom prst="ellipse">
            <a:avLst/>
          </a:prstGeom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latin typeface="Liberation Serif" panose="02020603050405020304" pitchFamily="18" charset="0"/>
              </a:rPr>
              <a:t>2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     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2024 </a:t>
            </a:r>
            <a:r>
              <a:rPr lang="ru-RU" sz="2400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год – 0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(отсутствуют основания) </a:t>
            </a:r>
            <a:r>
              <a:rPr lang="ru-RU" b="1" dirty="0" smtClean="0">
                <a:latin typeface="Liberation Serif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</a:rPr>
              <a:t>д </a:t>
            </a:r>
            <a:r>
              <a:rPr lang="ru-RU" dirty="0" smtClean="0"/>
              <a:t>– 6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9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594293"/>
            <a:ext cx="8915400" cy="102919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Сведения о проверке достоверности сведений, представленных гражданскими служащими в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2024 </a:t>
            </a:r>
            <a:r>
              <a:rPr lang="ru-RU" sz="24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году </a:t>
            </a:r>
            <a:endParaRPr lang="ru-RU" sz="24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4412" y="2493818"/>
            <a:ext cx="8915400" cy="3777622"/>
          </a:xfrm>
        </p:spPr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применены меры юридической ответственности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гражданских служащих, в отношении которых установлены факты предоставления недостоверных сведений – 0 человек;</a:t>
            </a:r>
          </a:p>
          <a:p>
            <a:endParaRPr lang="ru-RU" sz="20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Количество проведенных проверок – 0.</a:t>
            </a:r>
          </a:p>
          <a:p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01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9213" y="624110"/>
            <a:ext cx="8915400" cy="150949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Результаты деятельности Учреждения в рамках работы с обращениями граждан и организаций по фактам коррупции </a:t>
            </a:r>
            <a:endParaRPr lang="ru-RU" sz="2800" b="1" dirty="0">
              <a:solidFill>
                <a:srgbClr val="3C501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85528" y="3519050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2024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84582" y="3519050"/>
            <a:ext cx="3232728" cy="16440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2023 </a:t>
            </a:r>
            <a:r>
              <a:rPr lang="ru-RU" sz="2400" u="sng" dirty="0" smtClean="0">
                <a:solidFill>
                  <a:schemeClr val="tx1"/>
                </a:solidFill>
                <a:latin typeface="Liberation Sans" panose="020B0604020202020204" pitchFamily="34" charset="0"/>
              </a:rPr>
              <a:t>год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Поступило обращений граждан по фактам коррупции - 0</a:t>
            </a:r>
            <a:endParaRPr lang="ru-RU" sz="1400" dirty="0">
              <a:solidFill>
                <a:schemeClr val="tx1"/>
              </a:solidFill>
              <a:latin typeface="Liberation Serif" panose="02020603050405020304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16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Liberation Serif" panose="02020603050405020304" pitchFamily="18" charset="0"/>
              </a:rPr>
              <a:t>Обеспечение доступа к информации 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Liberation Serif" panose="02020603050405020304" pitchFamily="18" charset="0"/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Liberation Serif" panose="02020603050405020304" pitchFamily="18" charset="0"/>
              </a:rPr>
              <a:t>о деятельности ГАУ «КЦСОН г. Краснотурьинска» 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50" y="2160588"/>
            <a:ext cx="4443337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5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7352" y="540328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3C5010"/>
                </a:solidFill>
                <a:latin typeface="Liberation Serif" panose="02020603050405020304" pitchFamily="18" charset="0"/>
              </a:rPr>
              <a:t>Прием обращений граждан и организаций  по вопросам коррупции</a:t>
            </a:r>
            <a:endParaRPr lang="ru-RU" dirty="0">
              <a:solidFill>
                <a:srgbClr val="3C5010"/>
              </a:solidFill>
            </a:endParaRPr>
          </a:p>
        </p:txBody>
      </p:sp>
      <p:sp>
        <p:nvSpPr>
          <p:cNvPr id="11" name="Блок-схема: знак завершения 10"/>
          <p:cNvSpPr/>
          <p:nvPr/>
        </p:nvSpPr>
        <p:spPr>
          <a:xfrm>
            <a:off x="3833089" y="2309091"/>
            <a:ext cx="5828145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   </a:t>
            </a:r>
            <a:r>
              <a:rPr lang="ru-RU" sz="2000" dirty="0" smtClean="0">
                <a:latin typeface="Liberation Serif" panose="02020603050405020304" pitchFamily="18" charset="0"/>
              </a:rPr>
              <a:t>В письменном виде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2" name="Блок-схема: знак завершения 11"/>
          <p:cNvSpPr/>
          <p:nvPr/>
        </p:nvSpPr>
        <p:spPr>
          <a:xfrm>
            <a:off x="3833090" y="3200400"/>
            <a:ext cx="5828146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 </a:t>
            </a:r>
            <a:r>
              <a:rPr lang="ru-RU" sz="2000" dirty="0" smtClean="0">
                <a:latin typeface="Liberation Serif" panose="02020603050405020304" pitchFamily="18" charset="0"/>
              </a:rPr>
              <a:t>В электронном виде на официальных сайтах в сети Интернет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  <p:sp>
        <p:nvSpPr>
          <p:cNvPr id="13" name="Блок-схема: знак завершения 12"/>
          <p:cNvSpPr/>
          <p:nvPr/>
        </p:nvSpPr>
        <p:spPr>
          <a:xfrm>
            <a:off x="3289465" y="4091709"/>
            <a:ext cx="7172696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Liberation Serif" panose="02020603050405020304" pitchFamily="18" charset="0"/>
                <a:sym typeface="Wingdings 2" panose="05020102010507070707" pitchFamily="18" charset="2"/>
              </a:rPr>
              <a:t></a:t>
            </a:r>
            <a:r>
              <a:rPr lang="ru-RU" dirty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ru-RU" sz="1900" dirty="0" smtClean="0">
                <a:latin typeface="Liberation Serif" panose="02020603050405020304" pitchFamily="18" charset="0"/>
              </a:rPr>
              <a:t>По «телефону доверия» по вопросам противодействия коррупции: 8(343843) 6–89-01; 3-48-31</a:t>
            </a:r>
            <a:endParaRPr lang="ru-RU" sz="1900" dirty="0">
              <a:latin typeface="Liberation Serif" panose="02020603050405020304" pitchFamily="18" charset="0"/>
            </a:endParaRPr>
          </a:p>
        </p:txBody>
      </p:sp>
      <p:sp>
        <p:nvSpPr>
          <p:cNvPr id="14" name="Блок-схема: знак завершения 13"/>
          <p:cNvSpPr/>
          <p:nvPr/>
        </p:nvSpPr>
        <p:spPr>
          <a:xfrm>
            <a:off x="3823855" y="4983018"/>
            <a:ext cx="5828145" cy="674255"/>
          </a:xfrm>
          <a:prstGeom prst="flowChartTerminator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  <a:sym typeface="Wingdings" panose="05000000000000000000" pitchFamily="2" charset="2"/>
              </a:rPr>
              <a:t>  </a:t>
            </a:r>
            <a:r>
              <a:rPr lang="ru-RU" sz="2000" dirty="0" smtClean="0">
                <a:latin typeface="Liberation Serif" panose="02020603050405020304" pitchFamily="18" charset="0"/>
              </a:rPr>
              <a:t>На личном приеме граждан</a:t>
            </a:r>
            <a:endParaRPr lang="ru-RU" sz="20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80588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840</TotalTime>
  <Words>479</Words>
  <Application>Microsoft Office PowerPoint</Application>
  <PresentationFormat>Произвольный</PresentationFormat>
  <Paragraphs>59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          Государственное автономное учреждение социального обслуживания Свердловской области «Комплексный центр социального обслуживания населения города Краснотурьинска</vt:lpstr>
      <vt:lpstr>Основные направления работы Управления в целях выполнения плана мероприятий по противодействию коррупции за 2024 год</vt:lpstr>
      <vt:lpstr>Контроль за исполнением мер по  предупреждению коррупции </vt:lpstr>
      <vt:lpstr>Реализация запланированных мероприятий 2023 год</vt:lpstr>
      <vt:lpstr>Организация работы комиссии по соблюдению  требований к служебному поведению и урегулированию  конфликта интересов </vt:lpstr>
      <vt:lpstr>Сведения о проверке достоверности сведений, представленных гражданскими служащими в 2024 году </vt:lpstr>
      <vt:lpstr>Результаты деятельности Учреждения в рамках работы с обращениями граждан и организаций по фактам коррупции </vt:lpstr>
      <vt:lpstr>Обеспечение доступа к информации  о деятельности ГАУ «КЦСОН г. Краснотурьинска» </vt:lpstr>
      <vt:lpstr>Прием обращений граждан и организаций  по вопросам коррупции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территориальный отраслевой исполнительный орган государственной власти Свердловской области - Управление социальной политики  Министерства социальной политики Свердловской области по городу Карпинску</dc:title>
  <dc:creator>Galya</dc:creator>
  <cp:lastModifiedBy>Doroshenko</cp:lastModifiedBy>
  <cp:revision>46</cp:revision>
  <dcterms:created xsi:type="dcterms:W3CDTF">2019-10-09T06:51:55Z</dcterms:created>
  <dcterms:modified xsi:type="dcterms:W3CDTF">2024-12-28T05:58:28Z</dcterms:modified>
</cp:coreProperties>
</file>