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11"/>
  </p:notesMasterIdLst>
  <p:sldIdLst>
    <p:sldId id="256" r:id="rId2"/>
    <p:sldId id="270" r:id="rId3"/>
    <p:sldId id="274" r:id="rId4"/>
    <p:sldId id="273" r:id="rId5"/>
    <p:sldId id="272" r:id="rId6"/>
    <p:sldId id="271" r:id="rId7"/>
    <p:sldId id="275" r:id="rId8"/>
    <p:sldId id="276" r:id="rId9"/>
    <p:sldId id="26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540" autoAdjust="0"/>
  </p:normalViewPr>
  <p:slideViewPr>
    <p:cSldViewPr>
      <p:cViewPr varScale="1">
        <p:scale>
          <a:sx n="74" d="100"/>
          <a:sy n="74" d="100"/>
        </p:scale>
        <p:origin x="-12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A0078-77A0-40E7-B6F9-808EE7985CF1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72E55D-ADB4-427A-B661-46A2490B76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805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6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5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6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2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1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5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1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5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5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3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9"/>
            <a:ext cx="34817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alerana.ru/produktsiya/pri-intensivnom-vypadenii/sprey-dlya-naruzhnogo-primeneniya-5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1573" y="188640"/>
            <a:ext cx="8064896" cy="1240048"/>
          </a:xfrm>
          <a:noFill/>
        </p:spPr>
        <p:txBody>
          <a:bodyPr>
            <a:normAutofit/>
          </a:bodyPr>
          <a:lstStyle/>
          <a:p>
            <a:pPr algn="ctr"/>
            <a:r>
              <a:rPr lang="ru-RU" i="1" dirty="0">
                <a:solidFill>
                  <a:srgbClr val="00B0F0"/>
                </a:solidFill>
              </a:rPr>
              <a:t>«Быть красивым в любом </a:t>
            </a:r>
            <a:r>
              <a:rPr lang="ru-RU" i="1" dirty="0" smtClean="0">
                <a:solidFill>
                  <a:srgbClr val="00B0F0"/>
                </a:solidFill>
              </a:rPr>
              <a:t>возрасте»</a:t>
            </a:r>
            <a:endParaRPr lang="ru-RU" i="1" dirty="0">
              <a:solidFill>
                <a:srgbClr val="00B0F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5265204"/>
            <a:ext cx="6400800" cy="151216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пожилого возраста</a:t>
            </a:r>
          </a:p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Направление “«Обучение навыкам ухода»</a:t>
            </a:r>
          </a:p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6872"/>
            <a:ext cx="4413061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05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8204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Красота и уход за собой в любом возрасте</a:t>
            </a:r>
          </a:p>
          <a:p>
            <a:r>
              <a:rPr lang="ru-RU" dirty="0">
                <a:solidFill>
                  <a:schemeClr val="bg1"/>
                </a:solidFill>
              </a:rPr>
              <a:t>Человек начинает понимать лишь со временем зачем прикладывают столько усилий женщины «за сорок» чтобы скрыть возраст и вернуть красоту. Происходит это, когда он сам начинает стареть. Эликсира вечной молодости не существует, но есть возможность выглядеть достойно и ухоженно, несмотря на годы. Как этого добиться и при этом не выглядеть смешно или нелепо? Если есть определенное количество денег, то современная медицина и пластические хирурги могут помочь, но не все располагают средствами. Тогда выход один — стараться выглядеть моложе.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Но </a:t>
            </a:r>
            <a:r>
              <a:rPr lang="ru-RU" dirty="0">
                <a:solidFill>
                  <a:schemeClr val="bg1"/>
                </a:solidFill>
              </a:rPr>
              <a:t>молодиться не стоит, так как порой это выглядит довольно забавно или нелепо. Синие тени, как в подростковом возрасте, яркий цвет волос и наряд, подчеркивающий формы, никак не прибавят шарма, а только подчеркнут возраст. Уход за собой должен быть грамотным, и в этой проблеме есть подводные камни.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953968"/>
            <a:ext cx="3168352" cy="2351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402916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Возраст – это лишь число, и внешность в значительной степени зависит от того, как мы заботимся о себе и какие привычки мы приобрели.</a:t>
            </a:r>
          </a:p>
        </p:txBody>
      </p:sp>
    </p:spTree>
    <p:extLst>
      <p:ext uri="{BB962C8B-B14F-4D97-AF65-F5344CB8AC3E}">
        <p14:creationId xmlns:p14="http://schemas.microsoft.com/office/powerpoint/2010/main" val="263922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46805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1. </a:t>
            </a:r>
            <a:r>
              <a:rPr lang="ru-RU" b="1" u="sng" dirty="0">
                <a:solidFill>
                  <a:schemeClr val="bg1"/>
                </a:solidFill>
              </a:rPr>
              <a:t>Здоровый образ жизни </a:t>
            </a:r>
            <a:r>
              <a:rPr lang="ru-RU" dirty="0">
                <a:solidFill>
                  <a:schemeClr val="bg1"/>
                </a:solidFill>
              </a:rPr>
              <a:t>– залог молодости.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Регулярные </a:t>
            </a:r>
            <a:r>
              <a:rPr lang="ru-RU" dirty="0">
                <a:solidFill>
                  <a:schemeClr val="bg1"/>
                </a:solidFill>
              </a:rPr>
              <a:t>физические упражнения, здоровое питание, достаточный отдых и отказ от вредных привычек помогут вам сохранить энергию и жизненность в любом </a:t>
            </a:r>
            <a:r>
              <a:rPr lang="ru-RU" dirty="0" smtClean="0">
                <a:solidFill>
                  <a:schemeClr val="bg1"/>
                </a:solidFill>
              </a:rPr>
              <a:t>возрасте.  Тренировки </a:t>
            </a:r>
            <a:r>
              <a:rPr lang="ru-RU" dirty="0">
                <a:solidFill>
                  <a:schemeClr val="bg1"/>
                </a:solidFill>
              </a:rPr>
              <a:t>помогают держать в тонусе тело и разум. Примерно после 40 лет кожа становится более сухой, постепенно теряет эластичность и упругость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8640"/>
            <a:ext cx="4059081" cy="2568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0611" y="2636912"/>
            <a:ext cx="87396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Но </a:t>
            </a:r>
            <a:r>
              <a:rPr lang="ru-RU" dirty="0">
                <a:solidFill>
                  <a:schemeClr val="bg1"/>
                </a:solidFill>
              </a:rPr>
              <a:t>если вы занимаетесь спортом, она долго будет оставаться молодой.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Добровольцы в возрасте 65 лет и старше начали бегать трусцой и кататься на велосипеде дважды в неделю. Через три месяца ученые сравнили состояние их кожи до и после. Упражнения произвели омолаживающий эффект.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54439" y="3837241"/>
            <a:ext cx="55758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 другом </a:t>
            </a:r>
            <a:r>
              <a:rPr lang="ru-RU" dirty="0" smtClean="0">
                <a:solidFill>
                  <a:schemeClr val="bg1"/>
                </a:solidFill>
              </a:rPr>
              <a:t> исследовании ученые </a:t>
            </a:r>
            <a:r>
              <a:rPr lang="ru-RU" dirty="0">
                <a:solidFill>
                  <a:schemeClr val="bg1"/>
                </a:solidFill>
              </a:rPr>
              <a:t>сравнили неврологические эффекты от </a:t>
            </a:r>
            <a:r>
              <a:rPr lang="ru-RU" dirty="0" smtClean="0">
                <a:solidFill>
                  <a:schemeClr val="bg1"/>
                </a:solidFill>
              </a:rPr>
              <a:t>народных </a:t>
            </a:r>
            <a:r>
              <a:rPr lang="ru-RU" dirty="0">
                <a:solidFill>
                  <a:schemeClr val="bg1"/>
                </a:solidFill>
              </a:rPr>
              <a:t>танцев, ходьбы и других тренировок. 174 человека 60–70 лет, большинство из которых вели малоподвижный образ жизни, прошли тесты на физическую подготовку и умственные способности. Затем участники разделились на группы. Одни занялись быстрой ходьбой, другие – легкой растяжкой, а </a:t>
            </a:r>
            <a:r>
              <a:rPr lang="ru-RU" dirty="0" smtClean="0">
                <a:solidFill>
                  <a:schemeClr val="bg1"/>
                </a:solidFill>
              </a:rPr>
              <a:t>третьи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11" y="3933055"/>
            <a:ext cx="3163828" cy="2070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79513" y="6114830"/>
            <a:ext cx="87507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танцевали. Спустя полгода все участники намного лучше справились с теми же тестами. Но танцевальная группа превзошла всех!</a:t>
            </a:r>
          </a:p>
        </p:txBody>
      </p:sp>
    </p:spTree>
    <p:extLst>
      <p:ext uri="{BB962C8B-B14F-4D97-AF65-F5344CB8AC3E}">
        <p14:creationId xmlns:p14="http://schemas.microsoft.com/office/powerpoint/2010/main" val="52297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-79653"/>
            <a:ext cx="8964488" cy="720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000000"/>
                </a:solidFill>
                <a:latin typeface="+mj-lt"/>
              </a:rPr>
              <a:t>Ешьте продукты, насыщенные антиоксидантами</a:t>
            </a:r>
          </a:p>
          <a:p>
            <a:r>
              <a:rPr lang="ru-RU" sz="1700" b="1" dirty="0">
                <a:solidFill>
                  <a:srgbClr val="141517"/>
                </a:solidFill>
                <a:latin typeface="+mj-lt"/>
              </a:rPr>
              <a:t>Налегайте на эти продукты, чтобы продлить жизнь и, следовательно, отсрочить старость:</a:t>
            </a:r>
            <a:endParaRPr lang="ru-RU" sz="1700" dirty="0">
              <a:solidFill>
                <a:srgbClr val="141517"/>
              </a:solidFill>
              <a:latin typeface="+mj-lt"/>
            </a:endParaRPr>
          </a:p>
          <a:p>
            <a:r>
              <a:rPr lang="ru-RU" sz="1700" dirty="0">
                <a:solidFill>
                  <a:srgbClr val="141517"/>
                </a:solidFill>
                <a:latin typeface="+mj-lt"/>
              </a:rPr>
              <a:t>1. Зеленый чай богат антиоксидантами, защищающими природный коллаген. А еще исследование, опубликованное в «Европейском журнале профилактической кардиологии», показывает, что любители зеленого чая живут дольше.</a:t>
            </a:r>
          </a:p>
          <a:p>
            <a:r>
              <a:rPr lang="ru-RU" sz="1700" dirty="0">
                <a:solidFill>
                  <a:srgbClr val="141517"/>
                </a:solidFill>
                <a:latin typeface="+mj-lt"/>
              </a:rPr>
              <a:t>2. Средиземноморская диета снижает риск сердечно-сосудистых заболеваний и старческого слабоумия. Важным компонентом этой диеты является оливковое масло </a:t>
            </a:r>
            <a:r>
              <a:rPr lang="ru-RU" sz="1700" dirty="0" smtClean="0">
                <a:solidFill>
                  <a:srgbClr val="141517"/>
                </a:solidFill>
                <a:latin typeface="+mj-lt"/>
              </a:rPr>
              <a:t>холодного </a:t>
            </a:r>
            <a:r>
              <a:rPr lang="ru-RU" sz="1700" dirty="0">
                <a:solidFill>
                  <a:srgbClr val="141517"/>
                </a:solidFill>
                <a:latin typeface="+mj-lt"/>
              </a:rPr>
              <a:t>отжима.</a:t>
            </a:r>
          </a:p>
          <a:p>
            <a:r>
              <a:rPr lang="ru-RU" sz="1700" dirty="0">
                <a:solidFill>
                  <a:srgbClr val="141517"/>
                </a:solidFill>
                <a:latin typeface="+mj-lt"/>
              </a:rPr>
              <a:t>3. В семенах льна содержатся </a:t>
            </a:r>
            <a:r>
              <a:rPr lang="ru-RU" sz="1700" dirty="0" err="1">
                <a:solidFill>
                  <a:srgbClr val="141517"/>
                </a:solidFill>
                <a:latin typeface="+mj-lt"/>
              </a:rPr>
              <a:t>лигнаны</a:t>
            </a:r>
            <a:r>
              <a:rPr lang="ru-RU" sz="1700" dirty="0">
                <a:solidFill>
                  <a:srgbClr val="141517"/>
                </a:solidFill>
                <a:latin typeface="+mj-lt"/>
              </a:rPr>
              <a:t> – вещества, </a:t>
            </a:r>
            <a:endParaRPr lang="ru-RU" sz="1700" dirty="0" smtClean="0">
              <a:solidFill>
                <a:srgbClr val="141517"/>
              </a:solidFill>
              <a:latin typeface="+mj-lt"/>
            </a:endParaRPr>
          </a:p>
          <a:p>
            <a:r>
              <a:rPr lang="ru-RU" sz="1700" dirty="0" smtClean="0">
                <a:solidFill>
                  <a:srgbClr val="141517"/>
                </a:solidFill>
                <a:latin typeface="+mj-lt"/>
              </a:rPr>
              <a:t>которые </a:t>
            </a:r>
            <a:r>
              <a:rPr lang="ru-RU" sz="1700" dirty="0">
                <a:solidFill>
                  <a:srgbClr val="141517"/>
                </a:solidFill>
                <a:latin typeface="+mj-lt"/>
              </a:rPr>
              <a:t>снижают уровень сахара в крови и </a:t>
            </a:r>
            <a:r>
              <a:rPr lang="ru-RU" sz="1700" dirty="0" smtClean="0">
                <a:solidFill>
                  <a:srgbClr val="141517"/>
                </a:solidFill>
                <a:latin typeface="+mj-lt"/>
              </a:rPr>
              <a:t>улучшают</a:t>
            </a:r>
          </a:p>
          <a:p>
            <a:r>
              <a:rPr lang="ru-RU" sz="1700" dirty="0" smtClean="0">
                <a:solidFill>
                  <a:srgbClr val="141517"/>
                </a:solidFill>
                <a:latin typeface="+mj-lt"/>
              </a:rPr>
              <a:t> </a:t>
            </a:r>
            <a:r>
              <a:rPr lang="ru-RU" sz="1700" dirty="0">
                <a:solidFill>
                  <a:srgbClr val="141517"/>
                </a:solidFill>
                <a:latin typeface="+mj-lt"/>
              </a:rPr>
              <a:t>состояние кожи.</a:t>
            </a:r>
          </a:p>
          <a:p>
            <a:r>
              <a:rPr lang="ru-RU" sz="1700" dirty="0">
                <a:solidFill>
                  <a:srgbClr val="141517"/>
                </a:solidFill>
                <a:latin typeface="+mj-lt"/>
              </a:rPr>
              <a:t>4. Грецкие орехи </a:t>
            </a:r>
            <a:r>
              <a:rPr lang="ru-RU" sz="1700" dirty="0" smtClean="0">
                <a:solidFill>
                  <a:srgbClr val="141517"/>
                </a:solidFill>
                <a:latin typeface="+mj-lt"/>
              </a:rPr>
              <a:t>отличная </a:t>
            </a:r>
            <a:r>
              <a:rPr lang="ru-RU" sz="1700" dirty="0">
                <a:solidFill>
                  <a:srgbClr val="141517"/>
                </a:solidFill>
                <a:latin typeface="+mj-lt"/>
              </a:rPr>
              <a:t>пищи для мозга. А </a:t>
            </a:r>
            <a:r>
              <a:rPr lang="ru-RU" sz="1700" dirty="0" smtClean="0">
                <a:solidFill>
                  <a:srgbClr val="141517"/>
                </a:solidFill>
                <a:latin typeface="+mj-lt"/>
              </a:rPr>
              <a:t>еще он </a:t>
            </a:r>
          </a:p>
          <a:p>
            <a:r>
              <a:rPr lang="ru-RU" sz="1700" dirty="0" smtClean="0">
                <a:solidFill>
                  <a:srgbClr val="141517"/>
                </a:solidFill>
                <a:latin typeface="+mj-lt"/>
              </a:rPr>
              <a:t>регулируют уровень </a:t>
            </a:r>
            <a:r>
              <a:rPr lang="ru-RU" sz="1700" dirty="0">
                <a:solidFill>
                  <a:srgbClr val="141517"/>
                </a:solidFill>
                <a:latin typeface="+mj-lt"/>
              </a:rPr>
              <a:t>холестерина и укрепляют сердце</a:t>
            </a:r>
            <a:r>
              <a:rPr lang="ru-RU" sz="1700" dirty="0" smtClean="0">
                <a:solidFill>
                  <a:srgbClr val="141517"/>
                </a:solidFill>
                <a:latin typeface="+mj-lt"/>
              </a:rPr>
              <a:t>.</a:t>
            </a:r>
            <a:r>
              <a:rPr lang="ru-RU" sz="1700" dirty="0">
                <a:solidFill>
                  <a:srgbClr val="141517"/>
                </a:solidFill>
                <a:latin typeface="+mj-lt"/>
              </a:rPr>
              <a:t> </a:t>
            </a:r>
            <a:endParaRPr lang="ru-RU" sz="1700" dirty="0" smtClean="0">
              <a:solidFill>
                <a:srgbClr val="141517"/>
              </a:solidFill>
              <a:latin typeface="+mj-lt"/>
            </a:endParaRPr>
          </a:p>
          <a:p>
            <a:pPr lvl="0"/>
            <a:r>
              <a:rPr lang="ru-RU" sz="1700" dirty="0" smtClean="0">
                <a:solidFill>
                  <a:srgbClr val="141517"/>
                </a:solidFill>
                <a:latin typeface="+mj-lt"/>
              </a:rPr>
              <a:t>5</a:t>
            </a:r>
            <a:r>
              <a:rPr lang="ru-RU" sz="1700" dirty="0">
                <a:solidFill>
                  <a:srgbClr val="141517"/>
                </a:solidFill>
                <a:latin typeface="+mj-lt"/>
              </a:rPr>
              <a:t>. Авокадо особенно к месту на столе у тех, кто </a:t>
            </a:r>
            <a:endParaRPr lang="ru-RU" sz="1700" dirty="0" smtClean="0">
              <a:solidFill>
                <a:srgbClr val="141517"/>
              </a:solidFill>
              <a:latin typeface="+mj-lt"/>
            </a:endParaRPr>
          </a:p>
          <a:p>
            <a:pPr lvl="0"/>
            <a:r>
              <a:rPr lang="ru-RU" sz="1700" dirty="0" smtClean="0">
                <a:solidFill>
                  <a:srgbClr val="141517"/>
                </a:solidFill>
                <a:latin typeface="+mj-lt"/>
              </a:rPr>
              <a:t>страдает </a:t>
            </a:r>
            <a:r>
              <a:rPr lang="ru-RU" sz="1700" dirty="0">
                <a:solidFill>
                  <a:srgbClr val="141517"/>
                </a:solidFill>
                <a:latin typeface="+mj-lt"/>
              </a:rPr>
              <a:t>от заболеваний суставов или хочет их </a:t>
            </a:r>
            <a:endParaRPr lang="ru-RU" sz="1700" dirty="0" smtClean="0">
              <a:solidFill>
                <a:srgbClr val="141517"/>
              </a:solidFill>
              <a:latin typeface="+mj-lt"/>
            </a:endParaRPr>
          </a:p>
          <a:p>
            <a:pPr lvl="0"/>
            <a:r>
              <a:rPr lang="ru-RU" sz="1700" dirty="0" smtClean="0">
                <a:solidFill>
                  <a:srgbClr val="141517"/>
                </a:solidFill>
                <a:latin typeface="+mj-lt"/>
              </a:rPr>
              <a:t>предотвратить</a:t>
            </a:r>
            <a:endParaRPr lang="ru-RU" sz="1700" dirty="0">
              <a:solidFill>
                <a:srgbClr val="141517"/>
              </a:solidFill>
              <a:latin typeface="+mj-lt"/>
            </a:endParaRPr>
          </a:p>
          <a:p>
            <a:pPr lvl="0"/>
            <a:r>
              <a:rPr lang="ru-RU" sz="1700" dirty="0">
                <a:solidFill>
                  <a:srgbClr val="141517"/>
                </a:solidFill>
                <a:latin typeface="+mj-lt"/>
              </a:rPr>
              <a:t>6. Кофе насыщен антиоксидантами, так что балуйте себя им, но в разумных количествах.</a:t>
            </a:r>
          </a:p>
          <a:p>
            <a:pPr lvl="0"/>
            <a:r>
              <a:rPr lang="ru-RU" sz="1700" dirty="0">
                <a:solidFill>
                  <a:srgbClr val="141517"/>
                </a:solidFill>
                <a:latin typeface="+mj-lt"/>
              </a:rPr>
              <a:t>7. Мед по составу схож с плазмой крови. Он питает ткани и стимулирует кровообращение, то есть помогает сохранить молодость и здоровье на долгие годы.</a:t>
            </a:r>
          </a:p>
          <a:p>
            <a:pPr lvl="0"/>
            <a:r>
              <a:rPr lang="ru-RU" sz="1700" dirty="0">
                <a:solidFill>
                  <a:srgbClr val="141517"/>
                </a:solidFill>
                <a:latin typeface="+mj-lt"/>
              </a:rPr>
              <a:t>8. Многие ягоды также полезны для здоровья. Экстракт клюквы снижает степень износа зубов. Вишневый сок помогает справиться с бессонницей. Антиоксиданты в составе ежевики восстанавливают клетки от повреждений свободных радикалов. Если верить ученым, черника борется с раковыми клетками, а клубника замедляет старение благодаря обилию полифенолов.</a:t>
            </a:r>
          </a:p>
          <a:p>
            <a:pPr lvl="0"/>
            <a:r>
              <a:rPr lang="ru-RU" sz="1700" dirty="0">
                <a:solidFill>
                  <a:srgbClr val="141517"/>
                </a:solidFill>
              </a:rPr>
              <a:t>9. В составе темного шоколада – рекордное количество антиоксидантов. Поэтому он даже защищает кожу от ультрафиолета. Главное – выбирать шоколад с содержанием какао не меньше 70%.</a:t>
            </a:r>
          </a:p>
          <a:p>
            <a:endParaRPr lang="ru-RU" sz="1600" dirty="0">
              <a:solidFill>
                <a:srgbClr val="141517"/>
              </a:solidFill>
              <a:latin typeface="+mj-lt"/>
            </a:endParaRPr>
          </a:p>
          <a:p>
            <a:endParaRPr lang="ru-RU" sz="1600" b="0" i="0" dirty="0">
              <a:solidFill>
                <a:srgbClr val="141517"/>
              </a:solidFill>
              <a:effectLst/>
              <a:latin typeface="+mj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9" y="1772816"/>
            <a:ext cx="3750174" cy="2574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015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-79653"/>
            <a:ext cx="87849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+mj-lt"/>
              </a:rPr>
              <a:t>Защищайте лицо и руки</a:t>
            </a:r>
          </a:p>
          <a:p>
            <a:r>
              <a:rPr lang="ru-RU" dirty="0">
                <a:solidFill>
                  <a:srgbClr val="141517"/>
                </a:solidFill>
                <a:latin typeface="+mj-lt"/>
              </a:rPr>
              <a:t>Один из самых простых шагов, которые вы можете предпринять, чтобы защитить кожу, – наносить солнцезащитный крем круглый год и делать </a:t>
            </a:r>
            <a:r>
              <a:rPr lang="ru-RU" dirty="0" smtClean="0">
                <a:solidFill>
                  <a:srgbClr val="141517"/>
                </a:solidFill>
                <a:latin typeface="+mj-lt"/>
              </a:rPr>
              <a:t> </a:t>
            </a:r>
            <a:r>
              <a:rPr lang="ru-RU" dirty="0" err="1" smtClean="0">
                <a:solidFill>
                  <a:srgbClr val="141517"/>
                </a:solidFill>
                <a:latin typeface="+mj-lt"/>
              </a:rPr>
              <a:t>спа</a:t>
            </a:r>
            <a:r>
              <a:rPr lang="ru-RU" dirty="0" smtClean="0">
                <a:solidFill>
                  <a:srgbClr val="141517"/>
                </a:solidFill>
                <a:latin typeface="+mj-lt"/>
              </a:rPr>
              <a:t> для рук. </a:t>
            </a:r>
            <a:r>
              <a:rPr lang="ru-RU" dirty="0">
                <a:solidFill>
                  <a:srgbClr val="141517"/>
                </a:solidFill>
                <a:latin typeface="+mj-lt"/>
              </a:rPr>
              <a:t>Это снизит вероятность возникновения пигментных пятен.</a:t>
            </a:r>
          </a:p>
          <a:p>
            <a:r>
              <a:rPr lang="ru-RU" dirty="0">
                <a:solidFill>
                  <a:srgbClr val="141517"/>
                </a:solidFill>
                <a:latin typeface="+mj-lt"/>
              </a:rPr>
              <a:t>Многие косметологи советуют использовать </a:t>
            </a:r>
            <a:r>
              <a:rPr lang="ru-RU" dirty="0" err="1">
                <a:solidFill>
                  <a:srgbClr val="141517"/>
                </a:solidFill>
                <a:latin typeface="+mj-lt"/>
              </a:rPr>
              <a:t>антивозрастную</a:t>
            </a:r>
            <a:r>
              <a:rPr lang="ru-RU" dirty="0">
                <a:solidFill>
                  <a:srgbClr val="141517"/>
                </a:solidFill>
                <a:latin typeface="+mj-lt"/>
              </a:rPr>
              <a:t> косметику с </a:t>
            </a:r>
            <a:r>
              <a:rPr lang="ru-RU" dirty="0" err="1">
                <a:solidFill>
                  <a:srgbClr val="141517"/>
                </a:solidFill>
                <a:latin typeface="+mj-lt"/>
              </a:rPr>
              <a:t>ретинолом</a:t>
            </a:r>
            <a:r>
              <a:rPr lang="ru-RU" dirty="0">
                <a:solidFill>
                  <a:srgbClr val="141517"/>
                </a:solidFill>
                <a:latin typeface="+mj-lt"/>
              </a:rPr>
              <a:t>. Она увеличивает выработку коллагена, который предотвращает появление морщин. Но резко переходить на нее не стоит, иначе может появиться раздражение. Применяйте ее дважды в неделю, постепенно увеличивая частоту</a:t>
            </a:r>
            <a:r>
              <a:rPr lang="ru-RU" dirty="0" smtClean="0">
                <a:solidFill>
                  <a:srgbClr val="141517"/>
                </a:solidFill>
                <a:latin typeface="+mj-lt"/>
              </a:rPr>
              <a:t>.</a:t>
            </a:r>
          </a:p>
          <a:p>
            <a:r>
              <a:rPr lang="ru-RU" b="1" i="1" u="sng" dirty="0">
                <a:solidFill>
                  <a:schemeClr val="bg1"/>
                </a:solidFill>
                <a:latin typeface="+mj-lt"/>
              </a:rPr>
              <a:t>Витамин А, каротин, </a:t>
            </a:r>
            <a:r>
              <a:rPr lang="ru-RU" b="1" i="1" u="sng" dirty="0" err="1">
                <a:solidFill>
                  <a:schemeClr val="bg1"/>
                </a:solidFill>
                <a:latin typeface="+mj-lt"/>
              </a:rPr>
              <a:t>ретинол</a:t>
            </a:r>
            <a:r>
              <a:rPr lang="ru-RU" b="1" i="1" u="sng" dirty="0">
                <a:solidFill>
                  <a:schemeClr val="bg1"/>
                </a:solidFill>
                <a:latin typeface="+mj-lt"/>
              </a:rPr>
              <a:t> и </a:t>
            </a:r>
            <a:r>
              <a:rPr lang="ru-RU" b="1" i="1" u="sng" dirty="0" err="1">
                <a:solidFill>
                  <a:schemeClr val="bg1"/>
                </a:solidFill>
                <a:latin typeface="+mj-lt"/>
              </a:rPr>
              <a:t>ретиноиды</a:t>
            </a:r>
            <a:r>
              <a:rPr lang="ru-RU" b="1" i="1" u="sng" dirty="0">
                <a:solidFill>
                  <a:schemeClr val="bg1"/>
                </a:solidFill>
                <a:latin typeface="+mj-lt"/>
              </a:rPr>
              <a:t> – в чём разница</a:t>
            </a:r>
          </a:p>
          <a:p>
            <a:r>
              <a:rPr lang="ru-RU" i="1" dirty="0">
                <a:solidFill>
                  <a:schemeClr val="bg1"/>
                </a:solidFill>
                <a:latin typeface="+mj-lt"/>
              </a:rPr>
              <a:t>Витамин А объединяет многие вещества, схожие по строению и биологической активности, под названием </a:t>
            </a:r>
            <a:r>
              <a:rPr lang="ru-RU" i="1" dirty="0" err="1">
                <a:solidFill>
                  <a:schemeClr val="bg1"/>
                </a:solidFill>
                <a:latin typeface="+mj-lt"/>
              </a:rPr>
              <a:t>ретиноиды</a:t>
            </a:r>
            <a:r>
              <a:rPr lang="ru-RU" i="1" dirty="0">
                <a:solidFill>
                  <a:schemeClr val="bg1"/>
                </a:solidFill>
                <a:latin typeface="+mj-lt"/>
              </a:rPr>
              <a:t> – </a:t>
            </a:r>
            <a:r>
              <a:rPr lang="ru-RU" i="1" dirty="0" err="1">
                <a:solidFill>
                  <a:schemeClr val="bg1"/>
                </a:solidFill>
                <a:latin typeface="+mj-lt"/>
              </a:rPr>
              <a:t>ретинол</a:t>
            </a:r>
            <a:r>
              <a:rPr lang="ru-RU" i="1" dirty="0">
                <a:solidFill>
                  <a:schemeClr val="bg1"/>
                </a:solidFill>
                <a:latin typeface="+mj-lt"/>
              </a:rPr>
              <a:t>, </a:t>
            </a:r>
            <a:r>
              <a:rPr lang="ru-RU" i="1" dirty="0" err="1">
                <a:solidFill>
                  <a:schemeClr val="bg1"/>
                </a:solidFill>
                <a:latin typeface="+mj-lt"/>
              </a:rPr>
              <a:t>ретинальдегид</a:t>
            </a:r>
            <a:r>
              <a:rPr lang="ru-RU" i="1" dirty="0">
                <a:solidFill>
                  <a:schemeClr val="bg1"/>
                </a:solidFill>
                <a:latin typeface="+mj-lt"/>
              </a:rPr>
              <a:t> и </a:t>
            </a:r>
            <a:r>
              <a:rPr lang="ru-RU" i="1" dirty="0" err="1">
                <a:solidFill>
                  <a:schemeClr val="bg1"/>
                </a:solidFill>
                <a:latin typeface="+mj-lt"/>
              </a:rPr>
              <a:t>ретиноевую</a:t>
            </a:r>
            <a:r>
              <a:rPr lang="ru-RU" i="1" dirty="0">
                <a:solidFill>
                  <a:schemeClr val="bg1"/>
                </a:solidFill>
                <a:latin typeface="+mj-lt"/>
              </a:rPr>
              <a:t> кислоту. Каротин и </a:t>
            </a:r>
            <a:r>
              <a:rPr lang="ru-RU" i="1" dirty="0" err="1">
                <a:solidFill>
                  <a:schemeClr val="bg1"/>
                </a:solidFill>
                <a:latin typeface="+mj-lt"/>
              </a:rPr>
              <a:t>каротиноиды</a:t>
            </a:r>
            <a:r>
              <a:rPr lang="ru-RU" i="1" dirty="0">
                <a:solidFill>
                  <a:schemeClr val="bg1"/>
                </a:solidFill>
                <a:latin typeface="+mj-lt"/>
              </a:rPr>
              <a:t> относятся к провитаминам группы А, то есть являются их биохимическими предшественниками. </a:t>
            </a:r>
            <a:r>
              <a:rPr lang="ru-RU" i="1" dirty="0" err="1">
                <a:solidFill>
                  <a:schemeClr val="bg1"/>
                </a:solidFill>
                <a:latin typeface="+mj-lt"/>
              </a:rPr>
              <a:t>Каротиноиды</a:t>
            </a:r>
            <a:r>
              <a:rPr lang="ru-RU" i="1" dirty="0">
                <a:solidFill>
                  <a:schemeClr val="bg1"/>
                </a:solidFill>
                <a:latin typeface="+mj-lt"/>
              </a:rPr>
              <a:t> содержатся в растительных продуктах, а </a:t>
            </a:r>
            <a:r>
              <a:rPr lang="ru-RU" i="1" dirty="0" err="1">
                <a:solidFill>
                  <a:schemeClr val="bg1"/>
                </a:solidFill>
                <a:latin typeface="+mj-lt"/>
              </a:rPr>
              <a:t>ретиноиды</a:t>
            </a:r>
            <a:r>
              <a:rPr lang="ru-RU" i="1" dirty="0">
                <a:solidFill>
                  <a:schemeClr val="bg1"/>
                </a:solidFill>
                <a:latin typeface="+mj-lt"/>
              </a:rPr>
              <a:t> – в продуктах животного происхождения. Все эти вещества способствуют нормальному обмену веществ, регуляции синтеза белков, замедляют процессы старения, поддерживают иммунную систему и рост костей</a:t>
            </a:r>
            <a:r>
              <a:rPr lang="ru-RU" i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r>
              <a:rPr lang="ru-RU" dirty="0" smtClean="0">
                <a:solidFill>
                  <a:srgbClr val="141517"/>
                </a:solidFill>
                <a:latin typeface="+mj-lt"/>
              </a:rPr>
              <a:t>Альтернатива </a:t>
            </a:r>
            <a:r>
              <a:rPr lang="ru-RU" dirty="0" err="1">
                <a:solidFill>
                  <a:srgbClr val="141517"/>
                </a:solidFill>
                <a:latin typeface="+mj-lt"/>
              </a:rPr>
              <a:t>ретинолу</a:t>
            </a:r>
            <a:r>
              <a:rPr lang="ru-RU" dirty="0">
                <a:solidFill>
                  <a:srgbClr val="141517"/>
                </a:solidFill>
                <a:latin typeface="+mj-lt"/>
              </a:rPr>
              <a:t> – </a:t>
            </a:r>
            <a:r>
              <a:rPr lang="ru-RU" dirty="0" err="1">
                <a:solidFill>
                  <a:srgbClr val="141517"/>
                </a:solidFill>
                <a:latin typeface="+mj-lt"/>
              </a:rPr>
              <a:t>бакучиол</a:t>
            </a:r>
            <a:r>
              <a:rPr lang="ru-RU" dirty="0">
                <a:solidFill>
                  <a:srgbClr val="141517"/>
                </a:solidFill>
                <a:latin typeface="+mj-lt"/>
              </a:rPr>
              <a:t> (экстракт растения </a:t>
            </a:r>
            <a:endParaRPr lang="ru-RU" dirty="0" smtClean="0">
              <a:solidFill>
                <a:srgbClr val="141517"/>
              </a:solidFill>
              <a:latin typeface="+mj-lt"/>
            </a:endParaRPr>
          </a:p>
          <a:p>
            <a:r>
              <a:rPr lang="ru-RU" dirty="0" err="1" smtClean="0">
                <a:solidFill>
                  <a:srgbClr val="141517"/>
                </a:solidFill>
                <a:latin typeface="+mj-lt"/>
              </a:rPr>
              <a:t>бабчи</a:t>
            </a:r>
            <a:r>
              <a:rPr lang="ru-RU" dirty="0">
                <a:solidFill>
                  <a:srgbClr val="141517"/>
                </a:solidFill>
                <a:latin typeface="+mj-lt"/>
              </a:rPr>
              <a:t>) и экстракт люцерны. Оба положительно влияют </a:t>
            </a:r>
            <a:endParaRPr lang="ru-RU" dirty="0" smtClean="0">
              <a:solidFill>
                <a:srgbClr val="141517"/>
              </a:solidFill>
              <a:latin typeface="+mj-lt"/>
            </a:endParaRPr>
          </a:p>
          <a:p>
            <a:r>
              <a:rPr lang="ru-RU" dirty="0" smtClean="0">
                <a:solidFill>
                  <a:srgbClr val="141517"/>
                </a:solidFill>
                <a:latin typeface="+mj-lt"/>
              </a:rPr>
              <a:t>на </a:t>
            </a:r>
            <a:r>
              <a:rPr lang="ru-RU" dirty="0">
                <a:solidFill>
                  <a:srgbClr val="141517"/>
                </a:solidFill>
                <a:latin typeface="+mj-lt"/>
              </a:rPr>
              <a:t>деление клеток эпидермиса и ускоряют регенерацию </a:t>
            </a:r>
            <a:endParaRPr lang="ru-RU" dirty="0" smtClean="0">
              <a:solidFill>
                <a:srgbClr val="141517"/>
              </a:solidFill>
              <a:latin typeface="+mj-lt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673" y="4017108"/>
            <a:ext cx="3053815" cy="1998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60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-33854"/>
            <a:ext cx="9036496" cy="663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chemeClr val="bg1"/>
                </a:solidFill>
                <a:latin typeface="+mj-lt"/>
              </a:rPr>
              <a:t>Уход за кожей и волосами</a:t>
            </a:r>
            <a:r>
              <a:rPr lang="ru-RU" sz="1700" b="1" dirty="0" smtClean="0">
                <a:solidFill>
                  <a:schemeClr val="bg1"/>
                </a:solidFill>
                <a:latin typeface="+mj-lt"/>
              </a:rPr>
              <a:t>.</a:t>
            </a:r>
            <a:endParaRPr lang="ru-RU" sz="1700" b="1" dirty="0">
              <a:solidFill>
                <a:srgbClr val="087D0C"/>
              </a:solidFill>
              <a:latin typeface="+mj-lt"/>
            </a:endParaRPr>
          </a:p>
          <a:p>
            <a:pPr fontAlgn="base"/>
            <a:r>
              <a:rPr lang="ru-RU" sz="1700" b="1" dirty="0">
                <a:solidFill>
                  <a:srgbClr val="282828"/>
                </a:solidFill>
                <a:latin typeface="+mj-lt"/>
              </a:rPr>
              <a:t>1. Очищение</a:t>
            </a:r>
            <a:endParaRPr lang="ru-RU" sz="1700" dirty="0">
              <a:solidFill>
                <a:srgbClr val="282828"/>
              </a:solidFill>
              <a:latin typeface="+mj-lt"/>
            </a:endParaRPr>
          </a:p>
          <a:p>
            <a:pPr fontAlgn="base">
              <a:buFont typeface="Arial"/>
              <a:buChar char="•"/>
            </a:pPr>
            <a:r>
              <a:rPr lang="ru-RU" sz="1700" dirty="0">
                <a:solidFill>
                  <a:srgbClr val="282828"/>
                </a:solidFill>
                <a:latin typeface="+mj-lt"/>
              </a:rPr>
              <a:t>Выбирайте мягкие очищающие средства без мыла, которые не пересушивают кожу.</a:t>
            </a:r>
          </a:p>
          <a:p>
            <a:pPr fontAlgn="base">
              <a:buFont typeface="Arial"/>
              <a:buChar char="•"/>
            </a:pPr>
            <a:r>
              <a:rPr lang="ru-RU" sz="1700" dirty="0">
                <a:solidFill>
                  <a:srgbClr val="282828"/>
                </a:solidFill>
                <a:latin typeface="+mj-lt"/>
              </a:rPr>
              <a:t>Избегайте использования горячей воды, так как она может повредить защитный барьер кожи.</a:t>
            </a:r>
          </a:p>
          <a:p>
            <a:pPr fontAlgn="base">
              <a:buFont typeface="Arial"/>
              <a:buChar char="•"/>
            </a:pPr>
            <a:r>
              <a:rPr lang="ru-RU" sz="1700" dirty="0">
                <a:solidFill>
                  <a:srgbClr val="282828"/>
                </a:solidFill>
                <a:latin typeface="+mj-lt"/>
              </a:rPr>
              <a:t>Очищайте кожу два раза в день: утром и вечером.</a:t>
            </a:r>
          </a:p>
          <a:p>
            <a:pPr fontAlgn="base"/>
            <a:r>
              <a:rPr lang="ru-RU" sz="1700" b="1" dirty="0">
                <a:solidFill>
                  <a:srgbClr val="282828"/>
                </a:solidFill>
                <a:latin typeface="+mj-lt"/>
              </a:rPr>
              <a:t>2. Увлажнение</a:t>
            </a:r>
            <a:endParaRPr lang="ru-RU" sz="1700" dirty="0">
              <a:solidFill>
                <a:srgbClr val="282828"/>
              </a:solidFill>
              <a:latin typeface="+mj-lt"/>
            </a:endParaRPr>
          </a:p>
          <a:p>
            <a:pPr fontAlgn="base">
              <a:buFont typeface="Arial"/>
              <a:buChar char="•"/>
            </a:pPr>
            <a:r>
              <a:rPr lang="ru-RU" sz="1700" dirty="0">
                <a:solidFill>
                  <a:srgbClr val="282828"/>
                </a:solidFill>
                <a:latin typeface="+mj-lt"/>
              </a:rPr>
              <a:t>Увлажнение является ключевым для сохранения влаги и поддержания здоровья кожи.</a:t>
            </a:r>
          </a:p>
          <a:p>
            <a:pPr fontAlgn="base">
              <a:buFont typeface="Arial"/>
              <a:buChar char="•"/>
            </a:pPr>
            <a:r>
              <a:rPr lang="ru-RU" sz="1700" dirty="0">
                <a:solidFill>
                  <a:srgbClr val="282828"/>
                </a:solidFill>
                <a:latin typeface="+mj-lt"/>
              </a:rPr>
              <a:t>Выбирайте увлажняющие кремы с такими ингредиентами, как </a:t>
            </a:r>
            <a:r>
              <a:rPr lang="ru-RU" sz="1700" dirty="0" err="1">
                <a:solidFill>
                  <a:srgbClr val="282828"/>
                </a:solidFill>
                <a:latin typeface="+mj-lt"/>
              </a:rPr>
              <a:t>гиалуроновая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 кислота, </a:t>
            </a:r>
            <a:r>
              <a:rPr lang="ru-RU" sz="1700" dirty="0" err="1">
                <a:solidFill>
                  <a:srgbClr val="282828"/>
                </a:solidFill>
                <a:latin typeface="+mj-lt"/>
              </a:rPr>
              <a:t>керамиды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 и масло </a:t>
            </a:r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ши, наносите 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увлажняющий крем на влажную кожу после </a:t>
            </a:r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очищения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.</a:t>
            </a:r>
          </a:p>
          <a:p>
            <a:pPr fontAlgn="base"/>
            <a:r>
              <a:rPr lang="ru-RU" sz="1700" b="1" dirty="0">
                <a:solidFill>
                  <a:srgbClr val="282828"/>
                </a:solidFill>
                <a:latin typeface="+mj-lt"/>
              </a:rPr>
              <a:t>3. Защита от солнца</a:t>
            </a:r>
            <a:endParaRPr lang="ru-RU" sz="1700" dirty="0">
              <a:solidFill>
                <a:srgbClr val="282828"/>
              </a:solidFill>
              <a:latin typeface="+mj-lt"/>
            </a:endParaRPr>
          </a:p>
          <a:p>
            <a:pPr fontAlgn="base">
              <a:buFont typeface="Arial"/>
              <a:buChar char="•"/>
            </a:pPr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Используйте 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солнцезащитный крем с широким спектром действия и SPF не менее 30 каждый день, даже в пасмурную </a:t>
            </a:r>
            <a:r>
              <a:rPr lang="ru-RU" sz="1700" dirty="0" err="1" smtClean="0">
                <a:solidFill>
                  <a:srgbClr val="282828"/>
                </a:solidFill>
                <a:latin typeface="+mj-lt"/>
              </a:rPr>
              <a:t>погоду,наносите</a:t>
            </a:r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 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солнцезащитный крем за 20 минут до выхода на улицу и обновляйте его каждые два часа.</a:t>
            </a:r>
          </a:p>
          <a:p>
            <a:pPr fontAlgn="base"/>
            <a:r>
              <a:rPr lang="ru-RU" sz="1700" b="1" dirty="0">
                <a:solidFill>
                  <a:srgbClr val="282828"/>
                </a:solidFill>
                <a:latin typeface="+mj-lt"/>
              </a:rPr>
              <a:t>4. Отшелушивание</a:t>
            </a:r>
            <a:endParaRPr lang="ru-RU" sz="1700" dirty="0">
              <a:solidFill>
                <a:srgbClr val="282828"/>
              </a:solidFill>
              <a:latin typeface="+mj-lt"/>
            </a:endParaRPr>
          </a:p>
          <a:p>
            <a:pPr fontAlgn="base">
              <a:buFont typeface="Arial"/>
              <a:buChar char="•"/>
            </a:pPr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Используйте 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мягкие </a:t>
            </a:r>
            <a:r>
              <a:rPr lang="ru-RU" sz="1700" dirty="0" err="1">
                <a:solidFill>
                  <a:srgbClr val="282828"/>
                </a:solidFill>
                <a:latin typeface="+mj-lt"/>
              </a:rPr>
              <a:t>отшелушивающие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 средства один или два раза в неделю.</a:t>
            </a:r>
          </a:p>
          <a:p>
            <a:pPr fontAlgn="base">
              <a:buFont typeface="Arial"/>
              <a:buChar char="•"/>
            </a:pPr>
            <a:r>
              <a:rPr lang="ru-RU" sz="1700" dirty="0">
                <a:solidFill>
                  <a:srgbClr val="282828"/>
                </a:solidFill>
                <a:latin typeface="+mj-lt"/>
              </a:rPr>
              <a:t>Избегайте использования жестких </a:t>
            </a:r>
            <a:r>
              <a:rPr lang="ru-RU" sz="1700" dirty="0" err="1">
                <a:solidFill>
                  <a:srgbClr val="282828"/>
                </a:solidFill>
                <a:latin typeface="+mj-lt"/>
              </a:rPr>
              <a:t>скрабов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 </a:t>
            </a:r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или</a:t>
            </a:r>
          </a:p>
          <a:p>
            <a:pPr fontAlgn="base"/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химических </a:t>
            </a:r>
            <a:r>
              <a:rPr lang="ru-RU" sz="1700" dirty="0" err="1">
                <a:solidFill>
                  <a:srgbClr val="282828"/>
                </a:solidFill>
                <a:latin typeface="+mj-lt"/>
              </a:rPr>
              <a:t>пилингов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, которые могут раздражать </a:t>
            </a:r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.</a:t>
            </a:r>
          </a:p>
          <a:p>
            <a:pPr fontAlgn="base"/>
            <a:r>
              <a:rPr lang="ru-RU" sz="1700" b="1" dirty="0" smtClean="0">
                <a:solidFill>
                  <a:srgbClr val="282828"/>
                </a:solidFill>
                <a:latin typeface="+mj-lt"/>
              </a:rPr>
              <a:t>5</a:t>
            </a:r>
            <a:r>
              <a:rPr lang="ru-RU" sz="1700" b="1" dirty="0">
                <a:solidFill>
                  <a:srgbClr val="282828"/>
                </a:solidFill>
                <a:latin typeface="+mj-lt"/>
              </a:rPr>
              <a:t>. Уход за губами</a:t>
            </a:r>
            <a:endParaRPr lang="ru-RU" sz="1700" dirty="0">
              <a:solidFill>
                <a:srgbClr val="282828"/>
              </a:solidFill>
              <a:latin typeface="+mj-lt"/>
            </a:endParaRPr>
          </a:p>
          <a:p>
            <a:pPr fontAlgn="base">
              <a:buFont typeface="Arial"/>
              <a:buChar char="•"/>
            </a:pPr>
            <a:r>
              <a:rPr lang="ru-RU" sz="1700" dirty="0">
                <a:solidFill>
                  <a:srgbClr val="282828"/>
                </a:solidFill>
                <a:latin typeface="+mj-lt"/>
              </a:rPr>
              <a:t>Губы пожилых людей часто становятся сухими </a:t>
            </a:r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и</a:t>
            </a:r>
          </a:p>
          <a:p>
            <a:pPr fontAlgn="base"/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 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потрескавшимися.</a:t>
            </a:r>
          </a:p>
          <a:p>
            <a:pPr fontAlgn="base">
              <a:buFont typeface="Arial"/>
              <a:buChar char="•"/>
            </a:pPr>
            <a:r>
              <a:rPr lang="ru-RU" sz="1700" dirty="0">
                <a:solidFill>
                  <a:srgbClr val="282828"/>
                </a:solidFill>
                <a:latin typeface="+mj-lt"/>
              </a:rPr>
              <a:t>Используйте бальзам для губ с защитой от солнца и </a:t>
            </a:r>
            <a:endParaRPr lang="ru-RU" sz="1700" dirty="0" smtClean="0">
              <a:solidFill>
                <a:srgbClr val="282828"/>
              </a:solidFill>
              <a:latin typeface="+mj-lt"/>
            </a:endParaRPr>
          </a:p>
          <a:p>
            <a:pPr fontAlgn="base"/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увлажняющими 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ингредиентами.</a:t>
            </a:r>
          </a:p>
          <a:p>
            <a:pPr fontAlgn="base">
              <a:buFont typeface="Arial"/>
              <a:buChar char="•"/>
            </a:pPr>
            <a:r>
              <a:rPr lang="ru-RU" sz="1700" dirty="0">
                <a:solidFill>
                  <a:srgbClr val="282828"/>
                </a:solidFill>
                <a:latin typeface="+mj-lt"/>
              </a:rPr>
              <a:t>Наносите бальзам для губ несколько раз в день</a:t>
            </a:r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,</a:t>
            </a:r>
          </a:p>
          <a:p>
            <a:pPr fontAlgn="base"/>
            <a:r>
              <a:rPr lang="ru-RU" sz="1700" dirty="0" smtClean="0">
                <a:solidFill>
                  <a:srgbClr val="282828"/>
                </a:solidFill>
                <a:latin typeface="+mj-lt"/>
              </a:rPr>
              <a:t> </a:t>
            </a:r>
            <a:r>
              <a:rPr lang="ru-RU" sz="1700" dirty="0">
                <a:solidFill>
                  <a:srgbClr val="282828"/>
                </a:solidFill>
                <a:latin typeface="+mj-lt"/>
              </a:rPr>
              <a:t>особенно перед сном.</a:t>
            </a:r>
          </a:p>
          <a:p>
            <a:endParaRPr lang="ru-RU" sz="17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3933056"/>
            <a:ext cx="3840485" cy="2786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128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-78368"/>
            <a:ext cx="9036496" cy="689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chemeClr val="bg1"/>
                </a:solidFill>
              </a:rPr>
              <a:t>Маски против седины</a:t>
            </a:r>
          </a:p>
          <a:p>
            <a:r>
              <a:rPr lang="ru-RU" sz="1700" u="sng" dirty="0">
                <a:solidFill>
                  <a:schemeClr val="bg1"/>
                </a:solidFill>
              </a:rPr>
              <a:t>Касторовая маска</a:t>
            </a:r>
            <a:r>
              <a:rPr lang="ru-RU" sz="1700" dirty="0">
                <a:solidFill>
                  <a:schemeClr val="bg1"/>
                </a:solidFill>
              </a:rPr>
              <a:t>. Регулярная обработка прядей касторовым маслом с </a:t>
            </a:r>
            <a:r>
              <a:rPr lang="ru-RU" sz="1700" dirty="0" err="1">
                <a:solidFill>
                  <a:schemeClr val="bg1"/>
                </a:solidFill>
              </a:rPr>
              <a:t>началаXX</a:t>
            </a:r>
            <a:r>
              <a:rPr lang="ru-RU" sz="1700" dirty="0">
                <a:solidFill>
                  <a:schemeClr val="bg1"/>
                </a:solidFill>
              </a:rPr>
              <a:t> века считается эффективным способом борьбы с сединой. Маску не нужно готовить, просто вотрите в кожу головы касторовое масло и распределите его по длине локонов. Затем наденьте шапочку для душа и утеплите голову вязаной шапкой или махровым полотенцем.</a:t>
            </a:r>
          </a:p>
          <a:p>
            <a:r>
              <a:rPr lang="ru-RU" sz="1700" u="sng" dirty="0">
                <a:solidFill>
                  <a:schemeClr val="bg1"/>
                </a:solidFill>
              </a:rPr>
              <a:t>Луковая маска. </a:t>
            </a:r>
            <a:r>
              <a:rPr lang="ru-RU" sz="1700" dirty="0">
                <a:solidFill>
                  <a:schemeClr val="bg1"/>
                </a:solidFill>
              </a:rPr>
              <a:t>Для приготовления смешайте сок одной луковицы с 1 ч. ложкой меда, 1 ч. ложкой оливкового масла. Добавьте в состав немного шампуня, как следует перемешайте ингредиенты и нанесите их на волосы. Состав следует подержать полчаса, а затем смыть водой.</a:t>
            </a:r>
          </a:p>
          <a:p>
            <a:r>
              <a:rPr lang="ru-RU" sz="1700" u="sng" dirty="0">
                <a:solidFill>
                  <a:schemeClr val="bg1"/>
                </a:solidFill>
              </a:rPr>
              <a:t>Чесночная маска</a:t>
            </a:r>
            <a:r>
              <a:rPr lang="ru-RU" sz="1700" dirty="0">
                <a:solidFill>
                  <a:schemeClr val="bg1"/>
                </a:solidFill>
              </a:rPr>
              <a:t>. Против седины отлично помогает втирание свежевыжатого чесночного сока в кожу головы. Состав следует подержать под полиэтиленом в течение 1,5-2 часов, а затем смыть водой с шампунем.</a:t>
            </a:r>
          </a:p>
          <a:p>
            <a:r>
              <a:rPr lang="ru-RU" sz="1700" u="sng" dirty="0">
                <a:solidFill>
                  <a:schemeClr val="bg1"/>
                </a:solidFill>
              </a:rPr>
              <a:t>Лимонно-морковная маска. </a:t>
            </a:r>
            <a:r>
              <a:rPr lang="ru-RU" sz="1700" dirty="0">
                <a:solidFill>
                  <a:schemeClr val="bg1"/>
                </a:solidFill>
              </a:rPr>
              <a:t>Для приготовления смешайте сок моркови и лимона в соотношении 1:3. Этот состав нужно втереть в кожу головы, а затем – распределить по всей длине волос, подержать около 30 минут и смыть шампунем с бальзамом.</a:t>
            </a:r>
          </a:p>
          <a:p>
            <a:r>
              <a:rPr lang="ru-RU" sz="1700" u="sng" dirty="0">
                <a:solidFill>
                  <a:schemeClr val="bg1"/>
                </a:solidFill>
              </a:rPr>
              <a:t>Маска из отвара шиповника. </a:t>
            </a:r>
            <a:r>
              <a:rPr lang="ru-RU" sz="1700" dirty="0">
                <a:solidFill>
                  <a:schemeClr val="bg1"/>
                </a:solidFill>
              </a:rPr>
              <a:t>Для приготовления следует взять 2 ст. ложки плодов шиповника и залить их стаканом горячей воды. Состав следует подержать на водяной бане примерно 15 минут, процедить, остудить и втирать в кожу головы.</a:t>
            </a:r>
          </a:p>
          <a:p>
            <a:r>
              <a:rPr lang="ru-RU" sz="1700" u="sng" dirty="0">
                <a:solidFill>
                  <a:schemeClr val="bg1"/>
                </a:solidFill>
              </a:rPr>
              <a:t>Маска из корня лопуха. </a:t>
            </a:r>
            <a:r>
              <a:rPr lang="ru-RU" sz="1700" dirty="0">
                <a:solidFill>
                  <a:schemeClr val="bg1"/>
                </a:solidFill>
              </a:rPr>
              <a:t>Для приготовления 2 ст. ложки корня лопуха следует залить 0,5 литрами воды. Состав следует кипятить на медленном огне, пока в кастрюле не станет в два раза меньше воды. В отвар нужно добавить 2 ч. ложки семян укропа и дать ему настояться пару часов. Состав необходимо ежедневно втирать в кожу головы в течение 2-3 месяцев.</a:t>
            </a:r>
          </a:p>
          <a:p>
            <a:r>
              <a:rPr lang="ru-RU" sz="1700" u="sng" dirty="0">
                <a:solidFill>
                  <a:schemeClr val="bg1"/>
                </a:solidFill>
              </a:rPr>
              <a:t>Отвар из женьшеня </a:t>
            </a:r>
            <a:r>
              <a:rPr lang="ru-RU" sz="1700" dirty="0">
                <a:solidFill>
                  <a:schemeClr val="bg1"/>
                </a:solidFill>
              </a:rPr>
              <a:t>отлично влияет на выработку естественного пигмента. Для приготовления нужно смешать 1 ст. ложку измельченного корня женьшеня и залить 200 мл воды. Затем отвар должен томиться на медленном огне или водяной бане 10 минут, после чего его следует процедить и втереть в кожу головы.</a:t>
            </a:r>
          </a:p>
        </p:txBody>
      </p:sp>
    </p:spTree>
    <p:extLst>
      <p:ext uri="{BB962C8B-B14F-4D97-AF65-F5344CB8AC3E}">
        <p14:creationId xmlns:p14="http://schemas.microsoft.com/office/powerpoint/2010/main" val="11036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0"/>
            <a:ext cx="8707358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000000"/>
                </a:solidFill>
              </a:rPr>
              <a:t>Маски против выпадения волос</a:t>
            </a:r>
          </a:p>
          <a:p>
            <a:pPr>
              <a:buFont typeface="Arial"/>
              <a:buChar char="•"/>
            </a:pPr>
            <a:r>
              <a:rPr lang="ru-RU" sz="1700" b="1" dirty="0">
                <a:solidFill>
                  <a:srgbClr val="515151"/>
                </a:solidFill>
              </a:rPr>
              <a:t>Медовая маска. </a:t>
            </a:r>
            <a:r>
              <a:rPr lang="ru-RU" sz="1700" dirty="0">
                <a:solidFill>
                  <a:schemeClr val="bg1"/>
                </a:solidFill>
              </a:rPr>
              <a:t>Мед чудодейственно влияет на сухую кожу головы и ослабленные луковицы. Приготовить состав на основе меда </a:t>
            </a:r>
            <a:r>
              <a:rPr lang="ru-RU" sz="1700" dirty="0" err="1">
                <a:solidFill>
                  <a:schemeClr val="bg1"/>
                </a:solidFill>
              </a:rPr>
              <a:t>просто:смешайте</a:t>
            </a:r>
            <a:r>
              <a:rPr lang="ru-RU" sz="1700" dirty="0">
                <a:solidFill>
                  <a:schemeClr val="bg1"/>
                </a:solidFill>
              </a:rPr>
              <a:t> одну измельченную луковицу с 5 дольками чеснока, а затем добавьте в состав 3 ст. ложки меда и 1 ч. ложку любого масла, если у вас сухие волосы. Состав необходимо втирать в кожу головы, а затем распределить по всей длине прядей и подержать 30 минут. Смывается маска под проточной водой с шампунем и лимонным соком.</a:t>
            </a:r>
          </a:p>
          <a:p>
            <a:pPr>
              <a:buFont typeface="Arial"/>
              <a:buChar char="•"/>
            </a:pPr>
            <a:r>
              <a:rPr lang="ru-RU" sz="1700" b="1" dirty="0">
                <a:solidFill>
                  <a:schemeClr val="bg1"/>
                </a:solidFill>
              </a:rPr>
              <a:t>Горчичная маска. </a:t>
            </a:r>
            <a:r>
              <a:rPr lang="ru-RU" sz="1700" dirty="0">
                <a:solidFill>
                  <a:schemeClr val="bg1"/>
                </a:solidFill>
              </a:rPr>
              <a:t>Домашняя маска на основе горчицы раздражает кожу головы и способствует притоку крови к волосяным луковицам. Для приготовления состава необходимо смешать 2 ст. ложки сухой горчицы, 2 ст. ложки репейного масла, 1 ст. ложку сахара, 1 желток. Состав следует нанести на корни и завернуть теплым полотенцем на 15-60 минут. Пользоваться маской нужно осторожно – нельзя допускать попадания состава в глаза и держать его на волосах дольше положенного.</a:t>
            </a:r>
          </a:p>
          <a:p>
            <a:pPr>
              <a:buFont typeface="Arial"/>
              <a:buChar char="•"/>
            </a:pPr>
            <a:r>
              <a:rPr lang="ru-RU" sz="1700" b="1" dirty="0">
                <a:solidFill>
                  <a:schemeClr val="bg1"/>
                </a:solidFill>
              </a:rPr>
              <a:t>Репейная маска </a:t>
            </a:r>
            <a:r>
              <a:rPr lang="ru-RU" sz="1700" dirty="0">
                <a:solidFill>
                  <a:schemeClr val="bg1"/>
                </a:solidFill>
              </a:rPr>
              <a:t>считается одним из самых действенных средств против выпадения волос. Для ее приготовления смешайте 3 ст. ложки подогретого репейного масла с 2 ст. ложками лимонного сока, 2 ст. ложками меда и 2 куриными желтками. С маской следует походить час, а потом смыть с шампунем</a:t>
            </a:r>
            <a:r>
              <a:rPr lang="ru-RU" sz="1700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sz="1600" dirty="0">
                <a:solidFill>
                  <a:schemeClr val="bg1"/>
                </a:solidFill>
              </a:rPr>
              <a:t>Одним из наиболее действенных средств против выпадения волос является </a:t>
            </a:r>
            <a:r>
              <a:rPr lang="ru-RU" sz="1600" dirty="0" err="1">
                <a:solidFill>
                  <a:schemeClr val="bg1"/>
                </a:solidFill>
                <a:hlinkClick r:id="rId2"/>
              </a:rPr>
              <a:t>cпрей</a:t>
            </a:r>
            <a:r>
              <a:rPr lang="ru-RU" sz="1600" dirty="0">
                <a:solidFill>
                  <a:schemeClr val="bg1"/>
                </a:solidFill>
                <a:hlinkClick r:id="rId2"/>
              </a:rPr>
              <a:t> ALERANA</a:t>
            </a:r>
            <a:r>
              <a:rPr lang="ru-RU" sz="1600" baseline="30000" dirty="0">
                <a:solidFill>
                  <a:schemeClr val="bg1"/>
                </a:solidFill>
                <a:hlinkClick r:id="rId2"/>
              </a:rPr>
              <a:t>®</a:t>
            </a:r>
            <a:r>
              <a:rPr lang="ru-RU" sz="1600" dirty="0">
                <a:solidFill>
                  <a:schemeClr val="bg1"/>
                </a:solidFill>
                <a:hlinkClick r:id="rId2"/>
              </a:rPr>
              <a:t> 2% </a:t>
            </a:r>
            <a:r>
              <a:rPr lang="ru-RU" sz="1600" dirty="0" smtClean="0">
                <a:solidFill>
                  <a:schemeClr val="bg1"/>
                </a:solidFill>
              </a:rPr>
              <a:t>для наружного применения. Это </a:t>
            </a:r>
            <a:r>
              <a:rPr lang="ru-RU" sz="1600" dirty="0">
                <a:solidFill>
                  <a:schemeClr val="bg1"/>
                </a:solidFill>
              </a:rPr>
              <a:t>средство </a:t>
            </a:r>
            <a:r>
              <a:rPr lang="ru-RU" sz="1600" dirty="0" smtClean="0">
                <a:solidFill>
                  <a:schemeClr val="bg1"/>
                </a:solidFill>
              </a:rPr>
              <a:t>восстанавливает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нормальное </a:t>
            </a:r>
            <a:r>
              <a:rPr lang="ru-RU" sz="1600" dirty="0">
                <a:solidFill>
                  <a:schemeClr val="bg1"/>
                </a:solidFill>
              </a:rPr>
              <a:t>развитие волосяных фолликулов, останавливает </a:t>
            </a:r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интенсивное </a:t>
            </a:r>
            <a:r>
              <a:rPr lang="ru-RU" sz="1600" dirty="0">
                <a:solidFill>
                  <a:schemeClr val="bg1"/>
                </a:solidFill>
              </a:rPr>
              <a:t>выпадение и, что немаловажно, увеличивает </a:t>
            </a:r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длительность </a:t>
            </a:r>
            <a:r>
              <a:rPr lang="ru-RU" sz="1600" dirty="0">
                <a:solidFill>
                  <a:schemeClr val="bg1"/>
                </a:solidFill>
              </a:rPr>
              <a:t>фазы активного роста локонов</a:t>
            </a:r>
            <a:r>
              <a:rPr lang="ru-RU" sz="1600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sz="1600" dirty="0">
                <a:solidFill>
                  <a:schemeClr val="bg1"/>
                </a:solidFill>
              </a:rPr>
              <a:t>Полезно в домашних условиях делать массаж головы. </a:t>
            </a:r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Достаточно </a:t>
            </a:r>
            <a:r>
              <a:rPr lang="ru-RU" sz="1600" dirty="0">
                <a:solidFill>
                  <a:schemeClr val="bg1"/>
                </a:solidFill>
              </a:rPr>
              <a:t>уделить массажным процедурам всего несколько </a:t>
            </a:r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минут </a:t>
            </a:r>
            <a:r>
              <a:rPr lang="ru-RU" sz="1600" dirty="0">
                <a:solidFill>
                  <a:schemeClr val="bg1"/>
                </a:solidFill>
              </a:rPr>
              <a:t>в день</a:t>
            </a:r>
            <a:endParaRPr lang="ru-RU" sz="1600" dirty="0" smtClean="0">
              <a:solidFill>
                <a:schemeClr val="bg1"/>
              </a:solidFill>
            </a:endParaRPr>
          </a:p>
          <a:p>
            <a:endParaRPr lang="ru-RU" sz="1700" b="0" i="0" dirty="0">
              <a:solidFill>
                <a:schemeClr val="bg1"/>
              </a:solidFill>
              <a:effectLst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720634"/>
            <a:ext cx="3223483" cy="1955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900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1708" y="1091109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4365104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</a:t>
            </a:r>
            <a:r>
              <a:rPr lang="en-US" dirty="0"/>
              <a:t> https://tea.ru/article/sedina-morshchiny-i-pigment-uznali-mozhno-li-staret-krasivo-i-chto-dlya-etogo-nuzhno-sdelat-uzhe-seychas/</a:t>
            </a:r>
            <a:r>
              <a:rPr lang="ru-RU" dirty="0" smtClean="0"/>
              <a:t>/</a:t>
            </a:r>
            <a:endParaRPr lang="ru-RU" dirty="0"/>
          </a:p>
          <a:p>
            <a:r>
              <a:rPr lang="ru-RU" dirty="0" smtClean="0"/>
              <a:t>2.</a:t>
            </a:r>
            <a:r>
              <a:rPr lang="en-US" dirty="0" smtClean="0"/>
              <a:t>https</a:t>
            </a:r>
            <a:r>
              <a:rPr lang="en-US" dirty="0"/>
              <a:t>://pansionat-domprestarelyh.by/uhod-za-kozhey-i-volosami-pozhilyh/</a:t>
            </a:r>
            <a:r>
              <a:rPr lang="ru-RU" dirty="0" smtClean="0"/>
              <a:t>/</a:t>
            </a:r>
          </a:p>
          <a:p>
            <a:r>
              <a:rPr lang="ru-RU" dirty="0" smtClean="0"/>
              <a:t>3.</a:t>
            </a:r>
            <a:r>
              <a:rPr lang="en-US" dirty="0"/>
              <a:t> https://www.alerana.ru/stati/vosstanovlenie-volos-pravilnyy-ukhod-stimulirovanie-rosta/ezhednevnyy-ukhod-za-volosami/</a:t>
            </a:r>
            <a:r>
              <a:rPr lang="ru-RU" dirty="0" smtClean="0">
                <a:solidFill>
                  <a:prstClr val="black"/>
                </a:solidFill>
              </a:rPr>
              <a:t>4.</a:t>
            </a:r>
            <a:r>
              <a:rPr lang="en-US" dirty="0" smtClean="0">
                <a:solidFill>
                  <a:prstClr val="black"/>
                </a:solidFill>
              </a:rPr>
              <a:t>https</a:t>
            </a:r>
            <a:r>
              <a:rPr lang="en-US" dirty="0">
                <a:solidFill>
                  <a:prstClr val="black"/>
                </a:solidFill>
              </a:rPr>
              <a:t>://www.yandex.ru/images/search?img_ur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37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2098</TotalTime>
  <Words>1200</Words>
  <Application>Microsoft Office PowerPoint</Application>
  <PresentationFormat>Экран (4:3)</PresentationFormat>
  <Paragraphs>91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Паркет</vt:lpstr>
      <vt:lpstr>«Быть красивым в любом возрасте»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Изменения в конституцию</dc:title>
  <cp:lastModifiedBy>1</cp:lastModifiedBy>
  <cp:revision>197</cp:revision>
  <dcterms:modified xsi:type="dcterms:W3CDTF">2024-12-17T05:58:51Z</dcterms:modified>
</cp:coreProperties>
</file>