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4" r:id="rId3"/>
    <p:sldId id="295" r:id="rId4"/>
    <p:sldId id="259" r:id="rId5"/>
    <p:sldId id="266" r:id="rId6"/>
    <p:sldId id="296" r:id="rId7"/>
    <p:sldId id="289" r:id="rId8"/>
    <p:sldId id="291" r:id="rId9"/>
    <p:sldId id="271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8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slide" Target="slide9.xml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useum-kamensk.ru/nauchnye-stati/nauchnye-stati/1ya-gazeta" TargetMode="External"/><Relationship Id="rId2" Type="http://schemas.openxmlformats.org/officeDocument/2006/relationships/hyperlink" Target="https://&#1072;&#1088;&#1093;&#1080;&#1074;-&#1082;&#1072;&#1084;&#1077;&#1085;&#1089;&#1082;.&#1088;&#1092;/index.php/kalendar-pamyatnykh-dat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&#1091;&#1088;&#1086;&#1082;.&#1088;&#1092;/library/viktorina_chto_vi_znaete_o_simvolah_i_starinnih_tr_203451.html" TargetMode="External"/><Relationship Id="rId4" Type="http://schemas.openxmlformats.org/officeDocument/2006/relationships/hyperlink" Target="http://samlib.ru/k/kad_d_w/hpdolgova.s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372"/>
            <a:ext cx="9132384" cy="68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0" t="22634" r="6626" b="23894"/>
          <a:stretch/>
        </p:blipFill>
        <p:spPr bwMode="auto">
          <a:xfrm>
            <a:off x="-108520" y="-49538"/>
            <a:ext cx="913238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88024" y="4941168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00FF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00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79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22482"/>
            <a:ext cx="2808312" cy="2109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4344" y="2827266"/>
            <a:ext cx="38164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1644 </a:t>
            </a:r>
            <a:r>
              <a:rPr lang="ru-RU" dirty="0" smtClean="0"/>
              <a:t>на </a:t>
            </a:r>
            <a:r>
              <a:rPr lang="ru-RU" dirty="0"/>
              <a:t>реке Исети основан </a:t>
            </a:r>
            <a:r>
              <a:rPr lang="ru-RU" dirty="0" err="1"/>
              <a:t>Далматовский</a:t>
            </a:r>
            <a:r>
              <a:rPr lang="ru-RU" dirty="0"/>
              <a:t> </a:t>
            </a:r>
            <a:r>
              <a:rPr lang="ru-RU" dirty="0" smtClean="0"/>
              <a:t>монастырь, монахи нашли руду в речке </a:t>
            </a:r>
            <a:r>
              <a:rPr lang="ru-RU" dirty="0" err="1" smtClean="0"/>
              <a:t>Железенке</a:t>
            </a:r>
            <a:r>
              <a:rPr lang="ru-RU" dirty="0" smtClean="0"/>
              <a:t> и первыми стали изготовлять орудия труда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522" y="533272"/>
            <a:ext cx="3743726" cy="275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0"/>
            <a:ext cx="9036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Провожая старый год принято подводить итоги 2024 год для нашего города богат юбилеями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3455869"/>
            <a:ext cx="29164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1724 году открыта первая школа в Каменском заводе для детей мастеровых и называлась - словесной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21" y="4581128"/>
            <a:ext cx="313486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05181" y="4917067"/>
            <a:ext cx="55744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1874 год. Начала работать первая в п. Каменский завод метеостанция, оборудованная В. Г. </a:t>
            </a:r>
            <a:r>
              <a:rPr lang="ru-RU" dirty="0" err="1"/>
              <a:t>Олесовым</a:t>
            </a:r>
            <a:r>
              <a:rPr lang="ru-RU" dirty="0"/>
              <a:t> во дворе своего дома на берегу Каменского пруда (дом по ул. С. Разина, 1)</a:t>
            </a:r>
          </a:p>
        </p:txBody>
      </p:sp>
    </p:spTree>
    <p:extLst>
      <p:ext uri="{BB962C8B-B14F-4D97-AF65-F5344CB8AC3E}">
        <p14:creationId xmlns:p14="http://schemas.microsoft.com/office/powerpoint/2010/main" val="221751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0"/>
            <a:ext cx="9036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Провожая старый год принято подводить итоги 2024 год для нашего города богат юбилеями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46331"/>
            <a:ext cx="2044076" cy="2707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23588" y="764704"/>
            <a:ext cx="63088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1899 </a:t>
            </a:r>
            <a:r>
              <a:rPr lang="ru-RU" dirty="0" smtClean="0"/>
              <a:t>год: </a:t>
            </a:r>
            <a:r>
              <a:rPr lang="ru-RU" dirty="0"/>
              <a:t>«В ознаменование столетней годовщины дня рождения народного поэта А. С. Пушкина </a:t>
            </a:r>
            <a:r>
              <a:rPr lang="ru-RU" dirty="0" smtClean="0"/>
              <a:t>открылась </a:t>
            </a:r>
            <a:r>
              <a:rPr lang="ru-RU" dirty="0"/>
              <a:t>в Каменском заводе бесплатной библиотеки – читальни…»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81" y="2000154"/>
            <a:ext cx="29083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67744" y="2276872"/>
            <a:ext cx="37885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/>
              <a:t>1924 год. В Каменске открыт «Уральский рабочий реалистический театр» (ныне городской драматический театр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71" y="3717032"/>
            <a:ext cx="2796479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561548" y="4509120"/>
            <a:ext cx="39601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 мая 1924 года был основан </a:t>
            </a:r>
            <a:r>
              <a:rPr lang="ru-RU" dirty="0"/>
              <a:t>краеведческий музей. В 1999 году Каменск-Уральский краеведческий музей получил имя своего основателя — Ивана Яковлевича </a:t>
            </a:r>
            <a:r>
              <a:rPr lang="ru-RU" dirty="0" err="1"/>
              <a:t>Стяжкина</a:t>
            </a:r>
            <a:r>
              <a:rPr lang="ru-RU" dirty="0"/>
              <a:t>. 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470" y="3529282"/>
            <a:ext cx="1774825" cy="231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93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22428" y="260648"/>
            <a:ext cx="38164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7 сентября 1919 год. Создание </a:t>
            </a:r>
            <a:r>
              <a:rPr lang="ru-RU" dirty="0"/>
              <a:t>типографии на Каменском заводе. Выход первого номера газеты «Каменский рабоче-крестьянский листок» под редакцией X.П. Долговой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0664">
            <a:off x="391515" y="342045"/>
            <a:ext cx="1770379" cy="2622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6415" y="5229200"/>
            <a:ext cx="83930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1934 </a:t>
            </a:r>
            <a:r>
              <a:rPr lang="ru-RU" dirty="0"/>
              <a:t>год Открылась </a:t>
            </a:r>
            <a:r>
              <a:rPr lang="ru-RU" dirty="0" smtClean="0"/>
              <a:t>  </a:t>
            </a:r>
            <a:r>
              <a:rPr lang="ru-RU" dirty="0"/>
              <a:t>одна из   старейших школ города – </a:t>
            </a:r>
            <a:r>
              <a:rPr lang="ru-RU" dirty="0" smtClean="0"/>
              <a:t> </a:t>
            </a:r>
            <a:r>
              <a:rPr lang="ru-RU" dirty="0"/>
              <a:t>школа № 3. </a:t>
            </a:r>
            <a:r>
              <a:rPr lang="ru-RU" dirty="0" smtClean="0"/>
              <a:t>Известна тем,    </a:t>
            </a:r>
            <a:r>
              <a:rPr lang="ru-RU" dirty="0"/>
              <a:t>что в ней учился лётчик-космонавт П. </a:t>
            </a:r>
            <a:r>
              <a:rPr lang="ru-RU" dirty="0"/>
              <a:t>И. Беляев, а во время войны в её стенах располагался крупный эвакогоспиталь № 318. В 1944 году здесь была открыта Фельдшерско-акушерская школа. Первый набор составил 68 человек. Директором в то время была </a:t>
            </a:r>
            <a:r>
              <a:rPr lang="ru-RU" dirty="0" err="1"/>
              <a:t>Квасова</a:t>
            </a:r>
            <a:r>
              <a:rPr lang="ru-RU" dirty="0"/>
              <a:t> Н. К.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50829"/>
            <a:ext cx="2633229" cy="2005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7" y="3018281"/>
            <a:ext cx="2854194" cy="2210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428" y="3084852"/>
            <a:ext cx="3619653" cy="217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99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0072" y="404664"/>
            <a:ext cx="36243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 апреля 1934  На </a:t>
            </a:r>
            <a:r>
              <a:rPr lang="ru-RU" dirty="0"/>
              <a:t>Синарском трубном заводе была выдана первая продукция – фасоны (соединительные части к чугунным трубам)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56" y="99212"/>
            <a:ext cx="4979925" cy="318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151" y="3501008"/>
            <a:ext cx="457368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278" y="3429000"/>
            <a:ext cx="41396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/>
              <a:t>Пуск первого турбогенератора мощностью 25 МВт состоялся 10 марта 1939 года, в день открытия XVIII съезда партии. </a:t>
            </a:r>
            <a:r>
              <a:rPr lang="ru-RU" dirty="0" err="1"/>
              <a:t>Красногорская</a:t>
            </a:r>
            <a:r>
              <a:rPr lang="ru-RU" dirty="0"/>
              <a:t> теплоэлектроцентраль дала первый ток</a:t>
            </a:r>
          </a:p>
        </p:txBody>
      </p:sp>
    </p:spTree>
    <p:extLst>
      <p:ext uri="{BB962C8B-B14F-4D97-AF65-F5344CB8AC3E}">
        <p14:creationId xmlns:p14="http://schemas.microsoft.com/office/powerpoint/2010/main" val="392744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420869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99992" y="76470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5 мая 1944 Запущена в строй первая очередь Каменск-Уральского металлургического завода, построенного на базе оборудования эвакуированного из г. Ступино завода № 268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96952"/>
            <a:ext cx="4702983" cy="3524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4653136"/>
            <a:ext cx="4032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/>
              <a:t>10 сентября  1949	начато строительство Каменск-Уральского радиозавода. Первый директор - Василий Петрович Рябов (1908 – 1989)</a:t>
            </a:r>
          </a:p>
        </p:txBody>
      </p:sp>
    </p:spTree>
    <p:extLst>
      <p:ext uri="{BB962C8B-B14F-4D97-AF65-F5344CB8AC3E}">
        <p14:creationId xmlns:p14="http://schemas.microsoft.com/office/powerpoint/2010/main" val="255327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8024" y="692696"/>
            <a:ext cx="42333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10 сентября 1949 Создано </a:t>
            </a:r>
            <a:r>
              <a:rPr lang="ru-RU" dirty="0"/>
              <a:t>Уральское проектно-конструкторское Бюро </a:t>
            </a:r>
            <a:r>
              <a:rPr lang="ru-RU" dirty="0" smtClean="0"/>
              <a:t> для </a:t>
            </a:r>
            <a:r>
              <a:rPr lang="ru-RU" dirty="0"/>
              <a:t>разработки высокоточной радиотехники. </a:t>
            </a:r>
            <a:r>
              <a:rPr lang="ru-RU" dirty="0" smtClean="0"/>
              <a:t>Пономарев Леонид Иванович (1949 г.р.) с 1967 года генеральный директор УПКБ </a:t>
            </a:r>
            <a:r>
              <a:rPr lang="ru-RU" dirty="0"/>
              <a:t>«Деталь</a:t>
            </a:r>
            <a:r>
              <a:rPr lang="ru-RU" dirty="0" smtClean="0"/>
              <a:t>» ровесник предприятия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71" y="548680"/>
            <a:ext cx="4320481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936" y="29507"/>
            <a:ext cx="1574716" cy="22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801" y="3284984"/>
            <a:ext cx="456884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" y="4149080"/>
            <a:ext cx="41399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/>
              <a:t>В 1964 году  на </a:t>
            </a:r>
            <a:r>
              <a:rPr lang="ru-RU" dirty="0"/>
              <a:t>площади Ленинского комсомола открылся первый новогодний ёлочный городок со снежными скульптурами, положивший начало городской традиции праздничного оформления города</a:t>
            </a:r>
          </a:p>
        </p:txBody>
      </p:sp>
    </p:spTree>
    <p:extLst>
      <p:ext uri="{BB962C8B-B14F-4D97-AF65-F5344CB8AC3E}">
        <p14:creationId xmlns:p14="http://schemas.microsoft.com/office/powerpoint/2010/main" val="292958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" y="-66922"/>
            <a:ext cx="9139237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40500" y="-14427199"/>
            <a:ext cx="4762500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40500" y="-14430374"/>
            <a:ext cx="4762500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65" y="66703"/>
            <a:ext cx="5193242" cy="66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4" r="23565" b="9914"/>
          <a:stretch/>
        </p:blipFill>
        <p:spPr bwMode="auto">
          <a:xfrm>
            <a:off x="2094295" y="4500147"/>
            <a:ext cx="689538" cy="891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434" y="2050067"/>
            <a:ext cx="703873" cy="909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142" y="3878014"/>
            <a:ext cx="664368" cy="85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833" y="2735970"/>
            <a:ext cx="779397" cy="100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143" y="2746887"/>
            <a:ext cx="664369" cy="858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152" y="1041877"/>
            <a:ext cx="745155" cy="96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844" y="5445224"/>
            <a:ext cx="804804" cy="10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2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743" y="1825929"/>
            <a:ext cx="701281" cy="90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3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811" y="3604902"/>
            <a:ext cx="775864" cy="1002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4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064" y="2731615"/>
            <a:ext cx="724221" cy="93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5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949" y="3988597"/>
            <a:ext cx="799679" cy="1032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6" name="Picture 1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523" y="5165355"/>
            <a:ext cx="658275" cy="850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7" name="Picture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634" y="3025672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8" name="Picture 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018" y="3833166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9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280" y="1916832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30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50" y="4794909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31" name="Picture 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389619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32" name="Picture 2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863" y="5546394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33" name="Picture 2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557" y="978619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34" name="Picture 2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690" y="4652214"/>
            <a:ext cx="7254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7272" y="139361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957272" y="226816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4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279685" y="216211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5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55851" y="1332057"/>
            <a:ext cx="361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2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849690" y="303111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6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14978" y="323925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7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871672" y="295910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8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30798" y="302012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hlinkClick r:id="" action="ppaction://noaction"/>
              </a:rPr>
              <a:t>9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27784" y="386689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10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30339" y="433559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11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655128" y="408455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12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77800" y="4105905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13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98345" y="4736027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14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843808" y="492817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15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202087" y="506669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16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869870" y="574519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17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07904" y="538013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18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422882" y="576437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19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914769" y="5672527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" action="ppaction://noaction"/>
              </a:rPr>
              <a:t>20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98824" y="205213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hlinkClick r:id="rId10" action="ppaction://hlinksldjump"/>
              </a:rPr>
              <a:t>3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17435" name="Picture 27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375" y="-34926"/>
            <a:ext cx="1084506" cy="1105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9" t="13447" r="5437" b="24530"/>
          <a:stretch/>
        </p:blipFill>
        <p:spPr bwMode="auto">
          <a:xfrm>
            <a:off x="323528" y="232632"/>
            <a:ext cx="3024336" cy="1273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3471" y="1578277"/>
            <a:ext cx="2559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33CC"/>
                </a:solidFill>
              </a:rPr>
              <a:t>и</a:t>
            </a:r>
            <a:r>
              <a:rPr lang="ru-RU" sz="2000" b="1" dirty="0" smtClean="0">
                <a:solidFill>
                  <a:srgbClr val="0033CC"/>
                </a:solidFill>
              </a:rPr>
              <a:t>нтерактивная игра</a:t>
            </a:r>
            <a:endParaRPr lang="ru-RU" sz="20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11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25400"/>
            <a:ext cx="9139237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596" y="1512079"/>
            <a:ext cx="75227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ru-RU" dirty="0" smtClean="0"/>
          </a:p>
          <a:p>
            <a:r>
              <a:rPr lang="ru-RU" b="1" dirty="0" smtClean="0">
                <a:solidFill>
                  <a:srgbClr val="0033CC"/>
                </a:solidFill>
              </a:rPr>
              <a:t>Не </a:t>
            </a:r>
            <a:r>
              <a:rPr lang="ru-RU" b="1" dirty="0">
                <a:solidFill>
                  <a:srgbClr val="0033CC"/>
                </a:solidFill>
              </a:rPr>
              <a:t>брать и не давать денег в долг, иначе весь год в доме не будет денег</a:t>
            </a:r>
          </a:p>
          <a:p>
            <a:endParaRPr lang="ru-RU" b="1" dirty="0">
              <a:solidFill>
                <a:srgbClr val="0033CC"/>
              </a:solidFill>
            </a:endParaRPr>
          </a:p>
          <a:p>
            <a:r>
              <a:rPr lang="ru-RU" b="1" dirty="0">
                <a:solidFill>
                  <a:srgbClr val="0033CC"/>
                </a:solidFill>
              </a:rPr>
              <a:t>Нельзя спать в Новогоднюю ночь, а то весь год будет сонным</a:t>
            </a:r>
          </a:p>
          <a:p>
            <a:endParaRPr lang="ru-RU" b="1" dirty="0">
              <a:solidFill>
                <a:srgbClr val="0033CC"/>
              </a:solidFill>
            </a:endParaRPr>
          </a:p>
          <a:p>
            <a:r>
              <a:rPr lang="ru-RU" b="1" dirty="0">
                <a:solidFill>
                  <a:srgbClr val="0033CC"/>
                </a:solidFill>
              </a:rPr>
              <a:t>Как встретишь Новый год, так его и проведёшь!</a:t>
            </a:r>
          </a:p>
          <a:p>
            <a:endParaRPr lang="ru-RU" b="1" dirty="0">
              <a:solidFill>
                <a:srgbClr val="0033CC"/>
              </a:solidFill>
            </a:endParaRPr>
          </a:p>
          <a:p>
            <a:r>
              <a:rPr lang="ru-RU" b="1" dirty="0">
                <a:solidFill>
                  <a:srgbClr val="0033CC"/>
                </a:solidFill>
              </a:rPr>
              <a:t>Перед Новым годом надо обязательно выбить ковёр, а то весь год будет невезучим</a:t>
            </a:r>
            <a:r>
              <a:rPr lang="ru-RU" b="1" dirty="0" smtClean="0">
                <a:solidFill>
                  <a:srgbClr val="0033CC"/>
                </a:solidFill>
              </a:rPr>
              <a:t>!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88640"/>
            <a:ext cx="70567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33CC"/>
                </a:solidFill>
              </a:rPr>
              <a:t>Выберите главную новогоднюю примету в СССР?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6" y="116632"/>
            <a:ext cx="1042987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5737" y="29352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3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884368" y="6206183"/>
            <a:ext cx="656452" cy="416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4087" y="5186809"/>
            <a:ext cx="55610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Каждый участник делится своими достижениями в 2024 году. И предлагает рецепт своего любимого угощения к новогоднему столу. 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404435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105835"/>
            <a:ext cx="79928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Календарь памятных дат  </a:t>
            </a:r>
            <a:r>
              <a:rPr lang="en-US" dirty="0">
                <a:hlinkClick r:id="rId2"/>
              </a:rPr>
              <a:t>https://xn----7sbbgroqcqlzu7b.xn--</a:t>
            </a:r>
            <a:r>
              <a:rPr lang="en-US" dirty="0" smtClean="0">
                <a:hlinkClick r:id="rId2"/>
              </a:rPr>
              <a:t>p1ai/index.php/kalendar-pamyatnykh-dat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Первая газета 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museum-kamensk.ru/nauchnye-stati/nauchnye-stati/1ya-gazeta</a:t>
            </a:r>
            <a:endParaRPr lang="ru-RU" dirty="0" smtClean="0"/>
          </a:p>
          <a:p>
            <a:r>
              <a:rPr lang="ru-RU" dirty="0" smtClean="0"/>
              <a:t>Из воспоминаний </a:t>
            </a:r>
            <a:r>
              <a:rPr lang="ru-RU" dirty="0" err="1" smtClean="0"/>
              <a:t>Харитины</a:t>
            </a:r>
            <a:r>
              <a:rPr lang="ru-RU" dirty="0" smtClean="0"/>
              <a:t> Долговой  </a:t>
            </a:r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samlib.ru/k/kad_d_w/hpdolgova.shtml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>
                <a:hlinkClick r:id="rId5"/>
              </a:rPr>
              <a:t>https://xn--j1ahfl.xn--</a:t>
            </a:r>
            <a:r>
              <a:rPr lang="en-US" dirty="0" smtClean="0">
                <a:hlinkClick r:id="rId5"/>
              </a:rPr>
              <a:t>p1ai/library/viktorina_chto_vi_znaete_o_simvolah_i_starinnih_tr_203451.html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73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533</Words>
  <Application>Microsoft Office PowerPoint</Application>
  <PresentationFormat>Экран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44</cp:revision>
  <dcterms:created xsi:type="dcterms:W3CDTF">2024-11-27T11:13:03Z</dcterms:created>
  <dcterms:modified xsi:type="dcterms:W3CDTF">2024-12-09T08:14:55Z</dcterms:modified>
</cp:coreProperties>
</file>