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75" r:id="rId4"/>
    <p:sldId id="276" r:id="rId5"/>
    <p:sldId id="277" r:id="rId6"/>
    <p:sldId id="284" r:id="rId7"/>
    <p:sldId id="279" r:id="rId8"/>
    <p:sldId id="281" r:id="rId9"/>
    <p:sldId id="278" r:id="rId10"/>
    <p:sldId id="280" r:id="rId11"/>
    <p:sldId id="283" r:id="rId12"/>
    <p:sldId id="287" r:id="rId13"/>
    <p:sldId id="285" r:id="rId14"/>
    <p:sldId id="286" r:id="rId15"/>
    <p:sldId id="273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56" d="100"/>
          <a:sy n="156" d="100"/>
        </p:scale>
        <p:origin x="1944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11/15/2024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el-klinika.ru/bessonnicza-prichiny-i-simptomy-chto-delat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isaevclinic.ru/lechenie-bessonnicy-u-pozhilyh-lyudej/" TargetMode="External"/><Relationship Id="rId2" Type="http://schemas.openxmlformats.org/officeDocument/2006/relationships/hyperlink" Target="https://motive4you.ru/wp-content/uploads/2015/08/kak-borotsya-s-bessoniceyt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851648" cy="2976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>ГАУ СО СО«КЦСОН </a:t>
            </a:r>
            <a:r>
              <a:rPr lang="ru-RU" sz="2700" dirty="0" smtClean="0"/>
              <a:t>города Каменска-Уральского»</a:t>
            </a:r>
            <a:br>
              <a:rPr lang="ru-RU" sz="2700" dirty="0" smtClean="0"/>
            </a:br>
            <a:r>
              <a:rPr lang="ru-RU" sz="3100" dirty="0" smtClean="0"/>
              <a:t>Школа пожилого возраста по направлению «Активное долголетие»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4000" dirty="0" smtClean="0"/>
              <a:t>Тема: </a:t>
            </a:r>
            <a:r>
              <a:rPr lang="ru-RU" sz="4000" dirty="0" smtClean="0"/>
              <a:t>«</a:t>
            </a:r>
            <a:r>
              <a:rPr lang="ru-RU" dirty="0" smtClean="0"/>
              <a:t>Избавление от стресса и </a:t>
            </a:r>
            <a:r>
              <a:rPr lang="ru-RU" dirty="0" err="1" smtClean="0"/>
              <a:t>бессоницы</a:t>
            </a:r>
            <a:r>
              <a:rPr lang="ru-RU" dirty="0" smtClean="0"/>
              <a:t>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0200" y="4286256"/>
            <a:ext cx="6559296" cy="1643074"/>
          </a:xfrm>
        </p:spPr>
        <p:txBody>
          <a:bodyPr>
            <a:normAutofit/>
          </a:bodyPr>
          <a:lstStyle/>
          <a:p>
            <a:r>
              <a:rPr lang="ru-RU" dirty="0" smtClean="0"/>
              <a:t>Руководитель: </a:t>
            </a:r>
          </a:p>
          <a:p>
            <a:r>
              <a:rPr lang="ru-RU" dirty="0" smtClean="0"/>
              <a:t>специалист </a:t>
            </a:r>
            <a:r>
              <a:rPr lang="ru-RU" dirty="0" smtClean="0"/>
              <a:t>по социальной работе</a:t>
            </a:r>
          </a:p>
          <a:p>
            <a:r>
              <a:rPr lang="ru-RU" dirty="0" smtClean="0"/>
              <a:t>Холкина Светлана Анатольевна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764704"/>
            <a:ext cx="86409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u="sng" dirty="0">
                <a:latin typeface="core_sans_a_45_regularregular"/>
                <a:hlinkClick r:id="rId2"/>
              </a:rPr>
              <a:t>Бессонниц</a:t>
            </a:r>
            <a:r>
              <a:rPr lang="ru-RU" u="sng" dirty="0">
                <a:solidFill>
                  <a:srgbClr val="EA5178"/>
                </a:solidFill>
                <a:latin typeface="core_sans_a_45_regularregular"/>
                <a:hlinkClick r:id="rId2"/>
              </a:rPr>
              <a:t>а</a:t>
            </a:r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, или как ещё называют данное расстройство, </a:t>
            </a:r>
            <a:r>
              <a:rPr lang="ru-RU" b="1" dirty="0" err="1">
                <a:solidFill>
                  <a:srgbClr val="777777"/>
                </a:solidFill>
                <a:latin typeface="core_sans_a_45_regularregular"/>
              </a:rPr>
              <a:t>инсомни</a:t>
            </a:r>
            <a:r>
              <a:rPr lang="ru-RU" dirty="0" err="1">
                <a:solidFill>
                  <a:srgbClr val="777777"/>
                </a:solidFill>
                <a:latin typeface="core_sans_a_45_regularregular"/>
              </a:rPr>
              <a:t>я</a:t>
            </a:r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 — одна из самых частых проблем современного общества, которая беспокоит не только пожилых, но и людей молодого возраста. </a:t>
            </a:r>
            <a:endParaRPr lang="ru-RU" dirty="0" smtClean="0">
              <a:solidFill>
                <a:srgbClr val="777777"/>
              </a:solidFill>
              <a:latin typeface="core_sans_a_45_regularregular"/>
            </a:endParaRPr>
          </a:p>
          <a:p>
            <a:pPr algn="just"/>
            <a:r>
              <a:rPr lang="ru-RU" dirty="0" smtClean="0">
                <a:solidFill>
                  <a:srgbClr val="777777"/>
                </a:solidFill>
                <a:latin typeface="core_sans_a_45_regularregular"/>
              </a:rPr>
              <a:t>Статистика </a:t>
            </a:r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расстройства сна за последние несколько лет стремительно выросла. </a:t>
            </a:r>
            <a:endParaRPr lang="ru-RU" dirty="0" smtClean="0">
              <a:solidFill>
                <a:srgbClr val="777777"/>
              </a:solidFill>
              <a:latin typeface="core_sans_a_45_regularregular"/>
            </a:endParaRPr>
          </a:p>
          <a:p>
            <a:pPr algn="just"/>
            <a:r>
              <a:rPr lang="ru-RU" dirty="0" smtClean="0">
                <a:solidFill>
                  <a:srgbClr val="777777"/>
                </a:solidFill>
                <a:latin typeface="core_sans_a_45_regularregular"/>
              </a:rPr>
              <a:t>Более </a:t>
            </a:r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30% мужчин и 35% женщин хоть раз в жизни сталкивались с данным недугом, более того — на сегодняшний день с бессонницей сталкиваются так же 25% детей, и более 65% беременных девушек. </a:t>
            </a:r>
            <a:endParaRPr lang="ru-RU" dirty="0" smtClean="0">
              <a:solidFill>
                <a:srgbClr val="777777"/>
              </a:solidFill>
              <a:latin typeface="core_sans_a_45_regularregular"/>
            </a:endParaRPr>
          </a:p>
          <a:p>
            <a:pPr algn="just"/>
            <a:r>
              <a:rPr lang="ru-RU" dirty="0" smtClean="0">
                <a:solidFill>
                  <a:srgbClr val="777777"/>
                </a:solidFill>
                <a:latin typeface="core_sans_a_45_regularregular"/>
              </a:rPr>
              <a:t>Итак</a:t>
            </a:r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, </a:t>
            </a:r>
            <a:r>
              <a:rPr lang="ru-RU" b="1" dirty="0">
                <a:solidFill>
                  <a:srgbClr val="777777"/>
                </a:solidFill>
                <a:latin typeface="core_sans_a_45_regularregular"/>
              </a:rPr>
              <a:t>как бороться с бессонницей в пожилом возрасте</a:t>
            </a:r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?</a:t>
            </a:r>
            <a:endParaRPr lang="ru-RU" dirty="0"/>
          </a:p>
        </p:txBody>
      </p:sp>
      <p:pic>
        <p:nvPicPr>
          <p:cNvPr id="1026" name="Picture 2" descr="бессонница в пожилом возраст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3968"/>
            <a:ext cx="7200800" cy="342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795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08720"/>
            <a:ext cx="86409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777777"/>
                </a:solidFill>
                <a:latin typeface="core_sans_a_45_regularregular"/>
              </a:rPr>
              <a:t>	</a:t>
            </a:r>
            <a:r>
              <a:rPr lang="ru-RU" b="1" dirty="0" err="1" smtClean="0">
                <a:solidFill>
                  <a:srgbClr val="777777"/>
                </a:solidFill>
                <a:latin typeface="core_sans_a_45_regularregular"/>
              </a:rPr>
              <a:t>Инсомния</a:t>
            </a:r>
            <a:r>
              <a:rPr lang="ru-RU" dirty="0" smtClean="0">
                <a:solidFill>
                  <a:srgbClr val="777777"/>
                </a:solidFill>
                <a:latin typeface="core_sans_a_45_regularregular"/>
              </a:rPr>
              <a:t> </a:t>
            </a:r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выражается недостаточной или беспокойной продолжительностью сна на протяжении длительного времени. Зачастую, люди не всегда воспринимают ее как серьезные недуг, способный навредить здоровью, поэтому пускают болезнь на самотек.</a:t>
            </a:r>
          </a:p>
          <a:p>
            <a:pPr algn="just"/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Из-за такого халатного отношения заболевание переходит не только в хроническую форму, но и вызывает массу патологий, способствует возникновению неврозов и нарушений психики, поскольку здоровый и полноценный сон является неотъемлемой частью нормального функционирования человека.</a:t>
            </a:r>
          </a:p>
          <a:p>
            <a:pPr algn="just"/>
            <a:r>
              <a:rPr lang="ru-RU" b="1" dirty="0" smtClean="0">
                <a:solidFill>
                  <a:srgbClr val="777777"/>
                </a:solidFill>
                <a:latin typeface="core_sans_a_45_regularregular"/>
              </a:rPr>
              <a:t>	Как </a:t>
            </a:r>
            <a:r>
              <a:rPr lang="ru-RU" b="1" dirty="0">
                <a:solidFill>
                  <a:srgbClr val="777777"/>
                </a:solidFill>
                <a:latin typeface="core_sans_a_45_regularregular"/>
              </a:rPr>
              <a:t>избавиться от бессонницы в пожилом возрасте?</a:t>
            </a:r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 В большинстве случаев необходимо обратиться к доктору, дабы он помог подобрать правильное лечение, направленное на улучшение качества сна и выявление причин, из-за которых возникает тревожное состояние.</a:t>
            </a:r>
          </a:p>
          <a:p>
            <a:pPr algn="just"/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Качественный продолжительный сон оказывает на человека колоссальное влияние, поскольку именно во время того как человек спит, организм начинает восстанавливать силы потраченные на протяжении дня. Взрослому человеку необходимо от 6 до 8 часов полноценного сна, дабы чувствовать себя бодро и не иметь проблем со здоровьем</a:t>
            </a:r>
            <a:r>
              <a:rPr lang="ru-RU" dirty="0" smtClean="0">
                <a:solidFill>
                  <a:srgbClr val="777777"/>
                </a:solidFill>
                <a:latin typeface="core_sans_a_45_regularregular"/>
              </a:rPr>
              <a:t>.</a:t>
            </a:r>
            <a:endParaRPr lang="ru-RU" dirty="0">
              <a:solidFill>
                <a:srgbClr val="777777"/>
              </a:solidFill>
              <a:latin typeface="core_sans_a_45_regularregular"/>
            </a:endParaRPr>
          </a:p>
        </p:txBody>
      </p:sp>
    </p:spTree>
    <p:extLst>
      <p:ext uri="{BB962C8B-B14F-4D97-AF65-F5344CB8AC3E}">
        <p14:creationId xmlns:p14="http://schemas.microsoft.com/office/powerpoint/2010/main" val="3535362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836712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777777"/>
                </a:solidFill>
                <a:latin typeface="core_sans_a_45_regularregular"/>
              </a:rPr>
              <a:t>Когда человек ложится спать, его мозг все равно продолжает работать, он активно обрабатывает полученную в течении дня информацию, формирует поведенческие особенности, внутренние сегменты мозга контролируют транспортировку крови по сосудам, дыхание и другие жизненно-необходимые функции организма, поэтому сон так необходим, без него человек не сможет полноценно выполнять работу, снижается концентрация, пропадает аппетит, начинаются дегенерация нервных клеток.</a:t>
            </a:r>
            <a:endParaRPr lang="ru-RU" dirty="0">
              <a:solidFill>
                <a:srgbClr val="777777"/>
              </a:solidFill>
              <a:latin typeface="core_sans_a_45_regularregular"/>
            </a:endParaRPr>
          </a:p>
        </p:txBody>
      </p:sp>
      <p:pic>
        <p:nvPicPr>
          <p:cNvPr id="2050" name="Picture 2" descr="причины бессонниц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45036"/>
            <a:ext cx="6912768" cy="345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612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08720"/>
            <a:ext cx="84969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core_sans_a_65_boldregular"/>
              </a:rPr>
              <a:t>Причины бессонницы</a:t>
            </a:r>
          </a:p>
          <a:p>
            <a:r>
              <a:rPr lang="ru-RU" b="1" dirty="0">
                <a:latin typeface="core_sans_a_45_regularregular"/>
              </a:rPr>
              <a:t>Причины бессонницы у пожилых</a:t>
            </a:r>
            <a:r>
              <a:rPr lang="ru-RU" dirty="0">
                <a:latin typeface="core_sans_a_45_regularregular"/>
              </a:rPr>
              <a:t> могут быть разными.</a:t>
            </a:r>
          </a:p>
          <a:p>
            <a:r>
              <a:rPr lang="ru-RU" dirty="0">
                <a:latin typeface="core_sans_a_45_regularregular"/>
              </a:rPr>
              <a:t>Например, психические и соматические нарушения, тревожное расстройство личности, чрезмерная эмоциональность в течение дня, побочные действия от некоторых лекарственных препаратов и даже банальное переедание перед сном способно вызвать у человека бессонницу</a:t>
            </a:r>
            <a:r>
              <a:rPr lang="ru-RU" dirty="0" smtClean="0">
                <a:latin typeface="core_sans_a_45_regularregular"/>
              </a:rPr>
              <a:t>.</a:t>
            </a:r>
          </a:p>
          <a:p>
            <a:endParaRPr lang="ru-RU" dirty="0">
              <a:latin typeface="core_sans_a_45_regularregular"/>
            </a:endParaRPr>
          </a:p>
          <a:p>
            <a:r>
              <a:rPr lang="ru-RU" dirty="0" smtClean="0"/>
              <a:t>	Излишняя </a:t>
            </a:r>
            <a:r>
              <a:rPr lang="ru-RU" dirty="0"/>
              <a:t>обеспокоенность мелкими проблемами, неудачами и принятие всего близко к сердцу также могут стать причиной нарушения сна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smtClean="0"/>
              <a:t>	</a:t>
            </a:r>
            <a:r>
              <a:rPr lang="ru-RU" b="1" dirty="0" smtClean="0"/>
              <a:t>Помимо </a:t>
            </a:r>
            <a:r>
              <a:rPr lang="ru-RU" b="1" dirty="0"/>
              <a:t>внешних факторов, на развитие бессонницы также влияют индивидуальные особенности человека: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Возраст.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Темперамент.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Образ жизни.</a:t>
            </a:r>
          </a:p>
          <a:p>
            <a:r>
              <a:rPr lang="ru-RU" dirty="0"/>
              <a:t>Зачастую, проблемы со сном испытывают люди более пожилого возраста</a:t>
            </a:r>
          </a:p>
          <a:p>
            <a:endParaRPr lang="ru-RU" b="0" i="0" dirty="0">
              <a:solidFill>
                <a:srgbClr val="777777"/>
              </a:solidFill>
              <a:effectLst/>
              <a:latin typeface="core_sans_a_45_regularregular"/>
            </a:endParaRPr>
          </a:p>
        </p:txBody>
      </p:sp>
    </p:spTree>
    <p:extLst>
      <p:ext uri="{BB962C8B-B14F-4D97-AF65-F5344CB8AC3E}">
        <p14:creationId xmlns:p14="http://schemas.microsoft.com/office/powerpoint/2010/main" val="1585838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vatars.mds.yandex.net/i?id=19dd88137a21a8a7a9763619078868e2_l-504203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8496944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994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avatars.dzeninfra.ru/get-zen_doc/242954/pub_6302cb73255d4a5314725374_6302dd795972fd620042d077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8496944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716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etkisuper.ru/wp-content/uploads/1/1/9/11931fb3c8e17df30a049c4a5436f68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01" y="1124744"/>
            <a:ext cx="8627699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3892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pad.ask.fm/925/322c0/a21b/4b60/aec5/211a089ef951/large/1272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8280920" cy="5667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9501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un9-77.userapi.com/impg/lCe8PxUt3L6Fdvq8QuHA7G7tp3YcaaRxA0OUsw/KlHrSsmBpJE.jpg?size=1024x677&amp;quality=95&amp;sign=96f99e19a8c4ba3e4fc8051e12c7df54&amp;c_uniq_tag=JMktah0LcwxddkIe41qdZChYZKbdgZybBek8UyFruec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8337689" cy="551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152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motive4you.ru/wp-content/uploads/2015/08/kak-borotsya-s-bessonicey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856895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6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gp214.mos.ru/upload/iblock/3cc/3cc89188c0e4de766f6c123ece7649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28" y="980728"/>
            <a:ext cx="8746868" cy="571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405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kcsontotma.gov35.ru/upload/iblock/bc0/en34lejzn06hmeii1y0081nh0gqtqvci/R9STjMQVbVBbFP3XOXSEJcYZ3rBpuscpO_uKtaU2p73SWW4gkdvcH7ALOJBFjzb7vJ6uP_NmOuCZ07yvpom6_5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8352928" cy="579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6009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cf3.ppt-online.org/files3/slide/b/BHigh8IpjUGqt6DPY4uVQsrkNCRZEFeWcn5XvM/slide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0"/>
            <a:ext cx="8568952" cy="563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8143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</a:t>
            </a:r>
            <a:r>
              <a:rPr lang="ru-RU" dirty="0" smtClean="0"/>
              <a:t>:</a:t>
            </a:r>
          </a:p>
          <a:p>
            <a:r>
              <a:rPr lang="en-US" dirty="0"/>
              <a:t>https://el-klinika.ru/kak-borotsya-s-bessonnicey-v-pozhilom-v/</a:t>
            </a:r>
            <a:endParaRPr lang="ru-RU" dirty="0" smtClean="0"/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motive4you.ru/wp-content/uploads/2015/08/kak-borotsya-s-bessoniceyt.jpg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https://isaevclinic.ru/lechenie-bessonnicy-u-pozhilyh-lyudej</a:t>
            </a:r>
            <a:r>
              <a:rPr lang="en-US" dirty="0" smtClean="0">
                <a:hlinkClick r:id="rId3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88</TotalTime>
  <Words>188</Words>
  <Application>Microsoft Office PowerPoint</Application>
  <PresentationFormat>Экран (4:3)</PresentationFormat>
  <Paragraphs>30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Constantia</vt:lpstr>
      <vt:lpstr>core_sans_a_45_regularregular</vt:lpstr>
      <vt:lpstr>core_sans_a_65_boldregular</vt:lpstr>
      <vt:lpstr>Wingdings 2</vt:lpstr>
      <vt:lpstr>Поток</vt:lpstr>
      <vt:lpstr>ГАУ СО СО«КЦСОН города Каменска-Уральского» Школа пожилого возраста по направлению «Активное долголетие» Тема: «Избавление от стресса и бессоницы».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здорового питания </dc:title>
  <dc:creator>Veteran-user</dc:creator>
  <cp:lastModifiedBy>Gelezo</cp:lastModifiedBy>
  <cp:revision>15</cp:revision>
  <dcterms:created xsi:type="dcterms:W3CDTF">2023-05-12T02:28:16Z</dcterms:created>
  <dcterms:modified xsi:type="dcterms:W3CDTF">2024-11-15T09:54:23Z</dcterms:modified>
</cp:coreProperties>
</file>