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5143500" cx="9144000"/>
  <p:notesSz cx="6858000" cy="9144000"/>
  <p:embeddedFontLst>
    <p:embeddedFont>
      <p:font typeface="Lobster"/>
      <p:regular r:id="rId21"/>
    </p:embeddedFont>
    <p:embeddedFont>
      <p:font typeface="Source Code Pro"/>
      <p:regular r:id="rId22"/>
      <p:bold r:id="rId23"/>
      <p:italic r:id="rId24"/>
      <p:boldItalic r:id="rId25"/>
    </p:embeddedFont>
    <p:embeddedFont>
      <p:font typeface="Oswald"/>
      <p:regular r:id="rId26"/>
      <p:bold r:id="rId27"/>
    </p:embeddedFont>
    <p:embeddedFont>
      <p:font typeface="Comfortaa"/>
      <p:regular r:id="rId28"/>
      <p:bold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SourceCodePro-regular.fntdata"/><Relationship Id="rId21" Type="http://schemas.openxmlformats.org/officeDocument/2006/relationships/font" Target="fonts/Lobster-regular.fntdata"/><Relationship Id="rId24" Type="http://schemas.openxmlformats.org/officeDocument/2006/relationships/font" Target="fonts/SourceCodePro-italic.fntdata"/><Relationship Id="rId23" Type="http://schemas.openxmlformats.org/officeDocument/2006/relationships/font" Target="fonts/SourceCodePro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Oswald-regular.fntdata"/><Relationship Id="rId25" Type="http://schemas.openxmlformats.org/officeDocument/2006/relationships/font" Target="fonts/SourceCodePro-boldItalic.fntdata"/><Relationship Id="rId28" Type="http://schemas.openxmlformats.org/officeDocument/2006/relationships/font" Target="fonts/Comfortaa-regular.fntdata"/><Relationship Id="rId27" Type="http://schemas.openxmlformats.org/officeDocument/2006/relationships/font" Target="fonts/Oswa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Comfortaa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d5bb4dcbf7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d5bb4dcbf7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d5bb4dcbf7_4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2d5bb4dcbf7_4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d5bb4dcbf7_4_1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d5bb4dcbf7_4_1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d5bb4dcbf7_4_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d5bb4dcbf7_4_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d5bb4dcbf7_4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d5bb4dcbf7_4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d5bb4dcbf7_5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d5bb4dcbf7_5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161739bc2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161739bc2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161739bc2e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161739bc2e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161739bc2e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161739bc2e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161739bc2e_1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161739bc2e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161739bc2e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161739bc2e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161739bc2e_1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161739bc2e_1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161739bc2e_1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161739bc2e_1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161739bc2e_1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161739bc2e_1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161739bc2e_2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161739bc2e_2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fmla="val 50000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1" name="Google Shape;21;p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Google Shape;25;p5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468825"/>
            <a:ext cx="39999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Google Shape;34;p7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35" name="Google Shape;35;p7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6" name="Google Shape;36;p7"/>
          <p:cNvSpPr txBox="1"/>
          <p:nvPr>
            <p:ph idx="1" type="body"/>
          </p:nvPr>
        </p:nvSpPr>
        <p:spPr>
          <a:xfrm>
            <a:off x="311700" y="1618204"/>
            <a:ext cx="2808000" cy="295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7" name="Google Shape;37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lt2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bg>
      <p:bgPr>
        <a:solidFill>
          <a:schemeClr val="dk1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11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lgDash"/>
            <a:round/>
            <a:headEnd len="sm" w="sm" type="none"/>
            <a:tailEnd len="sm" w="sm" type="none"/>
          </a:ln>
        </p:spPr>
      </p:cxn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dern-writer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uraloved.ru/reka-iset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vk.com/ms.vberloge" TargetMode="External"/><Relationship Id="rId4" Type="http://schemas.openxmlformats.org/officeDocument/2006/relationships/image" Target="../media/image19.png"/><Relationship Id="rId5" Type="http://schemas.openxmlformats.org/officeDocument/2006/relationships/image" Target="../media/image15.png"/><Relationship Id="rId6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png"/><Relationship Id="rId4" Type="http://schemas.openxmlformats.org/officeDocument/2006/relationships/image" Target="../media/image18.png"/><Relationship Id="rId5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ok.ru/profile/377298539273" TargetMode="External"/><Relationship Id="rId4" Type="http://schemas.openxmlformats.org/officeDocument/2006/relationships/hyperlink" Target="https://vk.com/id126446975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Relationship Id="rId4" Type="http://schemas.openxmlformats.org/officeDocument/2006/relationships/image" Target="../media/image7.png"/><Relationship Id="rId5" Type="http://schemas.openxmlformats.org/officeDocument/2006/relationships/image" Target="../media/image17.png"/><Relationship Id="rId6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vk.com/club127395376" TargetMode="External"/><Relationship Id="rId4" Type="http://schemas.openxmlformats.org/officeDocument/2006/relationships/hyperlink" Target="https://vk.com/club181120386" TargetMode="External"/><Relationship Id="rId5" Type="http://schemas.openxmlformats.org/officeDocument/2006/relationships/hyperlink" Target="https://vk.com/club185443237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s://vk.com/away.php?to=https%3A%2F%2Fok.ru%2Fgroup%2F54698987487342&amp;cc_key=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00FF"/>
                </a:solidFill>
              </a:rPr>
              <a:t>ШПВ.Краеведение.</a:t>
            </a:r>
            <a:endParaRPr>
              <a:solidFill>
                <a:srgbClr val="0000FF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900">
                <a:solidFill>
                  <a:srgbClr val="0000FF"/>
                </a:solidFill>
              </a:rPr>
              <a:t>Тема.</a:t>
            </a:r>
            <a:r>
              <a:rPr lang="ru" sz="3900">
                <a:solidFill>
                  <a:srgbClr val="4C1130"/>
                </a:solidFill>
              </a:rPr>
              <a:t>Достопримечательности района(Смолинская пещера)</a:t>
            </a:r>
            <a:endParaRPr sz="3900">
              <a:solidFill>
                <a:srgbClr val="4C113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900">
                <a:solidFill>
                  <a:srgbClr val="4C1130"/>
                </a:solidFill>
              </a:rPr>
              <a:t>Художественные промыслы и ремесла.</a:t>
            </a:r>
            <a:endParaRPr sz="3900">
              <a:solidFill>
                <a:srgbClr val="4C1130"/>
              </a:solidFill>
            </a:endParaRPr>
          </a:p>
        </p:txBody>
      </p:sp>
      <p:sp>
        <p:nvSpPr>
          <p:cNvPr id="63" name="Google Shape;63;p13"/>
          <p:cNvSpPr txBox="1"/>
          <p:nvPr>
            <p:ph idx="1" type="subTitle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70000"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Руководитель: специалист по социальной работе -А.А.Соломеина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Занятие №3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ноябрь 2024г.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CC0000"/>
                </a:solidFill>
              </a:rPr>
              <a:t>СМОЛИНСКАЯ ПЕЩЕРА</a:t>
            </a:r>
            <a:endParaRPr b="1">
              <a:solidFill>
                <a:srgbClr val="CC0000"/>
              </a:solidFill>
            </a:endParaRPr>
          </a:p>
        </p:txBody>
      </p:sp>
      <p:sp>
        <p:nvSpPr>
          <p:cNvPr id="69" name="Google Shape;69;p14"/>
          <p:cNvSpPr txBox="1"/>
          <p:nvPr>
            <p:ph idx="1" type="body"/>
          </p:nvPr>
        </p:nvSpPr>
        <p:spPr>
          <a:xfrm>
            <a:off x="110050" y="1202525"/>
            <a:ext cx="8973900" cy="374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6875" y="1261525"/>
            <a:ext cx="4989193" cy="374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7550" y="1385900"/>
            <a:ext cx="3184050" cy="318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15"/>
          <p:cNvSpPr txBox="1"/>
          <p:nvPr>
            <p:ph idx="1" type="body"/>
          </p:nvPr>
        </p:nvSpPr>
        <p:spPr>
          <a:xfrm>
            <a:off x="100050" y="102050"/>
            <a:ext cx="8973900" cy="4952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Пещера Смолинская очень популярна и широко известна среди туристов. Расположена в двух километрах от деревни Бекленищева, в Сухоложско-Каменском спелеорайоне. Известна эта пещера уже давно, активное ее исследование ведется с конца 1890-х годов и по сей день. Пещера находится в правом берегу сухого лога, выходящего к </a:t>
            </a:r>
            <a:r>
              <a:rPr lang="ru" sz="1300">
                <a:solidFill>
                  <a:srgbClr val="0044CC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реке Исети</a:t>
            </a: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На данный момент общая длина известных ходов пещеры составляет 890 м.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Начнем с дней давно минувших. Пещера Смолинская издавна привлекала к себе внимание различных людей. Как говорят некоторые источники, возле пещеры была некогда построена избушка, в которой обитал отшельник. Также ходили слухи о Черной бабке, колдунье, якобы укрывавшейся в пещере от селян, которые преследовали ее за мор скота и другие проклятья. Есть сообщения и о том, что в пещере скрывались разбойники, один из них – башкир по имени Сибир, спасаясь от настигших его воинских людей, раненый укрылся в пещере и пытался выбраться через второй выход, но из-за ранения истек кровью, да там и остался. Через много лет краевед Василий Григорьевич Олесов в описании пещеры упоминал о человеческом черепе…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Но больше пещера известна, благодаря монахам-старообрядцам. Именно они дали гротам такие названия: Большая келья, Фавор, Дорога в ад, Рай, Алтарь. Как известно, староверы в те времена подвергались гонениям и постоянно скрывались. Вот что написано в книге «Приходы и церкви Екатеринбургской епархии» Екатеринбург 1902 г.: «Недалеко от села в восточном направлении, находится известныя в Пермском крае «Смолинския пещеры» – подземные, на глубине 45 сажень, от Исети ходы в трех главных направлениях, длиною около трех верст. В одной из пещер находится деревянный крест, в другой – келлия с иконою св. Николая Чудотворца, деревянной дверью и потолком, а в третьей ключ с водою. Время и способ образования этих пещер не известны. В 1850-1855 гг. здесь заводился мужской скит, но полиция разогнала его обитателей.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6"/>
          <p:cNvSpPr txBox="1"/>
          <p:nvPr>
            <p:ph idx="1" type="body"/>
          </p:nvPr>
        </p:nvSpPr>
        <p:spPr>
          <a:xfrm>
            <a:off x="0" y="-378175"/>
            <a:ext cx="9194100" cy="586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Из-за легкодоступности пещеры и ее известности, а также невежественности посетителей,  была практически полностью уничтожена крупнейшая в Европе колония летучих мышей. – водяных ночниц. Сейчас в пещере мыши все же есть, но их количество несравнимо с тем, что было раньше.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А теперь изучим описание пещеры. Вход в пещеру расположен на уровне 11 – 12 м над дном оврага. Небольшая наклонная площадка, над которой нависают глыбы известняка, переходит в вертикальную трещину – это и есть вход в пещеру. Через несколько метров лаз расширяется, а еще через пару метров приводит в грот Большая келья. Размеры его составляют 25х7 метров, высота достигает 3-4 метров. Недалеко от входа вправо идет низкая щель, которая приводит в разветвленную полость с тремя этажами. Здесь более сухо, чем в остальных частях пещеры, и температура воздуха выше (на 1,5-2 градуса).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Из грота Большая келья влево идут три хода – один из них небольшой, слегка похож на винтовую лестницу. Второй носит название – Дорога в ад, и начинается узким лазом, который затем переходит в «горло» – каменную трубу диаметром около 1 м и уклоном 45 градусов, хорошо отполированную. Заканчивается труба завалом из глины и щебня. Спуск сюда возможен по веревке. В середине трубы направо отходит горизонтальный ход, который приводит к наклонному гроту, заложенному по межпластовой трещине. На дне грота отложения глины. Здесь очень сыро.</a:t>
            </a:r>
            <a:endParaRPr sz="1300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02325" y="3633600"/>
            <a:ext cx="3501550" cy="154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67425" y="3579750"/>
            <a:ext cx="3174700" cy="1603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-44575" y="50550"/>
            <a:ext cx="9872700" cy="504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818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нескольких метрах от входа в Дорогу в ад начинается ход, приводящий в Рай и Небеса. В этом ходе стоит самодельный деревянный крест, но, конечно, его ставили уже не монахи.</a:t>
            </a:r>
            <a:endParaRPr sz="3818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818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За Большой кельей, в 60 метрах от входа еще один большой грот пещеры – Фавор. Высота его сводов достигает 10 метров. В дальней части Фавора глыбовый завал, покрытый слоем глины. В нижних ходах Фавора находится грот Алтарь. Почти везде пол пещеры покрыт глиной. Температура воздуха постоянна и составляет +4…5 градусов С.</a:t>
            </a:r>
            <a:endParaRPr sz="3818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818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давно известной пещере трудно открыть что-то новое, но все же это случилось. Сначала в Раю в 2010 году была открыта новая часть пещеры, названная Небесами. Продолжение пещеры обнаружилось при исследовании щели, в которую поднимались в распоре. Сразу же была проведена топосъемка этой части. Весной 2015 года был найден еще один новый ход за Раем, который по плану полностью повторяет верхний ход – те самые Небеса.</a:t>
            </a:r>
            <a:endParaRPr sz="3818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3818">
                <a:solidFill>
                  <a:srgbClr val="33333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связи со всеми этими находками и усовершенствованием оборудования, а также все более растущим опытом в области топосъемки, составление новой карты всей пещеры продолжалось несколько лет. Теперь общая длина известных ходов пещеры составляет   890 м, а глубина – 28 м. Для сравнения – в 1962 году глубина составляла 32 метра. Это было неверно.  Сейчас в пещере ведутся раскопки с перспективой выйти в новые ходы.</a:t>
            </a:r>
            <a:endParaRPr sz="3818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18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818">
              <a:solidFill>
                <a:srgbClr val="333333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82325" y="42025"/>
            <a:ext cx="2858325" cy="1906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525" y="42025"/>
            <a:ext cx="2858325" cy="1906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/>
          <p:nvPr>
            <p:ph type="title"/>
          </p:nvPr>
        </p:nvSpPr>
        <p:spPr>
          <a:xfrm>
            <a:off x="311700" y="108750"/>
            <a:ext cx="8520600" cy="668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Lobster"/>
                <a:ea typeface="Lobster"/>
                <a:cs typeface="Lobster"/>
                <a:sym typeface="Lobster"/>
              </a:rPr>
              <a:t>ХУДОЖЕСТВЕННЫЕ  ПРОМЫСЛЫ и РЕМЕСЛА</a:t>
            </a:r>
            <a:endParaRPr>
              <a:solidFill>
                <a:srgbClr val="FF0000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99" name="Google Shape;99;p18"/>
          <p:cNvSpPr txBox="1"/>
          <p:nvPr>
            <p:ph idx="1" type="body"/>
          </p:nvPr>
        </p:nvSpPr>
        <p:spPr>
          <a:xfrm>
            <a:off x="53475" y="777450"/>
            <a:ext cx="9090600" cy="42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 lnSpcReduction="2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На сегодняшиний день наличие художественных промыслов и ремёсел:</a:t>
            </a:r>
            <a:endParaRPr b="1"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Согласно Постановлению Правительства Свердловской области от 06 марта 2013 г.   № 262-ПП, в городе Каменск-Уральском распространены следующие народные художественные промыслы: колокололитейное производство, производство изделий из бересты, художественное литье и ковка металла.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На территории Муниципального образования существуют и работают: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ЗАО «Пятков и Кº»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 - литейное производство (колокола) (г.Каменск-Уральский)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ООО «Оника»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 - художественная ковка (г.Каменск-Уральский)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ИП Колосов А.В.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 - камнерезное творчество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ИП Леонтьева В.А.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 – изделия из бересты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ИП Сомов Л.В. – 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ювелирное производство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ООО «Золотая аллея»</a:t>
            </a: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 - ювелирные мастерские (г.Каменск-Уральский)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Мастерская керамики «Глинка»</a:t>
            </a:r>
            <a:endParaRPr b="1"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2C2C2C"/>
                </a:solidFill>
                <a:highlight>
                  <a:srgbClr val="EBEDEC"/>
                </a:highlight>
                <a:latin typeface="Arial"/>
                <a:ea typeface="Arial"/>
                <a:cs typeface="Arial"/>
                <a:sym typeface="Arial"/>
              </a:rPr>
              <a:t>и отдельные мастера, занимающиеся разными видами декоративно-прикладного искусства. Большинство из «прикладников» производят так называемое «городское искусство» и только некоторые мастера являются носителями народной традиции. По видам занятий декоративно-прикладным искусством в городе представлены направления: пластика, вышивка, резьба по дереву, резьба по камню, корнепластика и флористика, соломка, художественные ткани (гобелен, батик, роспись по ткани, пэчворк, аппликация), керамика, береста, бисероплетение, кружевоплетение, ювелирное дело, художественная роспись, оригами, конструирование куклы (авторская и народная).</a:t>
            </a:r>
            <a:endParaRPr sz="1050">
              <a:solidFill>
                <a:srgbClr val="2C2C2C"/>
              </a:solidFill>
              <a:highlight>
                <a:srgbClr val="EBEDEC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1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 txBox="1"/>
          <p:nvPr>
            <p:ph type="title"/>
          </p:nvPr>
        </p:nvSpPr>
        <p:spPr>
          <a:xfrm>
            <a:off x="89150" y="73100"/>
            <a:ext cx="9054900" cy="980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28571"/>
              </a:lnSpc>
              <a:spcBef>
                <a:spcPts val="60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30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t/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274E13"/>
                </a:solidFill>
              </a:rPr>
              <a:t>МАСТЕР Сергей Портнягин. Род деятельности-</a:t>
            </a:r>
            <a:r>
              <a:rPr b="1" lang="ru">
                <a:solidFill>
                  <a:srgbClr val="660000"/>
                </a:solidFill>
              </a:rPr>
              <a:t>кузнечное мастерство.</a:t>
            </a:r>
            <a:endParaRPr b="1">
              <a:solidFill>
                <a:srgbClr val="660000"/>
              </a:solidFill>
            </a:endParaRPr>
          </a:p>
        </p:txBody>
      </p:sp>
      <p:sp>
        <p:nvSpPr>
          <p:cNvPr id="105" name="Google Shape;105;p19"/>
          <p:cNvSpPr txBox="1"/>
          <p:nvPr>
            <p:ph idx="1" type="body"/>
          </p:nvPr>
        </p:nvSpPr>
        <p:spPr>
          <a:xfrm>
            <a:off x="89150" y="1053800"/>
            <a:ext cx="9144000" cy="408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1018"/>
              <a:buNone/>
            </a:pPr>
            <a:r>
              <a:rPr b="1"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Стаж: более 7лет</a:t>
            </a:r>
            <a:endParaRPr b="1" sz="687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1018"/>
              <a:buNone/>
            </a:pPr>
            <a:r>
              <a:rPr b="1"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Особенности творчества: Сергей занимается ковкой, гончарным делом и стекольным промыслом.</a:t>
            </a:r>
            <a:endParaRPr b="1" sz="687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1018"/>
              <a:buNone/>
            </a:pPr>
            <a:r>
              <a:rPr b="1"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Участие в конкурсах, выставках, ярмарках: постоянный участник выставки-ярмарки "Выбирай наше, КАМЕНСКое» (Каменск-Уральский), историко-культурного фестиваля "Музы и Пушки" (Каменск-Уральский), фестивалей «Абалакское поле» (Тобольск), «Зов пармы» (Пермь), «Времена и эпохи» (Москва), «Таежная застава» (Лангепас), «Куликова поле» и «Молодецкая удаль» (Екатеринбург).</a:t>
            </a:r>
            <a:endParaRPr b="1" sz="687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1018"/>
              <a:buNone/>
            </a:pPr>
            <a:r>
              <a:rPr b="1"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Информация о проводимых  мастер-классах: проводит мастер-классы по историчной ковке, гончарному делу, изготовлению стеклянных бусин.</a:t>
            </a:r>
            <a:endParaRPr b="1" sz="687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SzPts val="1018"/>
              <a:buNone/>
            </a:pPr>
            <a:r>
              <a:rPr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Контакты:</a:t>
            </a:r>
            <a:r>
              <a:rPr lang="ru" sz="687">
                <a:solidFill>
                  <a:srgbClr val="4183C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+7 (950) 65 45 453</a:t>
            </a:r>
            <a:r>
              <a:rPr lang="ru" sz="687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" sz="687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https://vk.com/ms.vberloge</a:t>
            </a:r>
            <a:endParaRPr sz="687">
              <a:solidFill>
                <a:srgbClr val="4183C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95000"/>
              </a:lnSpc>
              <a:spcBef>
                <a:spcPts val="1500"/>
              </a:spcBef>
              <a:spcAft>
                <a:spcPts val="1200"/>
              </a:spcAft>
              <a:buSzPts val="1018"/>
              <a:buNone/>
            </a:pPr>
            <a:r>
              <a:t/>
            </a:r>
            <a:endParaRPr sz="964"/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4350" y="2209100"/>
            <a:ext cx="2465350" cy="293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9150" y="2957900"/>
            <a:ext cx="2852970" cy="214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86300" y="2770700"/>
            <a:ext cx="2249850" cy="224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/>
          <p:nvPr>
            <p:ph type="title"/>
          </p:nvPr>
        </p:nvSpPr>
        <p:spPr>
          <a:xfrm>
            <a:off x="0" y="0"/>
            <a:ext cx="8832300" cy="875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</a:rPr>
              <a:t>Мастер Владимир Елагин.Род деятельности-</a:t>
            </a:r>
            <a:r>
              <a:rPr lang="ru">
                <a:solidFill>
                  <a:srgbClr val="274E13"/>
                </a:solidFill>
              </a:rPr>
              <a:t>изготовление изделий из натурального дерева.</a:t>
            </a:r>
            <a:endParaRPr>
              <a:solidFill>
                <a:srgbClr val="274E13"/>
              </a:solidFill>
            </a:endParaRPr>
          </a:p>
        </p:txBody>
      </p:sp>
      <p:sp>
        <p:nvSpPr>
          <p:cNvPr id="114" name="Google Shape;114;p20"/>
          <p:cNvSpPr txBox="1"/>
          <p:nvPr>
            <p:ph idx="1" type="body"/>
          </p:nvPr>
        </p:nvSpPr>
        <p:spPr>
          <a:xfrm>
            <a:off x="-42650" y="1116050"/>
            <a:ext cx="9144000" cy="414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0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Стаж: 30 лет</a:t>
            </a:r>
            <a:endParaRPr b="1" sz="10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10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Особенности творчества: из разных пород дерева мастер изготавливает детские игрушки, миниатюрную мебель для кукол, деревянные сувениры и посуду.</a:t>
            </a:r>
            <a:endParaRPr b="1" sz="10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10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Участие в конкурсах, выставках, ярмарках: В 90-е годы работы Владимира  участвовали в международных выставках, которые проходили в Индии и Корее. Сейчас мастер постоянный участник городских и региональных выставок, ярмарок, конкурсов. В 2019 году стал победителем в номинации «Специальный приз»  конкурса «Лучший каменский туристический сувенир-2019».</a:t>
            </a:r>
            <a:endParaRPr b="1" sz="10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lang="ru" sz="10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Информация о проводимых  мастер-классах: информацию о мастер-классах можно уточнить у мастера лично.</a:t>
            </a:r>
            <a:endParaRPr b="1" sz="10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40000"/>
              </a:lnSpc>
              <a:spcBef>
                <a:spcPts val="1500"/>
              </a:spcBef>
              <a:spcAft>
                <a:spcPts val="1500"/>
              </a:spcAft>
              <a:buNone/>
            </a:pPr>
            <a:r>
              <a:rPr b="1" lang="ru" sz="10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Контакты:</a:t>
            </a:r>
            <a:r>
              <a:rPr b="1" lang="ru" sz="1000">
                <a:solidFill>
                  <a:srgbClr val="4183C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+7 (953) 054 57 52</a:t>
            </a:r>
            <a:endParaRPr b="1" sz="1000">
              <a:solidFill>
                <a:srgbClr val="4183C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5" name="Google Shape;11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7274" y="3338400"/>
            <a:ext cx="2406825" cy="180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32164" y="3338400"/>
            <a:ext cx="2406784" cy="180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59525" y="3470775"/>
            <a:ext cx="2053827" cy="1540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28571"/>
              </a:lnSpc>
              <a:spcBef>
                <a:spcPts val="6000"/>
              </a:spcBef>
              <a:spcAft>
                <a:spcPts val="0"/>
              </a:spcAft>
              <a:buNone/>
            </a:pPr>
            <a:r>
              <a:t/>
            </a:r>
            <a:endParaRPr sz="3600">
              <a:solidFill>
                <a:srgbClr val="0065AE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3000"/>
              </a:spcBef>
              <a:spcAft>
                <a:spcPts val="0"/>
              </a:spcAft>
              <a:buNone/>
            </a:pPr>
            <a:r>
              <a:rPr b="1" lang="ru" sz="2488">
                <a:solidFill>
                  <a:srgbClr val="CC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Мастер Валентина Симанова. Род деятельности-</a:t>
            </a:r>
            <a:r>
              <a:rPr b="1" lang="ru" sz="2488">
                <a:solidFill>
                  <a:srgbClr val="274E13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бурачный промысел и плетение из лычек бересты.</a:t>
            </a:r>
            <a:endParaRPr b="1" sz="2488">
              <a:solidFill>
                <a:srgbClr val="274E1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21"/>
          <p:cNvSpPr txBox="1"/>
          <p:nvPr>
            <p:ph idx="1" type="body"/>
          </p:nvPr>
        </p:nvSpPr>
        <p:spPr>
          <a:xfrm>
            <a:off x="80250" y="1144600"/>
            <a:ext cx="9144000" cy="389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40000" lnSpcReduction="2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Стаж: 3 года</a:t>
            </a:r>
            <a:endParaRPr b="1" i="1" sz="3095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Особенности творчества: для своих изделий Валентина Симанова тщательно подбирает материалы. У неё есть свои секреты выбора бересты. Посуду украшает авторской росписью.</a:t>
            </a:r>
            <a:endParaRPr b="1" i="1" sz="3095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Участие в конкурсах, выставках, ярмарках: лауреат 2 степени областного конкурса "Осеннее очарование-2019", победитель в номинации «Сувенир события»  конкурса «Лучший каменский туристический сувенир-2019» , участница областных и городских выставок и ярмарок.</a:t>
            </a:r>
            <a:endParaRPr b="1" i="1" sz="3095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Информация о проводимых  мастер-классах: информацию о мастер-классах можно уточнить у мастера лично.</a:t>
            </a:r>
            <a:endParaRPr b="1" i="1" sz="3095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Контакты:</a:t>
            </a:r>
            <a:r>
              <a:rPr b="1" i="1" lang="ru" sz="3095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https://ok.ru/profile/377298539273</a:t>
            </a: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1" i="1" lang="ru" sz="3095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https://vk.com/id126446975</a:t>
            </a:r>
            <a:r>
              <a:rPr b="1" i="1" lang="ru" sz="3095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1" i="1" lang="ru" sz="3095">
                <a:solidFill>
                  <a:srgbClr val="4183C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+7 (904) 384 15 86</a:t>
            </a:r>
            <a:endParaRPr b="1" i="1" sz="3095">
              <a:solidFill>
                <a:srgbClr val="4183C4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100">
                <a:solidFill>
                  <a:srgbClr val="313131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                  </a:t>
            </a:r>
            <a:endParaRPr sz="1100">
              <a:solidFill>
                <a:srgbClr val="313131"/>
              </a:solidFill>
              <a:highlight>
                <a:srgbClr val="FFFFFF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10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22"/>
          <p:cNvSpPr txBox="1"/>
          <p:nvPr>
            <p:ph idx="1" type="body"/>
          </p:nvPr>
        </p:nvSpPr>
        <p:spPr>
          <a:xfrm>
            <a:off x="65850" y="-51700"/>
            <a:ext cx="9012300" cy="486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0" name="Google Shape;13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739875"/>
            <a:ext cx="4260300" cy="418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095024"/>
            <a:ext cx="2245975" cy="198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1901" y="2988050"/>
            <a:ext cx="2735450" cy="2089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842" y="108775"/>
            <a:ext cx="3762263" cy="250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 txBox="1"/>
          <p:nvPr>
            <p:ph type="title"/>
          </p:nvPr>
        </p:nvSpPr>
        <p:spPr>
          <a:xfrm>
            <a:off x="115875" y="46350"/>
            <a:ext cx="8716500" cy="820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Мастер </a:t>
            </a:r>
            <a:r>
              <a:rPr lang="ru">
                <a:solidFill>
                  <a:srgbClr val="E69138"/>
                </a:solidFill>
              </a:rPr>
              <a:t>Ирина Васильева.</a:t>
            </a:r>
            <a:r>
              <a:rPr lang="ru">
                <a:solidFill>
                  <a:srgbClr val="FF9900"/>
                </a:solidFill>
              </a:rPr>
              <a:t>Род деятельности-</a:t>
            </a:r>
            <a:r>
              <a:rPr lang="ru">
                <a:solidFill>
                  <a:srgbClr val="7F6000"/>
                </a:solidFill>
              </a:rPr>
              <a:t>ткачество.</a:t>
            </a:r>
            <a:endParaRPr>
              <a:solidFill>
                <a:srgbClr val="7F6000"/>
              </a:solidFill>
            </a:endParaRPr>
          </a:p>
        </p:txBody>
      </p:sp>
      <p:pic>
        <p:nvPicPr>
          <p:cNvPr id="139" name="Google Shape;13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5872" y="1180050"/>
            <a:ext cx="2812300" cy="3749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80571" y="1018950"/>
            <a:ext cx="5296200" cy="397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4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Контакты: </a:t>
            </a:r>
            <a:r>
              <a:rPr lang="ru" sz="1500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https://vk.com/club127395376</a:t>
            </a: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сообщество по ткацким станкам </a:t>
            </a:r>
            <a:r>
              <a:rPr lang="ru" sz="1500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https://vk.com/club181120386</a:t>
            </a: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сообщество по тканым поясам </a:t>
            </a:r>
            <a:r>
              <a:rPr lang="ru" sz="1500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https://vk.com/club185443237</a:t>
            </a: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46" name="Google Shape;146;p24"/>
          <p:cNvSpPr txBox="1"/>
          <p:nvPr>
            <p:ph idx="1" type="body"/>
          </p:nvPr>
        </p:nvSpPr>
        <p:spPr>
          <a:xfrm>
            <a:off x="0" y="1276525"/>
            <a:ext cx="8932200" cy="356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Стаж-4 года.</a:t>
            </a:r>
            <a:endParaRPr sz="2100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Особенности творчества: каменских мастеров, которые увлекаются ткачеством можно сосчитать по пальцам одной руки. Ирина- одна из них.</a:t>
            </a:r>
            <a:endParaRPr sz="2100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Она хранит древнее ремесло и создает авторские орнаменты.</a:t>
            </a:r>
            <a:endParaRPr sz="2100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100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Участница конкурса “Лучший каменский  туристический сувенир 2019”, городских и региональных ярмарок, областной выставки “Урал объединяет народы”, “Уральский хоровод”</a:t>
            </a:r>
            <a:endParaRPr sz="2100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5"/>
          <p:cNvSpPr txBox="1"/>
          <p:nvPr>
            <p:ph type="title"/>
          </p:nvPr>
        </p:nvSpPr>
        <p:spPr>
          <a:xfrm>
            <a:off x="62400" y="64175"/>
            <a:ext cx="8769900" cy="104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0FF00"/>
                </a:solidFill>
              </a:rPr>
              <a:t>МАСТЕР </a:t>
            </a:r>
            <a:r>
              <a:rPr lang="ru">
                <a:solidFill>
                  <a:srgbClr val="38761D"/>
                </a:solidFill>
              </a:rPr>
              <a:t>АЛЕКСАНДР СЕПТ.</a:t>
            </a:r>
            <a:r>
              <a:rPr lang="ru">
                <a:solidFill>
                  <a:srgbClr val="00FF00"/>
                </a:solidFill>
              </a:rPr>
              <a:t>Род деятельности-</a:t>
            </a:r>
            <a:r>
              <a:rPr lang="ru">
                <a:solidFill>
                  <a:srgbClr val="38761D"/>
                </a:solidFill>
              </a:rPr>
              <a:t>валяние из шерсти.</a:t>
            </a:r>
            <a:endParaRPr>
              <a:solidFill>
                <a:srgbClr val="38761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152" name="Google Shape;152;p25"/>
          <p:cNvSpPr txBox="1"/>
          <p:nvPr>
            <p:ph idx="1" type="body"/>
          </p:nvPr>
        </p:nvSpPr>
        <p:spPr>
          <a:xfrm>
            <a:off x="142625" y="973425"/>
            <a:ext cx="8896500" cy="39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Стаж: 3 года.</a:t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Особенности творчества: Александр создает из шерсти обувь, одежду, аксессуары и предметы интерьера.</a:t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Участие в конкурсах, выставках, ярмарках: участник городских ярмарок.</a:t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Информация о проводимых мастер-классах: не проводит.</a:t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60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Контакты: </a:t>
            </a:r>
            <a:r>
              <a:rPr lang="ru" sz="1500">
                <a:solidFill>
                  <a:srgbClr val="4183C4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https://ok.ru/group/54698987487342</a:t>
            </a: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ru" sz="1500">
                <a:solidFill>
                  <a:srgbClr val="4183C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+7 (908) 638 41 05</a:t>
            </a:r>
            <a:r>
              <a:rPr lang="ru" sz="150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Изделия Александра также можно найти в торговом комплексе «Добролюбовский».</a:t>
            </a:r>
            <a:endParaRPr sz="1500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500"/>
              </a:spcBef>
              <a:spcAft>
                <a:spcPts val="1200"/>
              </a:spcAft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 txBox="1"/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26"/>
          <p:cNvSpPr txBox="1"/>
          <p:nvPr>
            <p:ph idx="1" type="body"/>
          </p:nvPr>
        </p:nvSpPr>
        <p:spPr>
          <a:xfrm>
            <a:off x="311700" y="474225"/>
            <a:ext cx="8520600" cy="409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9" name="Google Shape;15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1" y="474225"/>
            <a:ext cx="2921025" cy="3893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29225" y="561025"/>
            <a:ext cx="4776873" cy="3648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/>
          <p:nvPr>
            <p:ph type="title"/>
          </p:nvPr>
        </p:nvSpPr>
        <p:spPr>
          <a:xfrm>
            <a:off x="266175" y="427125"/>
            <a:ext cx="8520600" cy="73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ЛИТЕРАТУРА:</a:t>
            </a:r>
            <a:endParaRPr b="1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166" name="Google Shape;166;p27"/>
          <p:cNvSpPr txBox="1"/>
          <p:nvPr>
            <p:ph idx="1" type="body"/>
          </p:nvPr>
        </p:nvSpPr>
        <p:spPr>
          <a:xfrm>
            <a:off x="311700" y="1332275"/>
            <a:ext cx="8520600" cy="309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1</a:t>
            </a:r>
            <a:r>
              <a:rPr b="1" lang="ru">
                <a:solidFill>
                  <a:srgbClr val="660000"/>
                </a:solidFill>
              </a:rPr>
              <a:t>.Сайт: Uraltradicia.ru</a:t>
            </a:r>
            <a:endParaRPr b="1">
              <a:solidFill>
                <a:srgbClr val="66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660000"/>
                </a:solidFill>
              </a:rPr>
              <a:t>2. КГО.Краеведение.</a:t>
            </a:r>
            <a:endParaRPr b="1">
              <a:solidFill>
                <a:srgbClr val="66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660000"/>
                </a:solidFill>
              </a:rPr>
              <a:t>3.Сайт: Ураловед.</a:t>
            </a:r>
            <a:endParaRPr b="1">
              <a:solidFill>
                <a:srgbClr val="660000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>
              <a:solidFill>
                <a:srgbClr val="660000"/>
              </a:solidFill>
            </a:endParaRPr>
          </a:p>
        </p:txBody>
      </p:sp>
      <p:pic>
        <p:nvPicPr>
          <p:cNvPr id="167" name="Google Shape;16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2814825"/>
            <a:ext cx="9643525" cy="2175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odern 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0838F"/>
      </a:accent5>
      <a:accent6>
        <a:srgbClr val="F8E71C"/>
      </a:accent6>
      <a:hlink>
        <a:srgbClr val="00838F"/>
      </a:hlink>
      <a:folHlink>
        <a:srgbClr val="00838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