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4500"/>
              <a:buFont typeface="Verdana"/>
              <a:buNone/>
              <a:defRPr sz="4500" b="1">
                <a:solidFill>
                  <a:srgbClr val="FF8C3C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8766F"/>
                </a:solidFill>
              </a:defRPr>
            </a:lvl1pPr>
            <a:lvl2pPr lvl="1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230"/>
              </a:spcBef>
              <a:spcAft>
                <a:spcPts val="0"/>
              </a:spcAft>
              <a:buSzPts val="2016"/>
              <a:buNone/>
              <a:defRPr/>
            </a:lvl4pPr>
            <a:lvl5pPr lvl="4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257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2004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marL="914400" lvl="1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9" name="Google Shape;29;p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sz="3600" b="0" cap="none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850" tIns="0" rIns="91425" bIns="45700" anchor="t" anchorCtr="0">
            <a:noAutofit/>
          </a:bodyPr>
          <a:lstStyle>
            <a:lvl1pPr marL="457200" marR="36576" lvl="0" indent="-228600" algn="l">
              <a:spcBef>
                <a:spcPts val="0"/>
              </a:spcBef>
              <a:spcAft>
                <a:spcPts val="0"/>
              </a:spcAft>
              <a:buSzPts val="1440"/>
              <a:buNone/>
              <a:defRPr sz="1800" b="0">
                <a:solidFill>
                  <a:srgbClr val="B75C00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568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514352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6068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marL="914400" lvl="1" indent="-3683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marL="1371600" lvl="2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755360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6068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marL="914400" lvl="1" indent="-3683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marL="1371600" lvl="2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300" tIns="91425" rIns="91425" bIns="45700" anchor="ctr" anchorCtr="0">
            <a:no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92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792"/>
              <a:buNone/>
              <a:defRPr sz="1600" b="1"/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2"/>
          </p:nvPr>
        </p:nvSpPr>
        <p:spPr>
          <a:xfrm>
            <a:off x="4652169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91425" rIns="91425" bIns="45700" anchor="ctr" anchorCtr="0">
            <a:no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92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792"/>
              <a:buNone/>
              <a:defRPr sz="1600" b="1"/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body" idx="3"/>
          </p:nvPr>
        </p:nvSpPr>
        <p:spPr>
          <a:xfrm>
            <a:off x="607224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5052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marL="914400" lvl="1" indent="-3556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marL="1828800" lvl="3" indent="-342392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marL="2286000" lvl="4" indent="-3302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4"/>
          </p:nvPr>
        </p:nvSpPr>
        <p:spPr>
          <a:xfrm>
            <a:off x="4652169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5052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marL="914400" lvl="1" indent="-3556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marL="1828800" lvl="3" indent="-342392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marL="2286000" lvl="4" indent="-3302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Пустой слайд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8" name="Google Shape;58;p8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Verdana"/>
              <a:buNone/>
              <a:defRPr sz="2200" b="1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body" idx="1"/>
          </p:nvPr>
        </p:nvSpPr>
        <p:spPr>
          <a:xfrm>
            <a:off x="5538847" y="1447802"/>
            <a:ext cx="2971800" cy="420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Autofit/>
          </a:bodyPr>
          <a:lstStyle>
            <a:lvl1pPr marL="457200" marR="18288" lvl="0" indent="-2286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</a:defRPr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000"/>
              <a:buNone/>
              <a:defRPr sz="1000">
                <a:solidFill>
                  <a:schemeClr val="dk1"/>
                </a:solidFill>
              </a:defRPr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008"/>
              <a:buNone/>
              <a:defRPr sz="900">
                <a:solidFill>
                  <a:schemeClr val="dk1"/>
                </a:solidFill>
              </a:defRPr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900"/>
              <a:buNone/>
              <a:defRPr sz="900">
                <a:solidFill>
                  <a:schemeClr val="dk1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761372" y="930144"/>
            <a:ext cx="4626159" cy="472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70840" algn="l">
              <a:spcBef>
                <a:spcPts val="250"/>
              </a:spcBef>
              <a:spcAft>
                <a:spcPts val="0"/>
              </a:spcAft>
              <a:buSzPts val="2240"/>
              <a:buChar char="⚫"/>
              <a:defRPr sz="2800">
                <a:solidFill>
                  <a:schemeClr val="dk1"/>
                </a:solidFill>
              </a:defRPr>
            </a:lvl1pPr>
            <a:lvl2pPr marL="914400" lvl="1" indent="-393700" algn="l">
              <a:spcBef>
                <a:spcPts val="250"/>
              </a:spcBef>
              <a:spcAft>
                <a:spcPts val="0"/>
              </a:spcAft>
              <a:buSzPts val="2600"/>
              <a:buChar char="◦"/>
              <a:defRPr sz="2600">
                <a:solidFill>
                  <a:schemeClr val="dk1"/>
                </a:solidFill>
              </a:defRPr>
            </a:lvl2pPr>
            <a:lvl3pPr marL="1371600" lvl="2" indent="-381000" algn="l">
              <a:spcBef>
                <a:spcPts val="250"/>
              </a:spcBef>
              <a:spcAft>
                <a:spcPts val="0"/>
              </a:spcAft>
              <a:buSzPts val="2400"/>
              <a:buChar char="●"/>
              <a:defRPr sz="2400">
                <a:solidFill>
                  <a:schemeClr val="dk1"/>
                </a:solidFill>
              </a:defRPr>
            </a:lvl3pPr>
            <a:lvl4pPr marL="1828800" lvl="3" indent="-370839" algn="l">
              <a:spcBef>
                <a:spcPts val="230"/>
              </a:spcBef>
              <a:spcAft>
                <a:spcPts val="0"/>
              </a:spcAft>
              <a:buSzPts val="2240"/>
              <a:buChar char="◦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>
                <a:solidFill>
                  <a:schemeClr val="dk1"/>
                </a:solidFill>
              </a:defRPr>
            </a:lvl5pPr>
            <a:lvl6pPr marL="2743200" lvl="5" indent="-228600" algn="l">
              <a:spcBef>
                <a:spcPts val="250"/>
              </a:spcBef>
              <a:spcAft>
                <a:spcPts val="0"/>
              </a:spcAft>
              <a:buSzPts val="1700"/>
              <a:buNone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0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0" name="Google Shape;70;p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1" name="Google Shape;71;p10"/>
          <p:cNvSpPr txBox="1"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sz="3600" b="0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body" idx="1"/>
          </p:nvPr>
        </p:nvSpPr>
        <p:spPr>
          <a:xfrm>
            <a:off x="6462712" y="533400"/>
            <a:ext cx="2240280" cy="42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FFFFFF"/>
                </a:solidFill>
              </a:defRPr>
            </a:lvl1pPr>
            <a:lvl2pPr marL="914400" lvl="1" indent="-304800" algn="l">
              <a:spcBef>
                <a:spcPts val="250"/>
              </a:spcBef>
              <a:spcAft>
                <a:spcPts val="0"/>
              </a:spcAft>
              <a:buSzPts val="1200"/>
              <a:buChar char="◦"/>
              <a:defRPr sz="1200">
                <a:solidFill>
                  <a:srgbClr val="FFFFFF"/>
                </a:solidFill>
              </a:defRPr>
            </a:lvl2pPr>
            <a:lvl3pPr marL="1371600" lvl="2" indent="-292100" algn="l">
              <a:spcBef>
                <a:spcPts val="250"/>
              </a:spcBef>
              <a:spcAft>
                <a:spcPts val="0"/>
              </a:spcAft>
              <a:buSzPts val="1000"/>
              <a:buChar char="●"/>
              <a:defRPr sz="1000">
                <a:solidFill>
                  <a:srgbClr val="FFFFFF"/>
                </a:solidFill>
              </a:defRPr>
            </a:lvl3pPr>
            <a:lvl4pPr marL="1828800" lvl="3" indent="-292608" algn="l">
              <a:spcBef>
                <a:spcPts val="230"/>
              </a:spcBef>
              <a:spcAft>
                <a:spcPts val="0"/>
              </a:spcAft>
              <a:buSzPts val="1008"/>
              <a:buChar char="◦"/>
              <a:defRPr sz="900">
                <a:solidFill>
                  <a:srgbClr val="FFFFFF"/>
                </a:solidFill>
              </a:defRPr>
            </a:lvl4pPr>
            <a:lvl5pPr marL="2286000" lvl="4" indent="-285750" algn="l">
              <a:spcBef>
                <a:spcPts val="250"/>
              </a:spcBef>
              <a:spcAft>
                <a:spcPts val="0"/>
              </a:spcAft>
              <a:buSzPts val="900"/>
              <a:buChar char="●"/>
              <a:defRPr sz="900">
                <a:solidFill>
                  <a:srgbClr val="FFFFFF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3" name="Google Shape;73;p10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0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76" name="Google Shape;76;p10"/>
          <p:cNvSpPr>
            <a:spLocks noGrp="1"/>
          </p:cNvSpPr>
          <p:nvPr>
            <p:ph type="pic" idx="2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rgbClr val="4F4D49"/>
          </a:solidFill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R="0" lvl="0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250"/>
              </a:spcBef>
              <a:spcAft>
                <a:spcPts val="0"/>
              </a:spcAft>
              <a:buClr>
                <a:srgbClr val="EF323E"/>
              </a:buClr>
              <a:buSzPts val="2200"/>
              <a:buFont typeface="Noto Sans Symbols"/>
              <a:buChar char="●"/>
              <a:defRPr sz="2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230"/>
              </a:spcBef>
              <a:spcAft>
                <a:spcPts val="0"/>
              </a:spcAft>
              <a:buClr>
                <a:srgbClr val="EF323E"/>
              </a:buClr>
              <a:buSzPts val="2128"/>
              <a:buFont typeface="Verdana"/>
              <a:buChar char="◦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sz="17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body" idx="1"/>
          </p:nvPr>
        </p:nvSpPr>
        <p:spPr>
          <a:xfrm rot="5400000">
            <a:off x="2500884" y="-1467612"/>
            <a:ext cx="4187952" cy="8183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2004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marL="914400" lvl="1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1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2"/>
          <p:cNvSpPr txBox="1">
            <a:spLocks noGrp="1"/>
          </p:cNvSpPr>
          <p:nvPr>
            <p:ph type="title"/>
          </p:nvPr>
        </p:nvSpPr>
        <p:spPr>
          <a:xfrm rot="5400000">
            <a:off x="4991100" y="2171704"/>
            <a:ext cx="5257799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2"/>
          <p:cNvSpPr txBox="1">
            <a:spLocks noGrp="1"/>
          </p:cNvSpPr>
          <p:nvPr>
            <p:ph type="body" idx="1"/>
          </p:nvPr>
        </p:nvSpPr>
        <p:spPr>
          <a:xfrm rot="5400000">
            <a:off x="876300" y="190503"/>
            <a:ext cx="5257801" cy="59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2004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marL="914400" lvl="1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FF8C3C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marR="0" lvl="0" indent="-370840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68300" algn="l" rtl="0">
              <a:spcBef>
                <a:spcPts val="250"/>
              </a:spcBef>
              <a:spcAft>
                <a:spcPts val="0"/>
              </a:spcAft>
              <a:buClr>
                <a:srgbClr val="EF323E"/>
              </a:buClr>
              <a:buSzPts val="2200"/>
              <a:buFont typeface="Noto Sans Symbols"/>
              <a:buChar char="●"/>
              <a:defRPr sz="2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63728" algn="l" rtl="0">
              <a:spcBef>
                <a:spcPts val="230"/>
              </a:spcBef>
              <a:spcAft>
                <a:spcPts val="0"/>
              </a:spcAft>
              <a:buClr>
                <a:srgbClr val="EF323E"/>
              </a:buClr>
              <a:buSzPts val="2128"/>
              <a:buFont typeface="Verdana"/>
              <a:buChar char="◦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42900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36550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sz="17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marR="0" lvl="6" indent="-323850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marR="0" lvl="7" indent="-323850" algn="l" rtl="0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marR="0" lvl="8" indent="-323850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hepresentation.ru/mhk/dekorativnoe-osveshchenie-zagorodnogo-doma-1" TargetMode="External"/><Relationship Id="rId2" Type="http://schemas.openxmlformats.org/officeDocument/2006/relationships/hyperlink" Target="https://infourok.ru/prezentaciya-po-sadovoparkovomu-i-landshaftnomu-stroitelstvu-na-temu-iskusstvennoe-osveschenie-obektov-sadovoparkovogo-stroitels-1693324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3"/>
          <p:cNvSpPr txBox="1">
            <a:spLocks noGrp="1"/>
          </p:cNvSpPr>
          <p:nvPr>
            <p:ph type="ctrTitle"/>
          </p:nvPr>
        </p:nvSpPr>
        <p:spPr>
          <a:xfrm>
            <a:off x="109736" y="1622997"/>
            <a:ext cx="9035344" cy="2508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«Садоводы и огородники»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«ОСВЕЩЕНИЕ САДА И УЧАСТКА»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96992" y="1215368"/>
            <a:ext cx="9448800" cy="407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4500"/>
              <a:buFont typeface="Verdana"/>
              <a:buNone/>
              <a:defRPr sz="4500" b="1" i="0" u="none" strike="noStrike" cap="none">
                <a:solidFill>
                  <a:srgbClr val="FF8C3C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СО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«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КЦСОН ГОРОДА КАМЕНСКА-УРАЛЬСКОГО»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30562" y="4599432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527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36"/>
              <a:buNone/>
            </a:pPr>
            <a:r>
              <a:rPr lang="ru-RU" sz="2170"/>
              <a:t>   С появлением на свет различных светильников, многие владельцы загородных домов стали задумываться и о наружном освещении здания. Как показывает практика, наружная подсветка – это несколько лампочек, расположенных у ворот и над главным входом. Нередко можно увидеть и фонари, установленные вдоль дорожек. Продуманная система освещения – это надёжный ориентир, помогающий передвигаться на приусадебном участке даже в темное время суток. А декоративное освещение вашего загородного дома поможет создать особую атмосферу. Но как же быть с тем, что свет забирает много электроэнергии? Не беда, ведь современные технологии позволяют создать уникальный светодизайн с экономией электроэнергии и средств.</a:t>
            </a:r>
            <a:endParaRPr sz="217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5"/>
          <p:cNvSpPr txBox="1"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Преимущества современных осветительных технологий:</a:t>
            </a:r>
            <a:endParaRPr sz="3240"/>
          </a:p>
        </p:txBody>
      </p:sp>
      <p:sp>
        <p:nvSpPr>
          <p:cNvPr id="106" name="Google Shape;106;p15"/>
          <p:cNvSpPr txBox="1">
            <a:spLocks noGrp="1"/>
          </p:cNvSpPr>
          <p:nvPr>
            <p:ph type="body" idx="1"/>
          </p:nvPr>
        </p:nvSpPr>
        <p:spPr>
          <a:xfrm>
            <a:off x="467544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регулирование яркости освещения;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использование солнечных батарей;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регулировка время работы лампочек;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включение подсветки посредством датчиков движения или при наступлении темноты;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возможность создания на участке фееричных спецэффектов.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Проект архитектурной подсветки загородного дома</a:t>
            </a:r>
            <a:br>
              <a:rPr lang="ru-RU" sz="3240"/>
            </a:br>
            <a:endParaRPr sz="3240"/>
          </a:p>
        </p:txBody>
      </p:sp>
      <p:pic>
        <p:nvPicPr>
          <p:cNvPr id="112" name="Google Shape;112;p16" descr="445e5433-e1497710192319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7544" y="836712"/>
            <a:ext cx="8165479" cy="3384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 txBox="1">
            <a:spLocks noGrp="1"/>
          </p:cNvSpPr>
          <p:nvPr>
            <p:ph type="title"/>
          </p:nvPr>
        </p:nvSpPr>
        <p:spPr>
          <a:xfrm>
            <a:off x="611560" y="332656"/>
            <a:ext cx="8183880" cy="1021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r>
              <a:rPr lang="ru-RU"/>
              <a:t>Виды уличного освещения</a:t>
            </a:r>
            <a:endParaRPr/>
          </a:p>
        </p:txBody>
      </p:sp>
      <p:sp>
        <p:nvSpPr>
          <p:cNvPr id="118" name="Google Shape;118;p17"/>
          <p:cNvSpPr txBox="1">
            <a:spLocks noGrp="1"/>
          </p:cNvSpPr>
          <p:nvPr>
            <p:ph type="body" idx="1"/>
          </p:nvPr>
        </p:nvSpPr>
        <p:spPr>
          <a:xfrm>
            <a:off x="467544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ru-RU"/>
              <a:t>  Уличное освещение представлено в двух видах: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утилитарное (функциональное)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декоративное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072"/>
              <a:buChar char="⚫"/>
            </a:pPr>
            <a:r>
              <a:rPr lang="ru-RU" sz="2590"/>
              <a:t>Функциональное освещение участка обеспечивает безопасность передвижения по участку, когда на улице темно. Для того чтобы было комфортно и безопасно находится возле дома, то следует освещать крыльцо здания, подъезд к гаражу, а также садовые дорожки. Если вы ищите простой и недорогой вариант, тогда вам достаточно будет равномерно распределить светильники вдоль дорожек.</a:t>
            </a:r>
            <a:endParaRPr/>
          </a:p>
          <a:p>
            <a:pPr marL="265176" lvl="0" indent="-133604" algn="l" rtl="0">
              <a:spcBef>
                <a:spcPts val="250"/>
              </a:spcBef>
              <a:spcAft>
                <a:spcPts val="0"/>
              </a:spcAft>
              <a:buSzPts val="2072"/>
              <a:buNone/>
            </a:pPr>
            <a:endParaRPr sz="259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9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4"/>
              <a:buChar char="⚫"/>
            </a:pPr>
            <a:r>
              <a:rPr lang="ru-RU" sz="2380"/>
              <a:t>Декоративное освещение, которому, собственно, посвящена статья, позволяет сохранить красоту, изысканность, а также индивидуальность приусадебного участка. С помощью грамотного распределения подсветок цветников, клумб, фонтанчиков, а также садовых скульптур создается неповторимый ночной образ участка, который существенно отличается от дневного внешнего вида двора. Вы сами вправе решать, какой облик будет принимать двор – романтичный, таинственный, драматичный или праздничный.</a:t>
            </a:r>
            <a:endParaRPr sz="238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0"/>
          <p:cNvSpPr txBox="1">
            <a:spLocks noGrp="1"/>
          </p:cNvSpPr>
          <p:nvPr>
            <p:ph type="title"/>
          </p:nvPr>
        </p:nvSpPr>
        <p:spPr>
          <a:xfrm>
            <a:off x="395536" y="404664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Примеры декоративного освещения</a:t>
            </a:r>
            <a:endParaRPr sz="3240"/>
          </a:p>
        </p:txBody>
      </p:sp>
      <p:pic>
        <p:nvPicPr>
          <p:cNvPr id="136" name="Google Shape;136;p20" descr="445et5e544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39552" y="1772816"/>
            <a:ext cx="7970092" cy="46269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1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endParaRPr/>
          </a:p>
        </p:txBody>
      </p:sp>
      <p:pic>
        <p:nvPicPr>
          <p:cNvPr id="142" name="Google Shape;142;p21" descr="e5et543-e1497710377593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11559" y="980728"/>
            <a:ext cx="7860999" cy="4608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endParaRPr/>
          </a:p>
        </p:txBody>
      </p:sp>
      <p:pic>
        <p:nvPicPr>
          <p:cNvPr id="148" name="Google Shape;148;p22" descr="rr6y56t554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83568" y="620688"/>
            <a:ext cx="7796355" cy="518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 txBox="1"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Основные моменты, о которых нужно помнить:</a:t>
            </a:r>
            <a:endParaRPr sz="3240"/>
          </a:p>
        </p:txBody>
      </p:sp>
      <p:sp>
        <p:nvSpPr>
          <p:cNvPr id="154" name="Google Shape;154;p23"/>
          <p:cNvSpPr txBox="1">
            <a:spLocks noGrp="1"/>
          </p:cNvSpPr>
          <p:nvPr>
            <p:ph type="body" idx="1"/>
          </p:nvPr>
        </p:nvSpPr>
        <p:spPr>
          <a:xfrm>
            <a:off x="539552" y="1772816"/>
            <a:ext cx="8255888" cy="4331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Для фасадного освещения лучше использовать светильники, сделанные из таких материалов, как: цветное стекло, пластмасса, керамика. Также отличными вариантами станут различные рассеиватели, с помощью которых создаются интересные световые эффекты.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Декоративные светильники не стоит использовать в качестве источников общего или рабочего света.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Не устанавливайте лампы на каждом шагу. Ведь наружная подсветка кроме облегчения перемещения по участку, должна подчеркивать лучшие стороны экстерьера и ландшафтного дизайна.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Не увлекайтесь осветительными приборами, превращая ночь в день. Лучше установите один-два прожектора у входа, а для придания освещенности садовым дорожкам или пруду выберите небольшие приглушенные фонарики. Такое сочетание будет кстати, если вы хотите любоваться не только прекрасным видом приусадебного участка, но и красотой ночного звёздного неба.</a:t>
            </a:r>
            <a:endParaRPr/>
          </a:p>
          <a:p>
            <a:pPr marL="265176" lvl="0" indent="-176275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</a:pPr>
            <a:endParaRPr sz="175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 txBox="1"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Лучшие идеи декоративного освещения</a:t>
            </a:r>
            <a:endParaRPr sz="3240"/>
          </a:p>
        </p:txBody>
      </p:sp>
      <p:sp>
        <p:nvSpPr>
          <p:cNvPr id="160" name="Google Shape;160;p24"/>
          <p:cNvSpPr txBox="1">
            <a:spLocks noGrp="1"/>
          </p:cNvSpPr>
          <p:nvPr>
            <p:ph type="body" idx="1"/>
          </p:nvPr>
        </p:nvSpPr>
        <p:spPr>
          <a:xfrm>
            <a:off x="467544" y="1628800"/>
            <a:ext cx="8183880" cy="446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Подсвечивание растений.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r>
              <a:rPr lang="ru-RU"/>
              <a:t> </a:t>
            </a:r>
            <a:r>
              <a:rPr lang="ru-RU" sz="1800"/>
              <a:t>Довольно интересно смотрятся деревья, кусты и клумбы с подсветкой. Для создания такого эффекта установите на земле маленькие прожекторы. Устанавливать их рекомендуется в небольших углублениях.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Подсвечивание водоемов. 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1440"/>
              <a:buNone/>
            </a:pPr>
            <a:r>
              <a:rPr lang="ru-RU" sz="1800"/>
              <a:t>Подсвеченная вода – зрелище неописуемое. Если на вашем приусадебном участке имеется бассейн, маленький прудик или фонтан, тогда установите там небольшие лампочки. Они способны кардинально преобразовать ваш участок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 txBox="1"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Лучшие идеи декоративного освещения</a:t>
            </a:r>
            <a:endParaRPr sz="3240"/>
          </a:p>
        </p:txBody>
      </p:sp>
      <p:sp>
        <p:nvSpPr>
          <p:cNvPr id="166" name="Google Shape;166;p25"/>
          <p:cNvSpPr txBox="1">
            <a:spLocks noGrp="1"/>
          </p:cNvSpPr>
          <p:nvPr>
            <p:ph type="body" idx="1"/>
          </p:nvPr>
        </p:nvSpPr>
        <p:spPr>
          <a:xfrm>
            <a:off x="539552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Светодиодное освещение.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r>
              <a:rPr lang="ru-RU"/>
              <a:t> </a:t>
            </a:r>
            <a:r>
              <a:rPr lang="ru-RU" sz="1800"/>
              <a:t>Это по своей сути скрытая подсветка, которую зачастую прячут в клумбах, на деревьях, кустарниках. В таком случае светодиодные низковольтные лампы могут держаться на камнях, ветке или же на специальной конструкции здания. Светодиодная подсветка позволяет преобразовывать участок, как душа пожелает.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6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r>
              <a:rPr lang="ru-RU"/>
              <a:t>Декоративное освещение</a:t>
            </a:r>
            <a:endParaRPr/>
          </a:p>
        </p:txBody>
      </p:sp>
      <p:pic>
        <p:nvPicPr>
          <p:cNvPr id="172" name="Google Shape;172;p26" descr="e5et533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43608" y="692696"/>
            <a:ext cx="6911253" cy="4603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7"/>
          <p:cNvSpPr txBox="1"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Украшая участок, не забывайте о следующих нюансах:</a:t>
            </a:r>
            <a:endParaRPr sz="3240"/>
          </a:p>
        </p:txBody>
      </p:sp>
      <p:sp>
        <p:nvSpPr>
          <p:cNvPr id="178" name="Google Shape;178;p27"/>
          <p:cNvSpPr txBox="1">
            <a:spLocks noGrp="1"/>
          </p:cNvSpPr>
          <p:nvPr>
            <p:ph type="body" idx="1"/>
          </p:nvPr>
        </p:nvSpPr>
        <p:spPr>
          <a:xfrm>
            <a:off x="539552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568"/>
              <a:buChar char="⚫"/>
            </a:pPr>
            <a:r>
              <a:rPr lang="ru-RU" sz="1960"/>
              <a:t>На открытых террасах, площадках, беседках, патио, а также в других местах отдыха отдавайте предпочтение мягкому рассеянному свету. Лучше если он будет теплого тона. С помощью приглушенного света создается уютная атмосфера, располагающая к непринуждённой беседе с родными и близкими, а также к хорошему времяпровождению.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568"/>
              <a:buChar char="⚫"/>
            </a:pPr>
            <a:r>
              <a:rPr lang="ru-RU" sz="1960"/>
              <a:t>Выбирая освещение сада разными цветами, используйте 2-3 оттенка, гармонично дополняющих друг друга. Если участок будет светиться всеми цветами радуги, то он будет выглядеть не натурально.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568"/>
              <a:buChar char="⚫"/>
            </a:pPr>
            <a:r>
              <a:rPr lang="ru-RU" sz="1960"/>
              <a:t>Если намечается праздник, и вы хотите по-особенному украсить территорию, возьмите гирлянды и светодиодные полосы, затем развесьте их на деревьях, в беседке или же по периметру патио.</a:t>
            </a:r>
            <a:endParaRPr/>
          </a:p>
          <a:p>
            <a:pPr marL="265176" lvl="0" indent="-165607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568"/>
              <a:buNone/>
            </a:pPr>
            <a:endParaRPr sz="196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8"/>
          <p:cNvSpPr txBox="1">
            <a:spLocks noGrp="1"/>
          </p:cNvSpPr>
          <p:nvPr>
            <p:ph type="title"/>
          </p:nvPr>
        </p:nvSpPr>
        <p:spPr>
          <a:xfrm>
            <a:off x="611560" y="404664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r>
              <a:rPr lang="ru-RU"/>
              <a:t>Итоги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body" idx="1"/>
          </p:nvPr>
        </p:nvSpPr>
        <p:spPr>
          <a:xfrm>
            <a:off x="539552" y="155679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72"/>
              <a:buNone/>
            </a:pPr>
            <a:r>
              <a:rPr lang="ru-RU" sz="2590" dirty="0"/>
              <a:t>   </a:t>
            </a:r>
            <a:r>
              <a:rPr lang="ru-RU" sz="2000" dirty="0"/>
              <a:t>Создать уютную и особенную атмосферу на загородном участке совсем несложно. Главное, к созданию проекта распределения света приступить еще в начале зарождения концепции ландшафтного дизайна. Планировку освещения лучше выполнять вместе с планированием проектами таких объектов, как беседки, террасы, садовые дорожки, патио. И тогда получится красивая ландшафтная картина, которая позволит окунуться в особую атмосферу</a:t>
            </a:r>
            <a:r>
              <a:rPr lang="ru-RU" sz="2000" dirty="0" smtClean="0"/>
              <a:t>.</a:t>
            </a:r>
          </a:p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72"/>
              <a:buNone/>
            </a:pPr>
            <a:endParaRPr lang="ru-RU" sz="2000" dirty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endParaRPr lang="ru-RU" sz="2000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ru-RU" dirty="0" smtClean="0">
                <a:hlinkClick r:id="rId2"/>
              </a:rPr>
              <a:t>Источники: </a:t>
            </a:r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endParaRPr lang="ru-RU" dirty="0" smtClean="0">
              <a:hlinkClick r:id="rId2"/>
            </a:endParaRPr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en-US" dirty="0" smtClean="0">
                <a:hlinkClick r:id="rId2"/>
              </a:rPr>
              <a:t>https</a:t>
            </a:r>
            <a:r>
              <a:rPr lang="en-US" dirty="0" smtClean="0">
                <a:hlinkClick r:id="rId2"/>
              </a:rPr>
              <a:t>://infourok.ru/prezentaciya-po-sadovoparkovomu-i-landshaftnomu-stroitelstvu-na-temu-iskusstvennoe-osveschenie-obektov-sadovoparkovogo-stroitels-1693324.html</a:t>
            </a:r>
            <a:endParaRPr lang="ru-RU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en-US" dirty="0" smtClean="0">
                <a:hlinkClick r:id="rId3"/>
              </a:rPr>
              <a:t>https://thepresentation.ru/mhk/dekorativnoe-osveshchenie-zagorodnogo-doma-1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2920" y="530351"/>
            <a:ext cx="8183880" cy="5220453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smtClean="0"/>
              <a:t>           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rgbClr val="000000"/>
      </a:dk1>
      <a:lt1>
        <a:srgbClr val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778</Words>
  <Application>Microsoft Office PowerPoint</Application>
  <PresentationFormat>Экран (4:3)</PresentationFormat>
  <Paragraphs>49</Paragraphs>
  <Slides>18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Школа пожилого возраста по направлению  «Садоводы и огородники» ТЕМА: «ОСВЕЩЕНИЕ САДА И УЧАСТКА»</vt:lpstr>
      <vt:lpstr>Слайд 2</vt:lpstr>
      <vt:lpstr>Преимущества современных осветительных технологий:</vt:lpstr>
      <vt:lpstr>Проект архитектурной подсветки загородного дома </vt:lpstr>
      <vt:lpstr>Виды уличного освещения</vt:lpstr>
      <vt:lpstr>Слайд 6</vt:lpstr>
      <vt:lpstr>Слайд 7</vt:lpstr>
      <vt:lpstr>Примеры декоративного освещения</vt:lpstr>
      <vt:lpstr>Слайд 9</vt:lpstr>
      <vt:lpstr>Слайд 10</vt:lpstr>
      <vt:lpstr>Основные моменты, о которых нужно помнить:</vt:lpstr>
      <vt:lpstr>Лучшие идеи декоративного освещения</vt:lpstr>
      <vt:lpstr>Лучшие идеи декоративного освещения</vt:lpstr>
      <vt:lpstr>Декоративное освещение</vt:lpstr>
      <vt:lpstr>Украшая участок, не забывайте о следующих нюансах:</vt:lpstr>
      <vt:lpstr>Итоги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«ОСВЕЩЕНИЕ САДА И УЧАСТКА»</dc:title>
  <cp:lastModifiedBy>Shafikova_GA</cp:lastModifiedBy>
  <cp:revision>4</cp:revision>
  <dcterms:modified xsi:type="dcterms:W3CDTF">2024-12-13T04:42:38Z</dcterms:modified>
</cp:coreProperties>
</file>