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1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_rels/slide1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144C0FD-6608-440C-B29C-084B2759058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20E798B-97A2-448D-BD2A-AAA4934C44E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00649C30-802E-448C-AF55-FA5CD554E64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F63AC03B-0775-4B12-8ED7-DA8C4BE32EE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B1D85145-6111-437B-9A6E-327259FC7A2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ADD08F09-3324-4C1A-9137-73EF9C2869B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ADD2F53C-378A-4806-9064-C28EA55B7C4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523B29DB-B20F-431A-ACDF-78225E55B18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49320228-F0A7-4051-93F8-E7B2B92F044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4D901848-A6AE-465D-8075-C12A69D5386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997A470A-BC79-4742-AEBF-139508B6460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algn="ctr" defTabSz="914400">
              <a:lnSpc>
                <a:spcPct val="90000"/>
              </a:lnSpc>
              <a:buNone/>
            </a:pPr>
            <a:r>
              <a:rPr b="0" lang="ru-RU" sz="60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6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93786F7-ADEC-47FD-A4A7-9FBB96DF534D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Второй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Третий уровень структуры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9A07753-AC67-41D8-A42B-1B9E857BD587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724960" y="365040"/>
            <a:ext cx="2628720" cy="5811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838080" y="365040"/>
            <a:ext cx="7733880" cy="58114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" name="PlaceHolder 5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68DBE48-B998-4ADC-B9A2-7625194EB328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dt" idx="10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 type="ftr" idx="11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1" name="PlaceHolder 5"/>
          <p:cNvSpPr>
            <a:spLocks noGrp="1"/>
          </p:cNvSpPr>
          <p:nvPr>
            <p:ph type="sldNum" idx="12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DA50702-5095-4212-ADED-3F0CE255D85A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831960" y="1709640"/>
            <a:ext cx="10515240" cy="2852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60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6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831960" y="4589640"/>
            <a:ext cx="105152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24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dt" idx="13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ftr" idx="14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5"/>
          <p:cNvSpPr>
            <a:spLocks noGrp="1"/>
          </p:cNvSpPr>
          <p:nvPr>
            <p:ph type="sldNum" idx="15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43D9D7D-09D0-488E-8B2B-63C7D616662D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dt" idx="16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ftr" idx="17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6"/>
          <p:cNvSpPr>
            <a:spLocks noGrp="1"/>
          </p:cNvSpPr>
          <p:nvPr>
            <p:ph type="sldNum" idx="18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4CB4152-EF0C-4DBF-89B3-B9A39588427D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736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736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292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4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292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dt" idx="19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ftr" idx="20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8"/>
          <p:cNvSpPr>
            <a:spLocks noGrp="1"/>
          </p:cNvSpPr>
          <p:nvPr>
            <p:ph type="sldNum" idx="21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EF2CB5A-F822-4297-B09E-E32AB772AC80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dt" idx="22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ftr" idx="23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 type="sldNum" idx="24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64BE768-C1EC-4A8D-A9B3-CA392FD6BEC5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dt" idx="25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ftr" idx="26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sldNum" idx="27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AADEAF1-1514-4091-978B-43D104367498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chemeClr val="dk1"/>
                </a:solidFill>
                <a:latin typeface="Calibri"/>
              </a:rPr>
              <a:t>Второй уровень</a:t>
            </a:r>
            <a:endParaRPr b="0" lang="ru-RU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Третий уровень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Четвертый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Пятый уровень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dt" idx="28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 type="ftr" idx="29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9" name="PlaceHolder 6"/>
          <p:cNvSpPr>
            <a:spLocks noGrp="1"/>
          </p:cNvSpPr>
          <p:nvPr>
            <p:ph type="sldNum" idx="30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55CECE1-9815-4127-8B24-87C87C07C6FF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Второй уровень структуры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Третий уровень структуры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Пятый уровень структуры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Шестой уровень структуры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Седьмой уровень структуры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chemeClr val="dk1"/>
                </a:solidFill>
                <a:latin typeface="Calibri"/>
              </a:rPr>
              <a:t>Образец текста</a:t>
            </a:r>
            <a:endParaRPr b="0" lang="ru-RU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dt" idx="3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5"/>
          <p:cNvSpPr>
            <a:spLocks noGrp="1"/>
          </p:cNvSpPr>
          <p:nvPr>
            <p:ph type="ftr" idx="3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5" name="PlaceHolder 6"/>
          <p:cNvSpPr>
            <a:spLocks noGrp="1"/>
          </p:cNvSpPr>
          <p:nvPr>
            <p:ph type="sldNum" idx="3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6E5600E-7C1A-4976-B5D5-DBC6D7A1F271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Рисунок 6" descr=""/>
          <p:cNvPicPr/>
          <p:nvPr/>
        </p:nvPicPr>
        <p:blipFill>
          <a:blip r:embed="rId1"/>
          <a:srcRect l="0" t="0" r="0" b="44901"/>
          <a:stretch/>
        </p:blipFill>
        <p:spPr>
          <a:xfrm>
            <a:off x="-161280" y="-47880"/>
            <a:ext cx="12401280" cy="6905520"/>
          </a:xfrm>
          <a:prstGeom prst="rect">
            <a:avLst/>
          </a:prstGeom>
          <a:ln w="0">
            <a:noFill/>
          </a:ln>
        </p:spPr>
      </p:pic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959760" y="-4680"/>
            <a:ext cx="11617920" cy="4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 fontScale="93651"/>
          </a:bodyPr>
          <a:p>
            <a:pPr indent="0" defTabSz="914400">
              <a:lnSpc>
                <a:spcPct val="90000"/>
              </a:lnSpc>
              <a:buNone/>
            </a:pPr>
            <a:r>
              <a:rPr b="1" lang="ru-RU" sz="3000" spc="-1" strike="noStrike">
                <a:solidFill>
                  <a:srgbClr val="002060"/>
                </a:solidFill>
                <a:latin typeface="Times New Roman"/>
                <a:ea typeface="Times New Roman"/>
              </a:rPr>
              <a:t>Министерство социальной политики Свердловской области </a:t>
            </a:r>
            <a:endParaRPr b="0" lang="ru-RU" sz="30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68" name="Рисунок 4" descr=""/>
          <p:cNvPicPr/>
          <p:nvPr/>
        </p:nvPicPr>
        <p:blipFill>
          <a:blip r:embed="rId2"/>
          <a:stretch/>
        </p:blipFill>
        <p:spPr>
          <a:xfrm>
            <a:off x="34560" y="237600"/>
            <a:ext cx="961920" cy="768240"/>
          </a:xfrm>
          <a:prstGeom prst="rect">
            <a:avLst/>
          </a:prstGeom>
          <a:ln w="0">
            <a:noFill/>
          </a:ln>
        </p:spPr>
      </p:pic>
      <p:pic>
        <p:nvPicPr>
          <p:cNvPr id="69" name="Рисунок 10" descr=""/>
          <p:cNvPicPr/>
          <p:nvPr/>
        </p:nvPicPr>
        <p:blipFill>
          <a:blip r:embed="rId3"/>
          <a:stretch/>
        </p:blipFill>
        <p:spPr>
          <a:xfrm>
            <a:off x="225000" y="-66240"/>
            <a:ext cx="944280" cy="667080"/>
          </a:xfrm>
          <a:prstGeom prst="rect">
            <a:avLst/>
          </a:prstGeom>
          <a:ln w="0">
            <a:noFill/>
          </a:ln>
        </p:spPr>
      </p:pic>
      <p:pic>
        <p:nvPicPr>
          <p:cNvPr id="70" name="Рисунок 12" descr=""/>
          <p:cNvPicPr/>
          <p:nvPr/>
        </p:nvPicPr>
        <p:blipFill>
          <a:blip r:embed="rId4"/>
          <a:stretch/>
        </p:blipFill>
        <p:spPr>
          <a:xfrm>
            <a:off x="445680" y="6506640"/>
            <a:ext cx="337320" cy="351000"/>
          </a:xfrm>
          <a:prstGeom prst="rect">
            <a:avLst/>
          </a:prstGeom>
          <a:ln w="0">
            <a:noFill/>
          </a:ln>
        </p:spPr>
      </p:pic>
      <p:pic>
        <p:nvPicPr>
          <p:cNvPr id="71" name="Рисунок 34" descr=""/>
          <p:cNvPicPr/>
          <p:nvPr/>
        </p:nvPicPr>
        <p:blipFill>
          <a:blip r:embed="rId5"/>
          <a:stretch/>
        </p:blipFill>
        <p:spPr>
          <a:xfrm>
            <a:off x="795960" y="6592320"/>
            <a:ext cx="311760" cy="324360"/>
          </a:xfrm>
          <a:prstGeom prst="rect">
            <a:avLst/>
          </a:prstGeom>
          <a:ln w="0">
            <a:noFill/>
          </a:ln>
        </p:spPr>
      </p:pic>
      <p:pic>
        <p:nvPicPr>
          <p:cNvPr id="72" name="Рисунок 35" descr=""/>
          <p:cNvPicPr/>
          <p:nvPr/>
        </p:nvPicPr>
        <p:blipFill>
          <a:blip r:embed="rId6"/>
          <a:stretch/>
        </p:blipFill>
        <p:spPr>
          <a:xfrm>
            <a:off x="854280" y="6336720"/>
            <a:ext cx="285480" cy="297000"/>
          </a:xfrm>
          <a:prstGeom prst="rect">
            <a:avLst/>
          </a:prstGeom>
          <a:ln w="0">
            <a:noFill/>
          </a:ln>
        </p:spPr>
      </p:pic>
      <p:pic>
        <p:nvPicPr>
          <p:cNvPr id="73" name="Рисунок 36" descr=""/>
          <p:cNvPicPr/>
          <p:nvPr/>
        </p:nvPicPr>
        <p:blipFill>
          <a:blip r:embed="rId7"/>
          <a:stretch/>
        </p:blipFill>
        <p:spPr>
          <a:xfrm>
            <a:off x="635400" y="6371280"/>
            <a:ext cx="324000" cy="336960"/>
          </a:xfrm>
          <a:prstGeom prst="rect">
            <a:avLst/>
          </a:prstGeom>
          <a:ln w="0">
            <a:noFill/>
          </a:ln>
        </p:spPr>
      </p:pic>
      <p:pic>
        <p:nvPicPr>
          <p:cNvPr id="74" name="Рисунок 37" descr=""/>
          <p:cNvPicPr/>
          <p:nvPr/>
        </p:nvPicPr>
        <p:blipFill>
          <a:blip r:embed="rId8"/>
          <a:stretch/>
        </p:blipFill>
        <p:spPr>
          <a:xfrm>
            <a:off x="614520" y="6553080"/>
            <a:ext cx="339840" cy="353520"/>
          </a:xfrm>
          <a:prstGeom prst="rect">
            <a:avLst/>
          </a:prstGeom>
          <a:ln w="0">
            <a:noFill/>
          </a:ln>
        </p:spPr>
      </p:pic>
      <p:pic>
        <p:nvPicPr>
          <p:cNvPr id="75" name="Рисунок 38" descr=""/>
          <p:cNvPicPr/>
          <p:nvPr/>
        </p:nvPicPr>
        <p:blipFill>
          <a:blip r:embed="rId9"/>
          <a:stretch/>
        </p:blipFill>
        <p:spPr>
          <a:xfrm>
            <a:off x="866880" y="6460560"/>
            <a:ext cx="351000" cy="365400"/>
          </a:xfrm>
          <a:prstGeom prst="rect">
            <a:avLst/>
          </a:prstGeom>
          <a:ln w="0">
            <a:noFill/>
          </a:ln>
        </p:spPr>
      </p:pic>
      <p:pic>
        <p:nvPicPr>
          <p:cNvPr id="76" name="Рисунок 13" descr=""/>
          <p:cNvPicPr/>
          <p:nvPr/>
        </p:nvPicPr>
        <p:blipFill>
          <a:blip r:embed="rId10"/>
          <a:stretch/>
        </p:blipFill>
        <p:spPr>
          <a:xfrm>
            <a:off x="-1157400" y="601200"/>
            <a:ext cx="6397200" cy="8110080"/>
          </a:xfrm>
          <a:prstGeom prst="rect">
            <a:avLst/>
          </a:prstGeom>
          <a:ln w="0">
            <a:noFill/>
          </a:ln>
        </p:spPr>
      </p:pic>
      <p:sp>
        <p:nvSpPr>
          <p:cNvPr id="77" name="TextBox 39"/>
          <p:cNvSpPr/>
          <p:nvPr/>
        </p:nvSpPr>
        <p:spPr>
          <a:xfrm>
            <a:off x="14040" y="1056960"/>
            <a:ext cx="422712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200" spc="-1" strike="noStrike">
                <a:solidFill>
                  <a:schemeClr val="lt1">
                    <a:lumMod val="95000"/>
                  </a:schemeClr>
                </a:solidFill>
                <a:latin typeface="Times New Roman"/>
                <a:ea typeface="Times New Roman"/>
              </a:rPr>
              <a:t>Государственный гражданский служащий Министерства, получивший подарок, представляет в отдел государственной службы и кадров Министерства уведомление на имя Министра социальной политики Свердловской области, составленное по форме в двух экземплярах.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78" name="Рисунок 8" descr=""/>
          <p:cNvPicPr/>
          <p:nvPr/>
        </p:nvPicPr>
        <p:blipFill>
          <a:blip r:embed="rId11"/>
          <a:stretch/>
        </p:blipFill>
        <p:spPr>
          <a:xfrm>
            <a:off x="-893520" y="3701160"/>
            <a:ext cx="2045880" cy="3300120"/>
          </a:xfrm>
          <a:prstGeom prst="rect">
            <a:avLst/>
          </a:prstGeom>
          <a:ln w="0">
            <a:noFill/>
          </a:ln>
        </p:spPr>
      </p:pic>
      <p:sp>
        <p:nvSpPr>
          <p:cNvPr id="79" name="TextBox 40"/>
          <p:cNvSpPr/>
          <p:nvPr/>
        </p:nvSpPr>
        <p:spPr>
          <a:xfrm>
            <a:off x="-12600" y="2659320"/>
            <a:ext cx="4023720" cy="883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chemeClr val="dk1"/>
                </a:solidFill>
                <a:latin typeface="Times New Roman"/>
                <a:ea typeface="Times New Roman"/>
              </a:rPr>
              <a:t>К уведомлению прилагаются документы (при их наличии), подтверждающие стоимость подарка (кассовый чек, товарный чек, иной документ об оплате (приобретении) подарка).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0" name="TextBox 41"/>
          <p:cNvSpPr/>
          <p:nvPr/>
        </p:nvSpPr>
        <p:spPr>
          <a:xfrm>
            <a:off x="94680" y="4244400"/>
            <a:ext cx="4079160" cy="1415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250" spc="-1" strike="noStrike">
                <a:solidFill>
                  <a:schemeClr val="lt1"/>
                </a:solidFill>
                <a:latin typeface="Times New Roman"/>
                <a:ea typeface="Times New Roman"/>
              </a:rPr>
              <a:t>Уведомление представляется не позднее трех рабочих дней со дня получения гражданским служащим подарка, а в случае, если подарок получен во время служебной командировки –  не позднее трех рабочих дней со дня возвращения о гражданского служащего, получившего подарок, из служебной командировки</a:t>
            </a:r>
            <a:endParaRPr b="0" lang="ru-RU" sz="1250" spc="-1" strike="noStrike">
              <a:solidFill>
                <a:srgbClr val="000000"/>
              </a:solidFill>
              <a:latin typeface="XO Oriel"/>
            </a:endParaRPr>
          </a:p>
          <a:p>
            <a:pPr defTabSz="914400">
              <a:lnSpc>
                <a:spcPct val="100000"/>
              </a:lnSpc>
            </a:pP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81" name="Рисунок 17" descr=""/>
          <p:cNvPicPr/>
          <p:nvPr/>
        </p:nvPicPr>
        <p:blipFill>
          <a:blip r:embed="rId12"/>
          <a:stretch/>
        </p:blipFill>
        <p:spPr>
          <a:xfrm>
            <a:off x="3034080" y="2018880"/>
            <a:ext cx="6759360" cy="8210160"/>
          </a:xfrm>
          <a:prstGeom prst="rect">
            <a:avLst/>
          </a:prstGeom>
          <a:ln w="0">
            <a:noFill/>
          </a:ln>
        </p:spPr>
      </p:pic>
      <p:sp>
        <p:nvSpPr>
          <p:cNvPr id="82" name="Прямоугольник 42"/>
          <p:cNvSpPr/>
          <p:nvPr/>
        </p:nvSpPr>
        <p:spPr>
          <a:xfrm>
            <a:off x="4320000" y="2520000"/>
            <a:ext cx="4516200" cy="1049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050" spc="-1" strike="noStrike">
                <a:solidFill>
                  <a:schemeClr val="lt1"/>
                </a:solidFill>
                <a:latin typeface="Times New Roman"/>
                <a:ea typeface="Times New Roman"/>
              </a:rPr>
              <a:t>Гражданские служащие Министерства сдают полученный подарок, стоимость которого  превышает три тысячи рублей либо стоимость которого неизвестна, на хранение материально  ответственному лицу отдела бухгалтерского учета и отчетности Министерства </a:t>
            </a:r>
            <a:r>
              <a:rPr b="1" lang="ru-RU" sz="1050" spc="-1" strike="noStrike">
                <a:solidFill>
                  <a:schemeClr val="lt1"/>
                </a:solidFill>
                <a:latin typeface="Times New Roman"/>
                <a:ea typeface="Times New Roman"/>
              </a:rPr>
              <a:t>по акту приема-передачи </a:t>
            </a:r>
            <a:r>
              <a:rPr b="1" lang="ru-RU" sz="1050" spc="-1" strike="noStrike">
                <a:solidFill>
                  <a:schemeClr val="lt1"/>
                </a:solidFill>
                <a:latin typeface="Times New Roman"/>
                <a:ea typeface="Times New Roman"/>
              </a:rPr>
              <a:t>не позднее пяти рабочих дней со дня регистрации уведомления </a:t>
            </a:r>
            <a:endParaRPr b="0" lang="ru-RU" sz="105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3" name="Прямоугольник 43"/>
          <p:cNvSpPr/>
          <p:nvPr/>
        </p:nvSpPr>
        <p:spPr>
          <a:xfrm>
            <a:off x="4173840" y="4140000"/>
            <a:ext cx="4466160" cy="1004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200" spc="-1" strike="noStrike">
                <a:solidFill>
                  <a:schemeClr val="dk1"/>
                </a:solidFill>
                <a:latin typeface="Times New Roman"/>
                <a:ea typeface="Times New Roman"/>
              </a:rPr>
              <a:t>Подарок стоимостью до трех тысяч рублей возвращается материально отвественным лицом отдела бухгалтерского учета и отчетности Министерства сдавшему его государственному гражданскому служащему Министерства по акту возврата подарка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4" name="Прямоугольник 44"/>
          <p:cNvSpPr/>
          <p:nvPr/>
        </p:nvSpPr>
        <p:spPr>
          <a:xfrm>
            <a:off x="4208040" y="5670720"/>
            <a:ext cx="425196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200" spc="-1" strike="noStrike">
                <a:solidFill>
                  <a:schemeClr val="lt1"/>
                </a:solidFill>
                <a:latin typeface="Times New Roman"/>
                <a:ea typeface="Times New Roman"/>
              </a:rPr>
              <a:t>Государственный гражданский служащий Министерства, сдавший подарок, может его выкупить, подав в отдел бухгалтерского учета и отчетности Министерства на имя Министра социальной политики Свердловской области заявление о выкупе подарка не позднее двух месяцев со дня сдачи подарка по акту приема-передачи</a:t>
            </a:r>
            <a:endParaRPr b="0" lang="ru-RU" sz="1200" spc="-1" strike="noStrike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85" name="Рисунок 23" descr=""/>
          <p:cNvPicPr/>
          <p:nvPr/>
        </p:nvPicPr>
        <p:blipFill>
          <a:blip r:embed="rId13"/>
          <a:stretch/>
        </p:blipFill>
        <p:spPr>
          <a:xfrm>
            <a:off x="6447240" y="1248840"/>
            <a:ext cx="6857640" cy="6857640"/>
          </a:xfrm>
          <a:prstGeom prst="rect">
            <a:avLst/>
          </a:prstGeom>
          <a:ln w="0">
            <a:noFill/>
          </a:ln>
        </p:spPr>
      </p:pic>
      <p:sp>
        <p:nvSpPr>
          <p:cNvPr id="86" name="Прямоугольник 21"/>
          <p:cNvSpPr/>
          <p:nvPr/>
        </p:nvSpPr>
        <p:spPr>
          <a:xfrm rot="20538600">
            <a:off x="9079920" y="2764440"/>
            <a:ext cx="3328200" cy="883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rgbClr val="c00000"/>
                </a:solidFill>
                <a:latin typeface="Times New Roman"/>
                <a:ea typeface="Times New Roman"/>
              </a:rPr>
              <a:t>Статья 17 Федерального закона 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rgbClr val="c00000"/>
                </a:solidFill>
                <a:latin typeface="Times New Roman"/>
                <a:ea typeface="Times New Roman"/>
              </a:rPr>
              <a:t>от 27.07.2004 № 79-ФЗ «О государственной гражданской службе Российской Федерации»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7" name="TextBox 46"/>
          <p:cNvSpPr/>
          <p:nvPr/>
        </p:nvSpPr>
        <p:spPr>
          <a:xfrm rot="21355200">
            <a:off x="9232920" y="4291560"/>
            <a:ext cx="2705400" cy="684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rgbClr val="c00000"/>
                </a:solidFill>
                <a:latin typeface="Times New Roman"/>
                <a:ea typeface="Times New Roman"/>
              </a:rPr>
              <a:t>Указ Губернатора Свердловской области 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rgbClr val="c00000"/>
                </a:solidFill>
                <a:latin typeface="Times New Roman"/>
                <a:ea typeface="Times New Roman"/>
              </a:rPr>
              <a:t>от 05.03.2014 № 122-УГ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8" name="TextBox 47"/>
          <p:cNvSpPr/>
          <p:nvPr/>
        </p:nvSpPr>
        <p:spPr>
          <a:xfrm rot="864000">
            <a:off x="8836560" y="5700960"/>
            <a:ext cx="2925360" cy="684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rgbClr val="c00000"/>
                </a:solidFill>
                <a:latin typeface="Times New Roman"/>
                <a:ea typeface="Times New Roman"/>
              </a:rPr>
              <a:t>Приказ Министерства социальной политики Свердловской области 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  <a:p>
            <a:pPr defTabSz="914400">
              <a:lnSpc>
                <a:spcPct val="100000"/>
              </a:lnSpc>
            </a:pPr>
            <a:r>
              <a:rPr b="1" lang="ru-RU" sz="1300" spc="-1" strike="noStrike">
                <a:solidFill>
                  <a:srgbClr val="c00000"/>
                </a:solidFill>
                <a:latin typeface="Times New Roman"/>
                <a:ea typeface="Times New Roman"/>
              </a:rPr>
              <a:t>от 23 .04.2020 № 245</a:t>
            </a:r>
            <a:endParaRPr b="0" lang="ru-RU" sz="1300" spc="-1" strike="noStrike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89" name="Рисунок 48"/>
          <p:cNvSpPr/>
          <p:nvPr/>
        </p:nvSpPr>
        <p:spPr>
          <a:xfrm rot="729000">
            <a:off x="10699560" y="4989960"/>
            <a:ext cx="1666440" cy="891360"/>
          </a:xfrm>
          <a:prstGeom prst="ellipse">
            <a:avLst/>
          </a:prstGeom>
          <a:blipFill rotWithShape="0">
            <a:blip r:embed="rId1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90" name="Рисунок 51" descr=""/>
          <p:cNvPicPr/>
          <p:nvPr/>
        </p:nvPicPr>
        <p:blipFill>
          <a:blip r:embed="rId15"/>
          <a:stretch/>
        </p:blipFill>
        <p:spPr>
          <a:xfrm>
            <a:off x="10347480" y="-66240"/>
            <a:ext cx="2008080" cy="2839680"/>
          </a:xfrm>
          <a:prstGeom prst="rect">
            <a:avLst/>
          </a:prstGeom>
          <a:ln w="0">
            <a:noFill/>
          </a:ln>
        </p:spPr>
      </p:pic>
      <p:pic>
        <p:nvPicPr>
          <p:cNvPr id="91" name="Рисунок 53" descr=""/>
          <p:cNvPicPr/>
          <p:nvPr/>
        </p:nvPicPr>
        <p:blipFill>
          <a:blip r:embed="rId16"/>
          <a:stretch/>
        </p:blipFill>
        <p:spPr>
          <a:xfrm>
            <a:off x="3732480" y="835200"/>
            <a:ext cx="6633720" cy="1663200"/>
          </a:xfrm>
          <a:prstGeom prst="rect">
            <a:avLst/>
          </a:prstGeom>
          <a:ln w="0">
            <a:noFill/>
          </a:ln>
        </p:spPr>
      </p:pic>
      <p:sp>
        <p:nvSpPr>
          <p:cNvPr id="92" name="Подзаголовок 2"/>
          <p:cNvSpPr/>
          <p:nvPr/>
        </p:nvSpPr>
        <p:spPr>
          <a:xfrm>
            <a:off x="3979440" y="1072080"/>
            <a:ext cx="6048360" cy="129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Autofit/>
          </a:bodyPr>
          <a:p>
            <a:pPr algn="ctr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1550" spc="-1" strike="noStrike">
                <a:solidFill>
                  <a:srgbClr val="ff3838"/>
                </a:solidFill>
                <a:latin typeface="Times New Roman"/>
                <a:ea typeface="Times New Roman"/>
              </a:rPr>
              <a:t>Государственному гражданскому служащему запрещается получать в связи с исполнением должностных обязанностей вознаграждения от физических и юридических лиц (подарки, денежное вознаграждение, ссуды, услуги, оплату развлечений, отдыха, транспортных расходов и иные вознаграждения)</a:t>
            </a:r>
            <a:endParaRPr b="0" lang="ru-RU" sz="1550" spc="-1" strike="noStrike">
              <a:solidFill>
                <a:srgbClr val="ff3838"/>
              </a:solidFill>
              <a:latin typeface="XO Oriel"/>
            </a:endParaRPr>
          </a:p>
        </p:txBody>
      </p:sp>
      <p:pic>
        <p:nvPicPr>
          <p:cNvPr id="93" name="Рисунок 49" descr=""/>
          <p:cNvPicPr/>
          <p:nvPr/>
        </p:nvPicPr>
        <p:blipFill>
          <a:blip r:embed="rId17"/>
          <a:srcRect l="0" t="0" r="0" b="46342"/>
          <a:stretch/>
        </p:blipFill>
        <p:spPr>
          <a:xfrm>
            <a:off x="4363920" y="-152640"/>
            <a:ext cx="5377680" cy="1242360"/>
          </a:xfrm>
          <a:prstGeom prst="rect">
            <a:avLst/>
          </a:prstGeom>
          <a:ln w="0">
            <a:noFill/>
          </a:ln>
        </p:spPr>
      </p:pic>
      <p:sp>
        <p:nvSpPr>
          <p:cNvPr id="94" name="PlaceHolder 2"/>
          <p:cNvSpPr>
            <a:spLocks noGrp="1"/>
          </p:cNvSpPr>
          <p:nvPr>
            <p:ph type="subTitle"/>
          </p:nvPr>
        </p:nvSpPr>
        <p:spPr>
          <a:xfrm>
            <a:off x="4522680" y="415800"/>
            <a:ext cx="4881960" cy="513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algn="ctr" defTabSz="914400">
              <a:lnSpc>
                <a:spcPct val="90000"/>
              </a:lnSpc>
              <a:tabLst>
                <a:tab algn="l" pos="0"/>
              </a:tabLst>
            </a:pPr>
            <a:r>
              <a:rPr b="1" lang="ru-RU" sz="3200" spc="-1" strike="noStrike">
                <a:solidFill>
                  <a:schemeClr val="lt1"/>
                </a:solidFill>
                <a:latin typeface="Times New Roman"/>
                <a:ea typeface="Times New Roman"/>
              </a:rPr>
              <a:t>О подарках</a:t>
            </a:r>
            <a:endParaRPr b="0" lang="ru-RU" sz="3200" spc="-1" strike="noStrike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95" name="Рисунок 54" descr=""/>
          <p:cNvPicPr/>
          <p:nvPr/>
        </p:nvPicPr>
        <p:blipFill>
          <a:blip r:embed="rId18"/>
          <a:stretch/>
        </p:blipFill>
        <p:spPr>
          <a:xfrm>
            <a:off x="1050480" y="5348160"/>
            <a:ext cx="1781280" cy="1781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Application>Редактор_презентаций/3.1.0.0$Windows_X86_64 LibreOffice_project/f0f11dce80bc397e849ff6e04d9c5494e47b295f</Application>
  <AppVersion>15.0000</AppVersion>
  <Words>318</Words>
  <Paragraphs>15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2024-10-25T10:19:30Z</dcterms:created>
  <dc:creator>Овчинникова Елена Александровна</dc:creator>
  <dc:description/>
  <dc:language>ru-RU</dc:language>
  <cp:lastModifiedBy/>
  <dcterms:modified xsi:type="dcterms:W3CDTF">2024-11-25T07:13:42Z</dcterms:modified>
  <cp:revision>32</cp:revision>
  <dc:subject/>
  <dc:title>Министерство социальной политики Свердловской области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Широкоэкранный</vt:lpwstr>
  </property>
  <property fmtid="{D5CDD505-2E9C-101B-9397-08002B2CF9AE}" pid="3" name="Slides">
    <vt:i4>1</vt:i4>
  </property>
</Properties>
</file>