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5143500" type="screen16x9"/>
  <p:notesSz cx="6858000" cy="9144000"/>
  <p:embeddedFontLst>
    <p:embeddedFont>
      <p:font typeface="PT Sans Narrow" charset="-52"/>
      <p:regular r:id="rId13"/>
      <p:bold r:id="rId14"/>
    </p:embeddedFont>
    <p:embeddedFont>
      <p:font typeface="Lobster" charset="-52"/>
      <p:regular r:id="rId15"/>
    </p:embeddedFont>
    <p:embeddedFont>
      <p:font typeface="Open Sans" charset="0"/>
      <p:regular r:id="rId16"/>
      <p:bold r:id="rId17"/>
      <p:italic r:id="rId18"/>
      <p:boldItalic r:id="rId19"/>
    </p:embeddedFont>
    <p:embeddedFont>
      <p:font typeface="Impact" pitchFamily="34" charset="0"/>
      <p:regular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2868723E-66BC-4960-9CD3-7384D4EB225D}">
  <a:tblStyle styleId="{2868723E-66BC-4960-9CD3-7384D4EB225D}"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15" d="100"/>
          <a:sy n="115" d="100"/>
        </p:scale>
        <p:origin x="-654"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2d5a46010ef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2d5a46010ef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2d5a46010ef_0_1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2d5a46010ef_0_1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d5a46010ef_0_1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d5a46010ef_0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2d5a46010ef_0_17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2d5a46010ef_0_1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2d5a46010ef_0_18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2d5a46010ef_0_1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2d5a46010ef_0_18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2d5a46010ef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2d5a46010ef_0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2d5a46010ef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d5a46010ef_0_20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2d5a46010ef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1575035" y="3158252"/>
            <a:ext cx="5622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20" name="Google Shape;2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9" name="Google Shape;2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3" name="Google Shape;33;p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1" name="Google Shape;4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44" name="Google Shape;4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 name="Google Shape;47;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1"/>
          <p:cNvSpPr txBox="1">
            <a:spLocks noGrp="1"/>
          </p:cNvSpPr>
          <p:nvPr>
            <p:ph type="title" hasCustomPrompt="1"/>
          </p:nvPr>
        </p:nvSpPr>
        <p:spPr>
          <a:xfrm>
            <a:off x="311700" y="1304850"/>
            <a:ext cx="8520600" cy="15384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7074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311700" y="1266325"/>
            <a:ext cx="8520600" cy="33027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museum.ru/mus/location.asp?map=ru&amp;region=48"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hyperlink" Target="http://www.museum.ru/m2887"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vk.com"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hyperlink" Target="https://www.museum.ru"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3"/>
          <p:cNvSpPr txBox="1">
            <a:spLocks noGrp="1"/>
          </p:cNvSpPr>
          <p:nvPr>
            <p:ph type="ctrTitle"/>
          </p:nvPr>
        </p:nvSpPr>
        <p:spPr>
          <a:xfrm>
            <a:off x="1004150" y="581891"/>
            <a:ext cx="7136700" cy="2535382"/>
          </a:xfrm>
          <a:prstGeom prst="rect">
            <a:avLst/>
          </a:prstGeom>
        </p:spPr>
        <p:txBody>
          <a:bodyPr spcFirstLastPara="1" wrap="square" lIns="91425" tIns="91425" rIns="91425" bIns="91425" anchor="b" anchorCtr="0">
            <a:noAutofit/>
          </a:bodyPr>
          <a:lstStyle/>
          <a:p>
            <a:pPr marL="0" lvl="0" indent="0" rtl="0">
              <a:spcBef>
                <a:spcPts val="0"/>
              </a:spcBef>
              <a:spcAft>
                <a:spcPts val="0"/>
              </a:spcAft>
              <a:buSzPts val="990"/>
              <a:buNone/>
            </a:pPr>
            <a:r>
              <a:rPr lang="ru" sz="2820" dirty="0" smtClean="0"/>
              <a:t/>
            </a:r>
            <a:br>
              <a:rPr lang="ru" sz="2820" dirty="0" smtClean="0"/>
            </a:br>
            <a:r>
              <a:rPr lang="ru" sz="2820" dirty="0" smtClean="0"/>
              <a:t/>
            </a:r>
            <a:br>
              <a:rPr lang="ru" sz="2820" dirty="0" smtClean="0"/>
            </a:br>
            <a:r>
              <a:rPr lang="ru" sz="2820" dirty="0" smtClean="0"/>
              <a:t/>
            </a:r>
            <a:br>
              <a:rPr lang="ru" sz="2820" dirty="0" smtClean="0"/>
            </a:br>
            <a:r>
              <a:rPr lang="ru" sz="1400" dirty="0" smtClean="0"/>
              <a:t>ГАУСО СО «КЦСОН города Каменска-Уральского»</a:t>
            </a:r>
            <a:br>
              <a:rPr lang="ru" sz="1400" dirty="0" smtClean="0"/>
            </a:br>
            <a:r>
              <a:rPr lang="ru" sz="2820" dirty="0" smtClean="0"/>
              <a:t>Школа пожилого возраста по направлению </a:t>
            </a:r>
            <a:r>
              <a:rPr lang="ru" sz="2820" dirty="0"/>
              <a:t>“Краеведение”</a:t>
            </a:r>
            <a:endParaRPr sz="2820"/>
          </a:p>
          <a:p>
            <a:pPr marL="0" lvl="0" indent="0" rtl="0">
              <a:spcBef>
                <a:spcPts val="0"/>
              </a:spcBef>
              <a:spcAft>
                <a:spcPts val="0"/>
              </a:spcAft>
              <a:buSzPts val="990"/>
              <a:buNone/>
            </a:pPr>
            <a:r>
              <a:rPr lang="ru" sz="2520" dirty="0"/>
              <a:t>Тема: </a:t>
            </a:r>
            <a:r>
              <a:rPr lang="ru" sz="2520" dirty="0" smtClean="0"/>
              <a:t>«</a:t>
            </a:r>
            <a:r>
              <a:rPr lang="ru" sz="2520" dirty="0" smtClean="0">
                <a:latin typeface="Lobster"/>
                <a:ea typeface="Lobster"/>
                <a:cs typeface="Lobster"/>
                <a:sym typeface="Lobster"/>
              </a:rPr>
              <a:t>Музей </a:t>
            </a:r>
            <a:r>
              <a:rPr lang="ru" sz="2520" dirty="0">
                <a:latin typeface="Lobster"/>
                <a:ea typeface="Lobster"/>
                <a:cs typeface="Lobster"/>
                <a:sym typeface="Lobster"/>
              </a:rPr>
              <a:t>истории сельской культуры </a:t>
            </a:r>
            <a:r>
              <a:rPr lang="ru" sz="2520" dirty="0" smtClean="0">
                <a:latin typeface="Lobster"/>
                <a:ea typeface="Lobster"/>
                <a:cs typeface="Lobster"/>
                <a:sym typeface="Lobster"/>
              </a:rPr>
              <a:t>п.Мартюш» </a:t>
            </a:r>
            <a:endParaRPr sz="2520">
              <a:latin typeface="Lobster"/>
              <a:ea typeface="Lobster"/>
              <a:cs typeface="Lobster"/>
              <a:sym typeface="Lobster"/>
            </a:endParaRPr>
          </a:p>
          <a:p>
            <a:pPr marL="0" lvl="0" indent="0" algn="l" rtl="0">
              <a:spcBef>
                <a:spcPts val="0"/>
              </a:spcBef>
              <a:spcAft>
                <a:spcPts val="0"/>
              </a:spcAft>
              <a:buSzPts val="990"/>
              <a:buNone/>
            </a:pPr>
            <a:endParaRPr sz="2520">
              <a:latin typeface="Lobster"/>
              <a:ea typeface="Lobster"/>
              <a:cs typeface="Lobster"/>
              <a:sym typeface="Lobster"/>
            </a:endParaRPr>
          </a:p>
        </p:txBody>
      </p:sp>
      <p:sp>
        <p:nvSpPr>
          <p:cNvPr id="67" name="Google Shape;67;p13"/>
          <p:cNvSpPr txBox="1">
            <a:spLocks noGrp="1"/>
          </p:cNvSpPr>
          <p:nvPr>
            <p:ph type="subTitle" idx="1"/>
          </p:nvPr>
        </p:nvSpPr>
        <p:spPr>
          <a:xfrm>
            <a:off x="1450650" y="3034145"/>
            <a:ext cx="6392700" cy="864524"/>
          </a:xfrm>
          <a:prstGeom prst="rect">
            <a:avLst/>
          </a:prstGeom>
        </p:spPr>
        <p:txBody>
          <a:bodyPr spcFirstLastPara="1" wrap="square" lIns="91425" tIns="91425" rIns="91425" bIns="91425" anchor="t" anchorCtr="0">
            <a:normAutofit fontScale="62500" lnSpcReduction="20000"/>
          </a:bodyPr>
          <a:lstStyle/>
          <a:p>
            <a:pPr marL="0" lvl="0" indent="0" algn="ctr" rtl="0">
              <a:spcBef>
                <a:spcPts val="0"/>
              </a:spcBef>
              <a:spcAft>
                <a:spcPts val="0"/>
              </a:spcAft>
              <a:buNone/>
            </a:pPr>
            <a:r>
              <a:rPr lang="ru" dirty="0">
                <a:solidFill>
                  <a:srgbClr val="85200C"/>
                </a:solidFill>
              </a:rPr>
              <a:t>Руководитель: специалист по социальной работе Соломеина А.А.</a:t>
            </a:r>
            <a:endParaRPr>
              <a:solidFill>
                <a:srgbClr val="85200C"/>
              </a:solidFill>
            </a:endParaRPr>
          </a:p>
          <a:p>
            <a:pPr marL="0" lvl="0" indent="0" algn="ctr" rtl="0">
              <a:spcBef>
                <a:spcPts val="0"/>
              </a:spcBef>
              <a:spcAft>
                <a:spcPts val="0"/>
              </a:spcAft>
              <a:buNone/>
            </a:pPr>
            <a:r>
              <a:rPr lang="ru" dirty="0">
                <a:solidFill>
                  <a:srgbClr val="85200C"/>
                </a:solidFill>
              </a:rPr>
              <a:t>Занятие №2</a:t>
            </a:r>
            <a:endParaRPr>
              <a:solidFill>
                <a:srgbClr val="85200C"/>
              </a:solidFill>
            </a:endParaRPr>
          </a:p>
          <a:p>
            <a:pPr marL="0" lvl="0" indent="0" algn="ctr" rtl="0">
              <a:spcBef>
                <a:spcPts val="0"/>
              </a:spcBef>
              <a:spcAft>
                <a:spcPts val="0"/>
              </a:spcAft>
              <a:buNone/>
            </a:pPr>
            <a:r>
              <a:rPr lang="ru" dirty="0">
                <a:solidFill>
                  <a:srgbClr val="85200C"/>
                </a:solidFill>
              </a:rPr>
              <a:t>октябрь 2024г</a:t>
            </a:r>
            <a:endParaRPr>
              <a:solidFill>
                <a:srgbClr val="85200C"/>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b="0">
                <a:solidFill>
                  <a:srgbClr val="351C75"/>
                </a:solidFill>
                <a:latin typeface="Impact"/>
                <a:ea typeface="Impact"/>
                <a:cs typeface="Impact"/>
                <a:sym typeface="Impact"/>
              </a:rPr>
              <a:t>МУЗЕЙ ИСТОРИИ СЕЛЬСКОЙ КУЛЬТУРЫ(</a:t>
            </a:r>
            <a:r>
              <a:rPr lang="ru" sz="2488" b="0">
                <a:solidFill>
                  <a:srgbClr val="351C75"/>
                </a:solidFill>
                <a:latin typeface="Impact"/>
                <a:ea typeface="Impact"/>
                <a:cs typeface="Impact"/>
                <a:sym typeface="Impact"/>
              </a:rPr>
              <a:t>п.г.т.Мартюш</a:t>
            </a:r>
            <a:r>
              <a:rPr lang="ru" sz="3266" b="0">
                <a:solidFill>
                  <a:srgbClr val="351C75"/>
                </a:solidFill>
                <a:latin typeface="Impact"/>
                <a:ea typeface="Impact"/>
                <a:cs typeface="Impact"/>
                <a:sym typeface="Impact"/>
              </a:rPr>
              <a:t>)</a:t>
            </a:r>
            <a:endParaRPr sz="3266" b="0">
              <a:solidFill>
                <a:srgbClr val="351C75"/>
              </a:solidFill>
              <a:latin typeface="Impact"/>
              <a:ea typeface="Impact"/>
              <a:cs typeface="Impact"/>
              <a:sym typeface="Impact"/>
            </a:endParaRPr>
          </a:p>
        </p:txBody>
      </p:sp>
      <p:sp>
        <p:nvSpPr>
          <p:cNvPr id="73" name="Google Shape;73;p14"/>
          <p:cNvSpPr txBox="1">
            <a:spLocks noGrp="1"/>
          </p:cNvSpPr>
          <p:nvPr>
            <p:ph type="body" idx="1"/>
          </p:nvPr>
        </p:nvSpPr>
        <p:spPr>
          <a:xfrm>
            <a:off x="131625" y="1152425"/>
            <a:ext cx="8822400" cy="37116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graphicFrame>
        <p:nvGraphicFramePr>
          <p:cNvPr id="74" name="Google Shape;74;p14"/>
          <p:cNvGraphicFramePr/>
          <p:nvPr/>
        </p:nvGraphicFramePr>
        <p:xfrm>
          <a:off x="463048" y="1292935"/>
          <a:ext cx="7725509" cy="3154650"/>
        </p:xfrm>
        <a:graphic>
          <a:graphicData uri="http://schemas.openxmlformats.org/drawingml/2006/table">
            <a:tbl>
              <a:tblPr>
                <a:solidFill>
                  <a:srgbClr val="FFFFFF"/>
                </a:solidFill>
                <a:tableStyleId>{2868723E-66BC-4960-9CD3-7384D4EB225D}</a:tableStyleId>
              </a:tblPr>
              <a:tblGrid>
                <a:gridCol w="4159889"/>
                <a:gridCol w="1188540"/>
                <a:gridCol w="1188540"/>
                <a:gridCol w="1188540"/>
              </a:tblGrid>
              <a:tr h="2954869">
                <a:tc gridSpan="4">
                  <a:txBody>
                    <a:bodyPr/>
                    <a:lstStyle/>
                    <a:p>
                      <a:pPr marL="0" lvl="0" indent="0" algn="l" rtl="0">
                        <a:spcBef>
                          <a:spcPts val="0"/>
                        </a:spcBef>
                        <a:spcAft>
                          <a:spcPts val="0"/>
                        </a:spcAft>
                        <a:buNone/>
                      </a:pPr>
                      <a:r>
                        <a:rPr lang="ru" sz="1800" dirty="0">
                          <a:solidFill>
                            <a:srgbClr val="2D4C4F"/>
                          </a:solidFill>
                          <a:highlight>
                            <a:srgbClr val="FFFFFF"/>
                          </a:highlight>
                          <a:latin typeface="Times New Roman"/>
                          <a:ea typeface="Times New Roman"/>
                          <a:cs typeface="Times New Roman"/>
                          <a:sym typeface="Times New Roman"/>
                        </a:rPr>
                        <a:t>Музей истории сельской культуры</a:t>
                      </a:r>
                      <a:endParaRPr sz="1800">
                        <a:solidFill>
                          <a:srgbClr val="2D4C4F"/>
                        </a:solidFill>
                        <a:highlight>
                          <a:srgbClr val="FFFFFF"/>
                        </a:highlight>
                        <a:latin typeface="Times New Roman"/>
                        <a:ea typeface="Times New Roman"/>
                        <a:cs typeface="Times New Roman"/>
                        <a:sym typeface="Times New Roman"/>
                      </a:endParaRPr>
                    </a:p>
                    <a:p>
                      <a:pPr marL="0" lvl="0" indent="0" algn="l" rtl="0">
                        <a:spcBef>
                          <a:spcPts val="0"/>
                        </a:spcBef>
                        <a:spcAft>
                          <a:spcPts val="0"/>
                        </a:spcAft>
                        <a:buNone/>
                      </a:pPr>
                      <a:endParaRPr sz="900">
                        <a:highlight>
                          <a:srgbClr val="FFFFFF"/>
                        </a:highlight>
                      </a:endParaRPr>
                    </a:p>
                    <a:p>
                      <a:pPr marL="0" lvl="0" indent="0" algn="l" rtl="0">
                        <a:spcBef>
                          <a:spcPts val="0"/>
                        </a:spcBef>
                        <a:spcAft>
                          <a:spcPts val="0"/>
                        </a:spcAft>
                        <a:buNone/>
                      </a:pPr>
                      <a:r>
                        <a:rPr lang="ru" sz="1400" b="1" dirty="0">
                          <a:highlight>
                            <a:srgbClr val="FFFFFF"/>
                          </a:highlight>
                        </a:rPr>
                        <a:t>Телефон:</a:t>
                      </a:r>
                      <a:r>
                        <a:rPr lang="ru" sz="1400" dirty="0">
                          <a:highlight>
                            <a:srgbClr val="FFFFFF"/>
                          </a:highlight>
                        </a:rPr>
                        <a:t> (3439) 310-425, 310-675</a:t>
                      </a:r>
                      <a:endParaRPr sz="1400">
                        <a:highlight>
                          <a:srgbClr val="FFFFFF"/>
                        </a:highlight>
                      </a:endParaRPr>
                    </a:p>
                    <a:p>
                      <a:pPr marL="0" lvl="0" indent="0" algn="l" rtl="0">
                        <a:spcBef>
                          <a:spcPts val="0"/>
                        </a:spcBef>
                        <a:spcAft>
                          <a:spcPts val="0"/>
                        </a:spcAft>
                        <a:buNone/>
                      </a:pPr>
                      <a:endParaRPr sz="1400">
                        <a:highlight>
                          <a:srgbClr val="FFFFFF"/>
                        </a:highlight>
                      </a:endParaRPr>
                    </a:p>
                    <a:p>
                      <a:pPr marL="0" lvl="0" indent="0" algn="l" rtl="0">
                        <a:spcBef>
                          <a:spcPts val="0"/>
                        </a:spcBef>
                        <a:spcAft>
                          <a:spcPts val="0"/>
                        </a:spcAft>
                        <a:buNone/>
                      </a:pPr>
                      <a:r>
                        <a:rPr lang="ru" sz="1400" b="1" dirty="0">
                          <a:highlight>
                            <a:srgbClr val="FFFFFF"/>
                          </a:highlight>
                        </a:rPr>
                        <a:t>Адрес:</a:t>
                      </a:r>
                      <a:r>
                        <a:rPr lang="ru" sz="1400" dirty="0">
                          <a:highlight>
                            <a:srgbClr val="FFFFFF"/>
                          </a:highlight>
                        </a:rPr>
                        <a:t> 623462, </a:t>
                      </a:r>
                      <a:r>
                        <a:rPr lang="ru" sz="1400" dirty="0">
                          <a:solidFill>
                            <a:schemeClr val="hlink"/>
                          </a:solidFill>
                          <a:highlight>
                            <a:srgbClr val="FFFFFF"/>
                          </a:highlight>
                          <a:uFill>
                            <a:noFill/>
                          </a:uFill>
                          <a:hlinkClick r:id="rId3"/>
                        </a:rPr>
                        <a:t>Свердловская область</a:t>
                      </a:r>
                      <a:r>
                        <a:rPr lang="ru" sz="1400" dirty="0">
                          <a:highlight>
                            <a:srgbClr val="FFFFFF"/>
                          </a:highlight>
                        </a:rPr>
                        <a:t>, Каменский р-он, пгт Мартюш, ул. Ленина, 11      </a:t>
                      </a:r>
                      <a:endParaRPr sz="1400">
                        <a:highlight>
                          <a:srgbClr val="FFFFFF"/>
                        </a:highlight>
                      </a:endParaRPr>
                    </a:p>
                    <a:p>
                      <a:pPr marL="0" lvl="0" indent="0" algn="l" rtl="0">
                        <a:spcBef>
                          <a:spcPts val="0"/>
                        </a:spcBef>
                        <a:spcAft>
                          <a:spcPts val="0"/>
                        </a:spcAft>
                        <a:buNone/>
                      </a:pPr>
                      <a:endParaRPr sz="1400">
                        <a:highlight>
                          <a:srgbClr val="FFFFFF"/>
                        </a:highlight>
                      </a:endParaRPr>
                    </a:p>
                    <a:p>
                      <a:pPr marL="0" lvl="0" indent="0" algn="l" rtl="0">
                        <a:spcBef>
                          <a:spcPts val="0"/>
                        </a:spcBef>
                        <a:spcAft>
                          <a:spcPts val="0"/>
                        </a:spcAft>
                        <a:buNone/>
                      </a:pPr>
                      <a:r>
                        <a:rPr lang="ru" sz="1400" b="1" dirty="0">
                          <a:highlight>
                            <a:srgbClr val="FFFFFF"/>
                          </a:highlight>
                        </a:rPr>
                        <a:t>Режим работы:</a:t>
                      </a:r>
                      <a:r>
                        <a:rPr lang="ru" sz="1400" b="1" dirty="0">
                          <a:solidFill>
                            <a:srgbClr val="FF0000"/>
                          </a:solidFill>
                          <a:highlight>
                            <a:srgbClr val="FFFFFF"/>
                          </a:highlight>
                          <a:uFill>
                            <a:noFill/>
                          </a:uFil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t>
                      </a:r>
                      <a:r>
                        <a:rPr lang="ru" sz="1400" dirty="0">
                          <a:highlight>
                            <a:srgbClr val="FFFFFF"/>
                          </a:highlight>
                        </a:rPr>
                        <a:t> Понедельник-пятница - с 10.00 до 18.00 (перерыв с 13.00 до 14.00), суббота - с 10.00 до 17.00 без перерыва. Выходной - воскресенье</a:t>
                      </a:r>
                      <a:endParaRPr sz="1400">
                        <a:highlight>
                          <a:srgbClr val="FFFFFF"/>
                        </a:highlight>
                      </a:endParaRPr>
                    </a:p>
                    <a:p>
                      <a:pPr marL="0" lvl="0" indent="0" algn="l" rtl="0">
                        <a:spcBef>
                          <a:spcPts val="0"/>
                        </a:spcBef>
                        <a:spcAft>
                          <a:spcPts val="0"/>
                        </a:spcAft>
                        <a:buNone/>
                      </a:pPr>
                      <a:endParaRPr sz="1400">
                        <a:highlight>
                          <a:srgbClr val="FFFFFF"/>
                        </a:highlight>
                      </a:endParaRPr>
                    </a:p>
                    <a:p>
                      <a:pPr marL="0" lvl="0" indent="0" algn="l" rtl="0">
                        <a:spcBef>
                          <a:spcPts val="0"/>
                        </a:spcBef>
                        <a:spcAft>
                          <a:spcPts val="0"/>
                        </a:spcAft>
                        <a:buNone/>
                      </a:pPr>
                      <a:r>
                        <a:rPr lang="ru" sz="1400" b="1" dirty="0">
                          <a:highlight>
                            <a:srgbClr val="FFFFFF"/>
                          </a:highlight>
                        </a:rPr>
                        <a:t>Входная плата:</a:t>
                      </a:r>
                      <a:r>
                        <a:rPr lang="ru" sz="1400" b="1" dirty="0">
                          <a:solidFill>
                            <a:srgbClr val="FF0000"/>
                          </a:solidFill>
                          <a:highlight>
                            <a:srgbClr val="FFFFFF"/>
                          </a:highlight>
                          <a:uFill>
                            <a:noFill/>
                          </a:uFil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t>
                      </a:r>
                      <a:r>
                        <a:rPr lang="ru" sz="1400" dirty="0">
                          <a:highlight>
                            <a:srgbClr val="FFFFFF"/>
                          </a:highlight>
                        </a:rPr>
                        <a:t> Вход бесплатный</a:t>
                      </a:r>
                      <a:endParaRPr sz="1400">
                        <a:highlight>
                          <a:srgbClr val="FFFFFF"/>
                        </a:highlight>
                      </a:endParaRPr>
                    </a:p>
                    <a:p>
                      <a:pPr marL="0" lvl="0" indent="0" algn="l" rtl="0">
                        <a:spcBef>
                          <a:spcPts val="0"/>
                        </a:spcBef>
                        <a:spcAft>
                          <a:spcPts val="0"/>
                        </a:spcAft>
                        <a:buNone/>
                      </a:pPr>
                      <a:r>
                        <a:rPr lang="ru" sz="1400" b="1" dirty="0">
                          <a:highlight>
                            <a:srgbClr val="FFFFFF"/>
                          </a:highlight>
                        </a:rPr>
                        <a:t>Интернет:</a:t>
                      </a:r>
                      <a:endParaRPr sz="1400" b="1">
                        <a:highlight>
                          <a:srgbClr val="FFFFFF"/>
                        </a:highlight>
                      </a:endParaRPr>
                    </a:p>
                    <a:p>
                      <a:pPr marL="0" lvl="0" indent="0" algn="l" rtl="0">
                        <a:spcBef>
                          <a:spcPts val="0"/>
                        </a:spcBef>
                        <a:spcAft>
                          <a:spcPts val="0"/>
                        </a:spcAft>
                        <a:buNone/>
                      </a:pPr>
                      <a:r>
                        <a:rPr lang="ru" sz="1400" dirty="0">
                          <a:highlight>
                            <a:srgbClr val="FFFFFF"/>
                          </a:highlight>
                        </a:rPr>
                        <a:t>    www.museum.ru/M2887 - официальная страница</a:t>
                      </a:r>
                      <a:endParaRPr sz="1400">
                        <a:highlight>
                          <a:srgbClr val="FFFFFF"/>
                        </a:highlight>
                      </a:endParaRPr>
                    </a:p>
                    <a:p>
                      <a:pPr marL="0" lvl="0" indent="0" algn="l" rtl="0">
                        <a:spcBef>
                          <a:spcPts val="0"/>
                        </a:spcBef>
                        <a:spcAft>
                          <a:spcPts val="0"/>
                        </a:spcAft>
                        <a:buNone/>
                      </a:pPr>
                      <a:endParaRPr sz="1400">
                        <a:highlight>
                          <a:srgbClr val="FFFFFF"/>
                        </a:highlight>
                      </a:endParaRPr>
                    </a:p>
                    <a:p>
                      <a:pPr marL="0" lvl="0" indent="0" algn="l" rtl="0">
                        <a:spcBef>
                          <a:spcPts val="0"/>
                        </a:spcBef>
                        <a:spcAft>
                          <a:spcPts val="0"/>
                        </a:spcAft>
                        <a:buNone/>
                      </a:pPr>
                      <a:r>
                        <a:rPr lang="ru" sz="1400" dirty="0">
                          <a:highlight>
                            <a:srgbClr val="FFFFFF"/>
                          </a:highlight>
                        </a:rPr>
                        <a:t>    эл. почта: n-savinova@list.ru, rust_m@list.ru</a:t>
                      </a:r>
                      <a:endParaRPr sz="1400">
                        <a:highlight>
                          <a:srgbClr val="FFFFFF"/>
                        </a:highlight>
                      </a:endParaRPr>
                    </a:p>
                  </a:txBody>
                  <a:tcPr marL="91425" marR="91425" marT="91425" marB="91425"/>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
        <p:nvSpPr>
          <p:cNvPr id="75" name="Google Shape;75;p14"/>
          <p:cNvSpPr txBox="1"/>
          <p:nvPr/>
        </p:nvSpPr>
        <p:spPr>
          <a:xfrm>
            <a:off x="2285675" y="1504375"/>
            <a:ext cx="3000000" cy="300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5"/>
          <p:cNvSpPr txBox="1">
            <a:spLocks noGrp="1"/>
          </p:cNvSpPr>
          <p:nvPr>
            <p:ph type="title"/>
          </p:nvPr>
        </p:nvSpPr>
        <p:spPr>
          <a:xfrm>
            <a:off x="311700" y="171150"/>
            <a:ext cx="8520600" cy="67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351C75"/>
                </a:solidFill>
              </a:rPr>
              <a:t>ИСТОРИЯ СОЗДАНИЯ МУЗЕЯ</a:t>
            </a:r>
            <a:endParaRPr>
              <a:solidFill>
                <a:srgbClr val="351C75"/>
              </a:solidFill>
            </a:endParaRPr>
          </a:p>
        </p:txBody>
      </p:sp>
      <p:sp>
        <p:nvSpPr>
          <p:cNvPr id="81" name="Google Shape;81;p15"/>
          <p:cNvSpPr txBox="1">
            <a:spLocks noGrp="1"/>
          </p:cNvSpPr>
          <p:nvPr>
            <p:ph type="body" idx="1"/>
          </p:nvPr>
        </p:nvSpPr>
        <p:spPr>
          <a:xfrm>
            <a:off x="124800" y="848550"/>
            <a:ext cx="8914200" cy="402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600" b="1">
              <a:solidFill>
                <a:srgbClr val="000000"/>
              </a:solidFill>
              <a:highlight>
                <a:srgbClr val="FFFFFF"/>
              </a:highlight>
              <a:latin typeface="Arial"/>
              <a:ea typeface="Arial"/>
              <a:cs typeface="Arial"/>
              <a:sym typeface="Arial"/>
            </a:endParaRPr>
          </a:p>
          <a:p>
            <a:pPr marL="0" lvl="0" indent="0" algn="just" rtl="0">
              <a:spcBef>
                <a:spcPts val="1200"/>
              </a:spcBef>
              <a:spcAft>
                <a:spcPts val="0"/>
              </a:spcAft>
              <a:buNone/>
            </a:pPr>
            <a:r>
              <a:rPr lang="ru" sz="1600">
                <a:solidFill>
                  <a:srgbClr val="000000"/>
                </a:solidFill>
                <a:highlight>
                  <a:srgbClr val="FFFFFF"/>
                </a:highlight>
                <a:latin typeface="Arial"/>
                <a:ea typeface="Arial"/>
                <a:cs typeface="Arial"/>
                <a:sym typeface="Arial"/>
              </a:rPr>
              <a:t>    Постановление главы администрации МО "Каменский район" о создании музея истории сельской культуры при Центральной районной библиотеке п. Мартюш датируется от 25 сентября 1998 года. Открытие музея состоялось 16 июня 2000 года. Место для него выделила Центральная библиотека района, и с тех пор музей так и живёт под её крылом.</a:t>
            </a:r>
            <a:endParaRPr sz="1600">
              <a:solidFill>
                <a:srgbClr val="000000"/>
              </a:solidFill>
              <a:highlight>
                <a:srgbClr val="FFFFFF"/>
              </a:highlight>
              <a:latin typeface="Arial"/>
              <a:ea typeface="Arial"/>
              <a:cs typeface="Arial"/>
              <a:sym typeface="Arial"/>
            </a:endParaRPr>
          </a:p>
          <a:p>
            <a:pPr marL="0" lvl="0" indent="0" algn="just" rtl="0">
              <a:spcBef>
                <a:spcPts val="900"/>
              </a:spcBef>
              <a:spcAft>
                <a:spcPts val="0"/>
              </a:spcAft>
              <a:buNone/>
            </a:pPr>
            <a:r>
              <a:rPr lang="ru" sz="1600">
                <a:solidFill>
                  <a:srgbClr val="000000"/>
                </a:solidFill>
                <a:highlight>
                  <a:srgbClr val="FFFFFF"/>
                </a:highlight>
                <a:latin typeface="Arial"/>
                <a:ea typeface="Arial"/>
                <a:cs typeface="Arial"/>
                <a:sym typeface="Arial"/>
              </a:rPr>
              <a:t>    Первыми собирателями музейных коллекций стали сами библиотекари. Сегодня экспонатов у музея уже более пяти тысяч, отражающие все сферы жизнедеятельности района. Через реальных людей музей показывает становление и развитие района и поселка. Музей – это хороший источник для получения новых знаний и впечатлений. Здесь демонстрировали свои таланты мастера декоративного искусства, художники-живописцы, фотографы, вышивальщицы, резчики по дереву. На базе музея проходят встречи поэтов Каменского района, краеведов, художников; выставки преподователей и учеников детской школы искусств, фотовыставки и т.д.</a:t>
            </a:r>
            <a:endParaRPr sz="1600">
              <a:solidFill>
                <a:srgbClr val="000000"/>
              </a:solidFill>
              <a:highlight>
                <a:srgbClr val="FFFFFF"/>
              </a:highlight>
              <a:latin typeface="Arial"/>
              <a:ea typeface="Arial"/>
              <a:cs typeface="Arial"/>
              <a:sym typeface="Arial"/>
            </a:endParaRPr>
          </a:p>
          <a:p>
            <a:pPr marL="0" lvl="0" indent="0" algn="l" rtl="0">
              <a:spcBef>
                <a:spcPts val="900"/>
              </a:spcBef>
              <a:spcAft>
                <a:spcPts val="1200"/>
              </a:spcAft>
              <a:buNone/>
            </a:pPr>
            <a:endParaRPr sz="25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87" name="Google Shape;87;p16"/>
          <p:cNvSpPr txBox="1">
            <a:spLocks noGrp="1"/>
          </p:cNvSpPr>
          <p:nvPr>
            <p:ph type="body" idx="1"/>
          </p:nvPr>
        </p:nvSpPr>
        <p:spPr>
          <a:xfrm>
            <a:off x="98050" y="242475"/>
            <a:ext cx="8976600" cy="4564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88" name="Google Shape;88;p16"/>
          <p:cNvPicPr preferRelativeResize="0"/>
          <p:nvPr/>
        </p:nvPicPr>
        <p:blipFill>
          <a:blip r:embed="rId3">
            <a:alphaModFix/>
          </a:blip>
          <a:stretch>
            <a:fillRect/>
          </a:stretch>
        </p:blipFill>
        <p:spPr>
          <a:xfrm>
            <a:off x="258500" y="0"/>
            <a:ext cx="8664625"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7"/>
          <p:cNvSpPr txBox="1">
            <a:spLocks noGrp="1"/>
          </p:cNvSpPr>
          <p:nvPr>
            <p:ph type="title"/>
          </p:nvPr>
        </p:nvSpPr>
        <p:spPr>
          <a:xfrm>
            <a:off x="311700" y="171150"/>
            <a:ext cx="8520600" cy="668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t>            Основные экспозиции музея.</a:t>
            </a:r>
            <a:endParaRPr/>
          </a:p>
        </p:txBody>
      </p:sp>
      <p:sp>
        <p:nvSpPr>
          <p:cNvPr id="94" name="Google Shape;94;p17"/>
          <p:cNvSpPr txBox="1">
            <a:spLocks noGrp="1"/>
          </p:cNvSpPr>
          <p:nvPr>
            <p:ph type="body" idx="1"/>
          </p:nvPr>
        </p:nvSpPr>
        <p:spPr>
          <a:xfrm>
            <a:off x="115875" y="839850"/>
            <a:ext cx="8976600" cy="4065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b="1" i="1">
                <a:solidFill>
                  <a:srgbClr val="351C75"/>
                </a:solidFill>
              </a:rPr>
              <a:t>Постоянная экспозиция</a:t>
            </a:r>
            <a:endParaRPr b="1" i="1">
              <a:solidFill>
                <a:srgbClr val="351C75"/>
              </a:solidFill>
            </a:endParaRPr>
          </a:p>
          <a:p>
            <a:pPr marL="0" lvl="0" indent="0" algn="l" rtl="0">
              <a:spcBef>
                <a:spcPts val="1200"/>
              </a:spcBef>
              <a:spcAft>
                <a:spcPts val="0"/>
              </a:spcAft>
              <a:buNone/>
            </a:pPr>
            <a:r>
              <a:rPr lang="ru" b="1" i="1">
                <a:solidFill>
                  <a:srgbClr val="351C75"/>
                </a:solidFill>
              </a:rPr>
              <a:t>музея “КРЕСТЬЯНСКИЙ БЫТ</a:t>
            </a:r>
            <a:endParaRPr b="1" i="1">
              <a:solidFill>
                <a:srgbClr val="351C75"/>
              </a:solidFill>
            </a:endParaRPr>
          </a:p>
          <a:p>
            <a:pPr marL="0" lvl="0" indent="0" algn="l" rtl="0">
              <a:spcBef>
                <a:spcPts val="1200"/>
              </a:spcBef>
              <a:spcAft>
                <a:spcPts val="0"/>
              </a:spcAft>
              <a:buNone/>
            </a:pPr>
            <a:r>
              <a:rPr lang="ru" b="1" i="1">
                <a:solidFill>
                  <a:srgbClr val="351C75"/>
                </a:solidFill>
              </a:rPr>
              <a:t>19-20 века”</a:t>
            </a:r>
            <a:endParaRPr b="1" i="1">
              <a:solidFill>
                <a:srgbClr val="351C75"/>
              </a:solidFill>
            </a:endParaRPr>
          </a:p>
          <a:p>
            <a:pPr marL="0" lvl="0" indent="0" algn="l" rtl="0">
              <a:spcBef>
                <a:spcPts val="1200"/>
              </a:spcBef>
              <a:spcAft>
                <a:spcPts val="0"/>
              </a:spcAft>
              <a:buNone/>
            </a:pPr>
            <a:r>
              <a:rPr lang="ru" b="1" i="1">
                <a:solidFill>
                  <a:srgbClr val="351C75"/>
                </a:solidFill>
              </a:rPr>
              <a:t>Остальные экспозиции меняются</a:t>
            </a:r>
            <a:endParaRPr b="1" i="1">
              <a:solidFill>
                <a:srgbClr val="351C75"/>
              </a:solidFill>
            </a:endParaRPr>
          </a:p>
          <a:p>
            <a:pPr marL="0" lvl="0" indent="0" algn="l" rtl="0">
              <a:spcBef>
                <a:spcPts val="1200"/>
              </a:spcBef>
              <a:spcAft>
                <a:spcPts val="1200"/>
              </a:spcAft>
              <a:buNone/>
            </a:pPr>
            <a:r>
              <a:rPr lang="ru" b="1" i="1">
                <a:solidFill>
                  <a:srgbClr val="351C75"/>
                </a:solidFill>
              </a:rPr>
              <a:t>4 раза в год.</a:t>
            </a:r>
            <a:endParaRPr b="1" i="1">
              <a:solidFill>
                <a:srgbClr val="351C75"/>
              </a:solidFill>
            </a:endParaRPr>
          </a:p>
        </p:txBody>
      </p:sp>
      <p:pic>
        <p:nvPicPr>
          <p:cNvPr id="95" name="Google Shape;95;p17"/>
          <p:cNvPicPr preferRelativeResize="0"/>
          <p:nvPr/>
        </p:nvPicPr>
        <p:blipFill>
          <a:blip r:embed="rId3">
            <a:alphaModFix/>
          </a:blip>
          <a:stretch>
            <a:fillRect/>
          </a:stretch>
        </p:blipFill>
        <p:spPr>
          <a:xfrm>
            <a:off x="4193625" y="1005825"/>
            <a:ext cx="4898850" cy="39611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8"/>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01" name="Google Shape;101;p18"/>
          <p:cNvSpPr txBox="1">
            <a:spLocks noGrp="1"/>
          </p:cNvSpPr>
          <p:nvPr>
            <p:ph type="body" idx="1"/>
          </p:nvPr>
        </p:nvSpPr>
        <p:spPr>
          <a:xfrm>
            <a:off x="80225" y="180075"/>
            <a:ext cx="9021300" cy="4698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02" name="Google Shape;102;p18"/>
          <p:cNvPicPr preferRelativeResize="0"/>
          <p:nvPr/>
        </p:nvPicPr>
        <p:blipFill>
          <a:blip r:embed="rId3">
            <a:alphaModFix/>
          </a:blip>
          <a:stretch>
            <a:fillRect/>
          </a:stretch>
        </p:blipFill>
        <p:spPr>
          <a:xfrm>
            <a:off x="240675" y="0"/>
            <a:ext cx="8771600"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9"/>
          <p:cNvSpPr txBox="1">
            <a:spLocks noGrp="1"/>
          </p:cNvSpPr>
          <p:nvPr>
            <p:ph type="title"/>
          </p:nvPr>
        </p:nvSpPr>
        <p:spPr>
          <a:xfrm>
            <a:off x="311700" y="90925"/>
            <a:ext cx="8520600" cy="1061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200" b="0">
                <a:solidFill>
                  <a:srgbClr val="3C3C3C"/>
                </a:solidFill>
                <a:latin typeface="Times New Roman"/>
                <a:ea typeface="Times New Roman"/>
                <a:cs typeface="Times New Roman"/>
                <a:sym typeface="Times New Roman"/>
              </a:rPr>
              <a:t>Ежегодно фонд музея пополняется 200–300 предметами искусства, быта, этнографии, передаваемыми в дар музею местными художниками, мастерами декоративно-прикладного искусства и жителями Каменского района. На сегодняшний день в фонде музея собрано более 7000 экспонатов.</a:t>
            </a:r>
            <a:endParaRPr/>
          </a:p>
        </p:txBody>
      </p:sp>
      <p:sp>
        <p:nvSpPr>
          <p:cNvPr id="108" name="Google Shape;108;p19"/>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09" name="Google Shape;109;p19"/>
          <p:cNvPicPr preferRelativeResize="0"/>
          <p:nvPr/>
        </p:nvPicPr>
        <p:blipFill>
          <a:blip r:embed="rId3">
            <a:alphaModFix/>
          </a:blip>
          <a:stretch>
            <a:fillRect/>
          </a:stretch>
        </p:blipFill>
        <p:spPr>
          <a:xfrm>
            <a:off x="5749675" y="1227625"/>
            <a:ext cx="3119975" cy="3630625"/>
          </a:xfrm>
          <a:prstGeom prst="rect">
            <a:avLst/>
          </a:prstGeom>
          <a:noFill/>
          <a:ln>
            <a:noFill/>
          </a:ln>
        </p:spPr>
      </p:pic>
      <p:pic>
        <p:nvPicPr>
          <p:cNvPr id="110" name="Google Shape;110;p19"/>
          <p:cNvPicPr preferRelativeResize="0"/>
          <p:nvPr/>
        </p:nvPicPr>
        <p:blipFill>
          <a:blip r:embed="rId4">
            <a:alphaModFix/>
          </a:blip>
          <a:stretch>
            <a:fillRect/>
          </a:stretch>
        </p:blipFill>
        <p:spPr>
          <a:xfrm>
            <a:off x="311692" y="1266325"/>
            <a:ext cx="4840834" cy="36306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0"/>
          <p:cNvSpPr txBox="1">
            <a:spLocks noGrp="1"/>
          </p:cNvSpPr>
          <p:nvPr>
            <p:ph type="title"/>
          </p:nvPr>
        </p:nvSpPr>
        <p:spPr>
          <a:xfrm>
            <a:off x="311700" y="117675"/>
            <a:ext cx="8520600" cy="784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ЭКСКУРСИЯ В МУЗЕЙ слушателей ШПВ.</a:t>
            </a:r>
            <a:endParaRPr/>
          </a:p>
        </p:txBody>
      </p:sp>
      <p:sp>
        <p:nvSpPr>
          <p:cNvPr id="116" name="Google Shape;116;p20"/>
          <p:cNvSpPr txBox="1">
            <a:spLocks noGrp="1"/>
          </p:cNvSpPr>
          <p:nvPr>
            <p:ph type="body" idx="1"/>
          </p:nvPr>
        </p:nvSpPr>
        <p:spPr>
          <a:xfrm>
            <a:off x="71325" y="1026925"/>
            <a:ext cx="9021000" cy="3833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600" b="1" dirty="0"/>
              <a:t>18 октября 2024 года </a:t>
            </a:r>
            <a:r>
              <a:rPr lang="ru" sz="1600" b="1" dirty="0" smtClean="0"/>
              <a:t>занятие для слушателей Школы пожилого возрастапо напрвлению «Краеведение» </a:t>
            </a:r>
            <a:r>
              <a:rPr lang="ru" sz="1600" b="1" dirty="0" smtClean="0"/>
              <a:t>из с.</a:t>
            </a:r>
            <a:r>
              <a:rPr lang="ru" sz="1600" b="1" dirty="0" smtClean="0"/>
              <a:t>Сосновское было проведено в  музеи. Слушатели</a:t>
            </a:r>
            <a:r>
              <a:rPr lang="ru" sz="1600" b="1" dirty="0"/>
              <a:t> </a:t>
            </a:r>
            <a:r>
              <a:rPr lang="ru" sz="1600" b="1" dirty="0" smtClean="0"/>
              <a:t>школы </a:t>
            </a:r>
            <a:r>
              <a:rPr lang="ru" sz="1600" b="1" dirty="0"/>
              <a:t>познакомились с выставкой картин</a:t>
            </a:r>
            <a:endParaRPr sz="1600" b="1"/>
          </a:p>
          <a:p>
            <a:pPr marL="0" lvl="0" indent="0" algn="l" rtl="0">
              <a:spcBef>
                <a:spcPts val="1200"/>
              </a:spcBef>
              <a:spcAft>
                <a:spcPts val="0"/>
              </a:spcAft>
              <a:buNone/>
            </a:pPr>
            <a:r>
              <a:rPr lang="ru" sz="1600" b="1" dirty="0"/>
              <a:t>представленных фондом Русского музея и</a:t>
            </a:r>
            <a:endParaRPr sz="1600" b="1"/>
          </a:p>
          <a:p>
            <a:pPr marL="0" lvl="0" indent="0" algn="l" rtl="0">
              <a:spcBef>
                <a:spcPts val="1200"/>
              </a:spcBef>
              <a:spcAft>
                <a:spcPts val="0"/>
              </a:spcAft>
              <a:buNone/>
            </a:pPr>
            <a:r>
              <a:rPr lang="ru" sz="1600" b="1" dirty="0"/>
              <a:t>Третьяковской галереи, привезенными из</a:t>
            </a:r>
            <a:endParaRPr sz="1600" b="1"/>
          </a:p>
          <a:p>
            <a:pPr marL="0" lvl="0" indent="0" algn="l" rtl="0">
              <a:spcBef>
                <a:spcPts val="1200"/>
              </a:spcBef>
              <a:spcAft>
                <a:spcPts val="0"/>
              </a:spcAft>
              <a:buNone/>
            </a:pPr>
            <a:r>
              <a:rPr lang="ru" sz="1600" b="1" dirty="0"/>
              <a:t>Ирбитского государственного музея изобра-</a:t>
            </a:r>
            <a:endParaRPr sz="1600" b="1"/>
          </a:p>
          <a:p>
            <a:pPr marL="0" lvl="0" indent="0" algn="l" rtl="0">
              <a:spcBef>
                <a:spcPts val="1200"/>
              </a:spcBef>
              <a:spcAft>
                <a:spcPts val="0"/>
              </a:spcAft>
              <a:buNone/>
            </a:pPr>
            <a:r>
              <a:rPr lang="ru" sz="1600" b="1" dirty="0"/>
              <a:t>зительных искусств.</a:t>
            </a:r>
            <a:endParaRPr sz="1600" b="1"/>
          </a:p>
          <a:p>
            <a:pPr marL="0" lvl="0" indent="0" algn="l" rtl="0">
              <a:spcBef>
                <a:spcPts val="1200"/>
              </a:spcBef>
              <a:spcAft>
                <a:spcPts val="1200"/>
              </a:spcAft>
              <a:buNone/>
            </a:pPr>
            <a:r>
              <a:rPr lang="ru" sz="1600" b="1" dirty="0"/>
              <a:t>Было очень интересно!</a:t>
            </a:r>
            <a:endParaRPr sz="1600" b="1"/>
          </a:p>
        </p:txBody>
      </p:sp>
      <p:pic>
        <p:nvPicPr>
          <p:cNvPr id="117" name="Google Shape;117;p20"/>
          <p:cNvPicPr preferRelativeResize="0"/>
          <p:nvPr/>
        </p:nvPicPr>
        <p:blipFill>
          <a:blip r:embed="rId3">
            <a:alphaModFix/>
          </a:blip>
          <a:stretch>
            <a:fillRect/>
          </a:stretch>
        </p:blipFill>
        <p:spPr>
          <a:xfrm>
            <a:off x="5436524" y="1970115"/>
            <a:ext cx="2959332" cy="2785249"/>
          </a:xfrm>
          <a:prstGeom prst="rect">
            <a:avLst/>
          </a:prstGeom>
          <a:noFill/>
          <a:ln>
            <a:noFill/>
          </a:ln>
        </p:spPr>
      </p:pic>
      <p:pic>
        <p:nvPicPr>
          <p:cNvPr id="118" name="Google Shape;118;p20" descr="🖼"/>
          <p:cNvPicPr preferRelativeResize="0"/>
          <p:nvPr/>
        </p:nvPicPr>
        <p:blipFill>
          <a:blip r:embed="rId4">
            <a:alphaModFix/>
          </a:blip>
          <a:stretch>
            <a:fillRect/>
          </a:stretch>
        </p:blipFill>
        <p:spPr>
          <a:xfrm>
            <a:off x="2167000" y="2848600"/>
            <a:ext cx="112595" cy="83707"/>
          </a:xfrm>
          <a:prstGeom prst="rect">
            <a:avLst/>
          </a:prstGeom>
          <a:noFill/>
          <a:ln>
            <a:noFill/>
          </a:ln>
        </p:spPr>
      </p:pic>
      <p:pic>
        <p:nvPicPr>
          <p:cNvPr id="119" name="Google Shape;119;p20" descr="🤗"/>
          <p:cNvPicPr preferRelativeResize="0"/>
          <p:nvPr/>
        </p:nvPicPr>
        <p:blipFill>
          <a:blip r:embed="rId5">
            <a:alphaModFix/>
          </a:blip>
          <a:stretch>
            <a:fillRect/>
          </a:stretch>
        </p:blipFill>
        <p:spPr>
          <a:xfrm>
            <a:off x="2279595" y="2932307"/>
            <a:ext cx="112595" cy="8370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1"/>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t>ЛИТЕРАТУРА:</a:t>
            </a:r>
            <a:endParaRPr/>
          </a:p>
        </p:txBody>
      </p:sp>
      <p:sp>
        <p:nvSpPr>
          <p:cNvPr id="126" name="Google Shape;126;p21"/>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Clr>
                <a:srgbClr val="351C75"/>
              </a:buClr>
              <a:buSzPts val="1800"/>
              <a:buAutoNum type="arabicParenR"/>
            </a:pPr>
            <a:r>
              <a:rPr lang="ru">
                <a:solidFill>
                  <a:srgbClr val="351C75"/>
                </a:solidFill>
              </a:rPr>
              <a:t> </a:t>
            </a:r>
            <a:r>
              <a:rPr lang="ru" u="sng">
                <a:solidFill>
                  <a:schemeClr val="hlink"/>
                </a:solidFill>
                <a:hlinkClick r:id="rId3"/>
              </a:rPr>
              <a:t>https://vk.com</a:t>
            </a:r>
            <a:r>
              <a:rPr lang="ru">
                <a:solidFill>
                  <a:srgbClr val="351C75"/>
                </a:solidFill>
              </a:rPr>
              <a:t> museumartush</a:t>
            </a:r>
            <a:endParaRPr>
              <a:solidFill>
                <a:srgbClr val="351C75"/>
              </a:solidFill>
            </a:endParaRPr>
          </a:p>
          <a:p>
            <a:pPr marL="457200" lvl="0" indent="-342900" algn="l" rtl="0">
              <a:spcBef>
                <a:spcPts val="0"/>
              </a:spcBef>
              <a:spcAft>
                <a:spcPts val="0"/>
              </a:spcAft>
              <a:buClr>
                <a:srgbClr val="351C75"/>
              </a:buClr>
              <a:buSzPts val="1800"/>
              <a:buAutoNum type="arabicParenR"/>
            </a:pPr>
            <a:r>
              <a:rPr lang="ru" u="sng">
                <a:solidFill>
                  <a:schemeClr val="hlink"/>
                </a:solidFill>
                <a:hlinkClick r:id="rId4"/>
              </a:rPr>
              <a:t>https://www.museum.ru</a:t>
            </a:r>
            <a:endParaRPr>
              <a:solidFill>
                <a:srgbClr val="351C75"/>
              </a:solidFill>
            </a:endParaRPr>
          </a:p>
          <a:p>
            <a:pPr marL="457200" lvl="0" indent="-342900" algn="l" rtl="0">
              <a:spcBef>
                <a:spcPts val="0"/>
              </a:spcBef>
              <a:spcAft>
                <a:spcPts val="0"/>
              </a:spcAft>
              <a:buClr>
                <a:srgbClr val="351C75"/>
              </a:buClr>
              <a:buSzPts val="1800"/>
              <a:buAutoNum type="arabicParenR"/>
            </a:pPr>
            <a:r>
              <a:rPr lang="ru">
                <a:solidFill>
                  <a:srgbClr val="351C75"/>
                </a:solidFill>
              </a:rPr>
              <a:t>Сайт: Культура.РФ Музеи Каменского района.</a:t>
            </a:r>
            <a:endParaRPr>
              <a:solidFill>
                <a:srgbClr val="351C75"/>
              </a:solidFill>
            </a:endParaRPr>
          </a:p>
          <a:p>
            <a:pPr marL="457200" lvl="0" indent="0" algn="l" rtl="0">
              <a:spcBef>
                <a:spcPts val="1200"/>
              </a:spcBef>
              <a:spcAft>
                <a:spcPts val="0"/>
              </a:spcAft>
              <a:buNone/>
            </a:pPr>
            <a:endParaRPr>
              <a:solidFill>
                <a:srgbClr val="351C75"/>
              </a:solidFill>
            </a:endParaRPr>
          </a:p>
          <a:p>
            <a:pPr marL="457200" lvl="0" indent="0" algn="l" rtl="0">
              <a:spcBef>
                <a:spcPts val="1200"/>
              </a:spcBef>
              <a:spcAft>
                <a:spcPts val="1200"/>
              </a:spcAft>
              <a:buNone/>
            </a:pPr>
            <a:r>
              <a:rPr lang="ru" sz="3000">
                <a:solidFill>
                  <a:srgbClr val="660000"/>
                </a:solidFill>
                <a:latin typeface="Lobster"/>
                <a:ea typeface="Lobster"/>
                <a:cs typeface="Lobster"/>
                <a:sym typeface="Lobster"/>
              </a:rPr>
              <a:t>ИЗУЧАЙТЕ ИСТРИЮ РОДНОГО КРАЯ и ЕЁ ДОСТОПРИМЕСАТЕЛЬНОСТИ!!!</a:t>
            </a:r>
            <a:endParaRPr sz="3000">
              <a:solidFill>
                <a:srgbClr val="660000"/>
              </a:solidFill>
              <a:latin typeface="Lobster"/>
              <a:ea typeface="Lobster"/>
              <a:cs typeface="Lobster"/>
              <a:sym typeface="Lobste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11700" y="1803861"/>
            <a:ext cx="8520600" cy="2765163"/>
          </a:xfrm>
        </p:spPr>
        <p:txBody>
          <a:bodyPr>
            <a:normAutofit/>
          </a:bodyPr>
          <a:lstStyle/>
          <a:p>
            <a:pPr algn="ctr"/>
            <a:r>
              <a:rPr lang="ru-RU" sz="4800" dirty="0" smtClean="0"/>
              <a:t>Спасибо за внимание!</a:t>
            </a:r>
            <a:endParaRPr lang="ru-RU" sz="4800" dirty="0"/>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CE93D8"/>
      </a:accent2>
      <a:accent3>
        <a:srgbClr val="4DB6AC"/>
      </a:accent3>
      <a:accent4>
        <a:srgbClr val="FF9800"/>
      </a:accent4>
      <a:accent5>
        <a:srgbClr val="009668"/>
      </a:accent5>
      <a:accent6>
        <a:srgbClr val="EEFF41"/>
      </a:accent6>
      <a:hlink>
        <a:srgbClr val="009668"/>
      </a:hlink>
      <a:folHlink>
        <a:srgbClr val="0096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391</Words>
  <PresentationFormat>Экран (16:9)</PresentationFormat>
  <Paragraphs>44</Paragraphs>
  <Slides>10</Slides>
  <Notes>9</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10</vt:i4>
      </vt:variant>
    </vt:vector>
  </HeadingPairs>
  <TitlesOfParts>
    <vt:vector size="17" baseType="lpstr">
      <vt:lpstr>Arial</vt:lpstr>
      <vt:lpstr>PT Sans Narrow</vt:lpstr>
      <vt:lpstr>Lobster</vt:lpstr>
      <vt:lpstr>Open Sans</vt:lpstr>
      <vt:lpstr>Impact</vt:lpstr>
      <vt:lpstr>Times New Roman</vt:lpstr>
      <vt:lpstr>Tropic</vt:lpstr>
      <vt:lpstr>   ГАУСО СО «КЦСОН города Каменска-Уральского» Школа пожилого возраста по направлению “Краеведение” Тема: «Музей истории сельской культуры п.Мартюш»  </vt:lpstr>
      <vt:lpstr>МУЗЕЙ ИСТОРИИ СЕЛЬСКОЙ КУЛЬТУРЫ(п.г.т.Мартюш)</vt:lpstr>
      <vt:lpstr>ИСТОРИЯ СОЗДАНИЯ МУЗЕЯ</vt:lpstr>
      <vt:lpstr>Слайд 4</vt:lpstr>
      <vt:lpstr>            Основные экспозиции музея.</vt:lpstr>
      <vt:lpstr>Слайд 6</vt:lpstr>
      <vt:lpstr>Ежегодно фонд музея пополняется 200–300 предметами искусства, быта, этнографии, передаваемыми в дар музею местными художниками, мастерами декоративно-прикладного искусства и жителями Каменского района. На сегодняшний день в фонде музея собрано более 7000 экспонатов.</vt:lpstr>
      <vt:lpstr>ЭКСКУРСИЯ В МУЗЕЙ слушателей ШПВ.</vt:lpstr>
      <vt:lpstr>ЛИТЕРАТУРА:</vt:lpstr>
      <vt:lpstr>Слайд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ГАУСО СО «КЦСОН города Каменска-Уральского» Школа пожилого возраста по направлению “Краеведение” Тема: «Музей истории сельской культуры п.Мартюш»  </dc:title>
  <cp:lastModifiedBy>Shafikova_GA</cp:lastModifiedBy>
  <cp:revision>1</cp:revision>
  <dcterms:modified xsi:type="dcterms:W3CDTF">2024-11-21T06:49:54Z</dcterms:modified>
</cp:coreProperties>
</file>