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1" r:id="rId1"/>
  </p:sldMasterIdLst>
  <p:sldIdLst>
    <p:sldId id="272" r:id="rId2"/>
    <p:sldId id="301" r:id="rId3"/>
    <p:sldId id="302" r:id="rId4"/>
    <p:sldId id="303" r:id="rId5"/>
    <p:sldId id="304" r:id="rId6"/>
    <p:sldId id="305" r:id="rId7"/>
    <p:sldId id="308" r:id="rId8"/>
    <p:sldId id="306" r:id="rId9"/>
    <p:sldId id="307" r:id="rId10"/>
    <p:sldId id="297" r:id="rId11"/>
    <p:sldId id="309" r:id="rId12"/>
    <p:sldId id="31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65" d="100"/>
          <a:sy n="165" d="100"/>
        </p:scale>
        <p:origin x="13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361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943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0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06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712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79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99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586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164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9855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14915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499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720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161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921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937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382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  <p:sldLayoutId id="214748380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bsmp.by/press-tsentr/polezno-znat/aktivnoe-dolgoletie/skandinavskaya-khodba-s-palkami-dlya-pozhilykh-lyudej" TargetMode="External"/><Relationship Id="rId2" Type="http://schemas.openxmlformats.org/officeDocument/2006/relationships/hyperlink" Target="https://tatcrb.ru/docs/skandinavskaja_hodba_dlja_pozhilyh_2021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andex.ru/images/search?lr=217181&amp;source=serp&amp;stype=image&amp;text=&#1089;&#1082;&#1072;&#1085;&#1076;&#1080;&#1085;&#1072;&#1074;&#1089;&#1082;&#1072;&#1103;%20&#1093;&#1086;&#1076;&#1100;&#1073;&#1072;%20&#1076;&#1083;&#1103;%20&#1087;&#1086;&#1078;&#1080;&#1083;&#1099;&#1093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843" y="706056"/>
            <a:ext cx="10695009" cy="6075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ГАУСО СО «КЦСОН города Каменска-Уральского</a:t>
            </a:r>
            <a:r>
              <a:rPr lang="ru-RU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«АКТИВНОЕ ДОЛГОЛЕТИЕ</a:t>
            </a:r>
            <a:r>
              <a:rPr lang="ru-RU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altLang="ru-RU" sz="4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СКАНДИНАВСКАЯ </a:t>
            </a:r>
            <a:r>
              <a:rPr lang="ru-RU" altLang="ru-RU" sz="4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ХОДЬБА</a:t>
            </a:r>
            <a:endParaRPr lang="ru-RU" sz="48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</a:pPr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</a:pPr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</a:pPr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r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 algn="r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Светлана Анатольевна</a:t>
            </a:r>
          </a:p>
          <a:p>
            <a:endParaRPr lang="ru-RU" dirty="0">
              <a:solidFill>
                <a:schemeClr val="accent4"/>
              </a:solidFill>
              <a:latin typeface="Book Antiqua" panose="0204060205030503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Picture 2" descr="https://avatars.mds.yandex.net/i?id=6898bfb93348c6e8355215859bfec3263afdd090-825960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74" y="3739644"/>
            <a:ext cx="3941180" cy="2286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597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354" y="740780"/>
            <a:ext cx="1066607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4"/>
                </a:solidFill>
                <a:latin typeface="Roboto"/>
              </a:rPr>
              <a:t>Скандинавская ходьба с палками для пожилых </a:t>
            </a:r>
            <a:r>
              <a:rPr lang="ru-RU" b="1" dirty="0" smtClean="0">
                <a:solidFill>
                  <a:schemeClr val="accent4"/>
                </a:solidFill>
                <a:latin typeface="Roboto"/>
              </a:rPr>
              <a:t>людей</a:t>
            </a:r>
          </a:p>
          <a:p>
            <a:endParaRPr lang="ru-RU" b="1" i="0" dirty="0">
              <a:solidFill>
                <a:srgbClr val="2D2D2D"/>
              </a:solidFill>
              <a:effectLst/>
              <a:latin typeface="Roboto"/>
            </a:endParaRPr>
          </a:p>
          <a:p>
            <a:pPr algn="just"/>
            <a:r>
              <a:rPr lang="ru-RU" b="1" dirty="0"/>
              <a:t>Мало кто знает, что скандинавская ходьба действительно была придумана для лыжников. А точнее, это была вынужденная мера для поддержания активной формы финских спортсменов в летний период. Проработка мышц при движении на лыжах и его аналоге с палками оказалась одинаковой. Сегодня этот вид двигательной активности шествует по всему миру, вдохновляя миллионы людей. Особенно ею увлеклась немолодая часть населения.</a:t>
            </a:r>
            <a:endParaRPr lang="ru-RU" dirty="0"/>
          </a:p>
          <a:p>
            <a:pPr algn="just"/>
            <a:r>
              <a:rPr lang="ru-RU" dirty="0"/>
              <a:t>Пожилой возраст у большинства людей ассоциируется с появлением многих недугов, поэтому никто из нас не стремиться к званию «пожилой» человек.</a:t>
            </a:r>
          </a:p>
          <a:p>
            <a:pPr algn="just"/>
            <a:r>
              <a:rPr lang="ru-RU" dirty="0"/>
              <a:t>Тема физических упражнений в пожилом возрасте становится с одной стороны актуальной, а с другой стороны опасной. В отличие от обычного спорта у скандинавской ходьбы есть оздоровительный уровень, который практически не имеет никаких ограничений по возрасту и здоровью.</a:t>
            </a:r>
          </a:p>
          <a:p>
            <a:endParaRPr lang="ru-RU" b="1" i="0" dirty="0">
              <a:solidFill>
                <a:srgbClr val="2D2D2D"/>
              </a:solidFill>
              <a:effectLst/>
            </a:endParaRPr>
          </a:p>
        </p:txBody>
      </p:sp>
      <p:pic>
        <p:nvPicPr>
          <p:cNvPr id="1026" name="Picture 2" descr="https://avatars.mds.yandex.net/i?id=f75eefbd084e1bf9c4efe63ceece7d0cf215b9ed-523461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63" y="4046096"/>
            <a:ext cx="4861367" cy="211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111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354" y="810228"/>
            <a:ext cx="1064292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5"/>
                </a:solidFill>
              </a:rPr>
              <a:t>Скандинавская ходьба для пожилых людей рекомендована в следующих случаях</a:t>
            </a:r>
            <a:r>
              <a:rPr lang="ru-RU" b="1" i="1" dirty="0" smtClean="0">
                <a:solidFill>
                  <a:schemeClr val="accent5"/>
                </a:solidFill>
              </a:rPr>
              <a:t>:</a:t>
            </a:r>
          </a:p>
          <a:p>
            <a:endParaRPr lang="ru-RU" dirty="0">
              <a:solidFill>
                <a:schemeClr val="accent5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Если вы страдаете от заболеваний сердечно сосудистой системы, назначается, как средство реабилитации после сердечного приступа, инсульта, после операций на сердце.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У вас наблюдается дрожание рук, развивается болезнь Паркинсона.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Проблемы с суставами и позвоночником, шейным отделом (остеохондроз, сколиоз, ревматизм, артроз).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При сахарном диабете (не самой тяжелой стадии).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Если вас беспокоят постоянные бронхиты или есть бронхиальная астма.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Если у вас проблемы с кровоснабжением нижних конечностей (</a:t>
            </a:r>
            <a:r>
              <a:rPr lang="ru-RU" dirty="0" err="1">
                <a:solidFill>
                  <a:srgbClr val="535252"/>
                </a:solidFill>
              </a:rPr>
              <a:t>варикоз</a:t>
            </a:r>
            <a:r>
              <a:rPr lang="ru-RU" dirty="0">
                <a:solidFill>
                  <a:srgbClr val="535252"/>
                </a:solidFill>
              </a:rPr>
              <a:t>).</a:t>
            </a:r>
            <a:endParaRPr lang="ru-RU" b="0" i="0" dirty="0">
              <a:solidFill>
                <a:srgbClr val="535252"/>
              </a:solidFill>
              <a:effectLst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714" y="3449256"/>
            <a:ext cx="3585257" cy="277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551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5503" y="694481"/>
            <a:ext cx="1066607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accent5"/>
                </a:solidFill>
                <a:latin typeface="Roboto"/>
              </a:rPr>
              <a:t>Польза для пожилых </a:t>
            </a:r>
            <a:r>
              <a:rPr lang="ru-RU" b="1" i="1" dirty="0" smtClean="0">
                <a:solidFill>
                  <a:schemeClr val="accent5"/>
                </a:solidFill>
                <a:latin typeface="Roboto"/>
              </a:rPr>
              <a:t>людей</a:t>
            </a:r>
          </a:p>
          <a:p>
            <a:pPr algn="ctr"/>
            <a:endParaRPr lang="ru-RU" dirty="0">
              <a:solidFill>
                <a:schemeClr val="accent5"/>
              </a:solidFill>
              <a:latin typeface="Roboto"/>
            </a:endParaRPr>
          </a:p>
          <a:p>
            <a:pPr algn="just"/>
            <a:r>
              <a:rPr lang="ru-RU" dirty="0">
                <a:solidFill>
                  <a:srgbClr val="535252"/>
                </a:solidFill>
              </a:rPr>
              <a:t>Преимущества и польза скандинавской ходьбы для пожилых людей многогранна: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Доступность, простота, дешевизна (не требуется специфических навыков и оборудования) делает ее привлекательной для разного возраста, в том числе и для пожилого.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На тренировках по скандинавской ходьбе в процесс вовлекается до 90% всех групп мышц, как и при плавании.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Благоприятно влияет на мозговое кровообращение.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Происходит укрепление выносливости сердечно-сосудистой системы, скандинавская ходьба является </a:t>
            </a:r>
            <a:r>
              <a:rPr lang="ru-RU" dirty="0" err="1">
                <a:solidFill>
                  <a:srgbClr val="535252"/>
                </a:solidFill>
              </a:rPr>
              <a:t>кардиотренировкой</a:t>
            </a:r>
            <a:r>
              <a:rPr lang="ru-RU" dirty="0">
                <a:solidFill>
                  <a:srgbClr val="535252"/>
                </a:solidFill>
              </a:rPr>
              <a:t>, способствует снижению показателей пульса в покое.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Улучшается нервно-психологическое состояние – нормализуется сон, пропадает депрессия, снимается стресс.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Мышцы ног и суставы разгружаются за счет использования палок.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Благодаря тому, что в работу одновременно и равномерно вовлекаются обои полушария (за счет работы рук) развивается равновесие, координация движения.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Социальный фактор – общение с единомышленниками, появление новых знакомств является немаловажным для пожилого человека, который может быть находиться большую часть времени дома.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Свежий воздух многократно увеличивает пользу от тренировки и приносит радость.</a:t>
            </a:r>
            <a:endParaRPr lang="ru-RU" b="0" i="0" dirty="0">
              <a:solidFill>
                <a:srgbClr val="53525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18483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355" y="596096"/>
            <a:ext cx="1067185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5"/>
                </a:solidFill>
              </a:rPr>
              <a:t>Как правильно подобрать снаряжение</a:t>
            </a:r>
            <a:r>
              <a:rPr lang="ru-RU" b="1" dirty="0" smtClean="0">
                <a:solidFill>
                  <a:schemeClr val="accent5"/>
                </a:solidFill>
              </a:rPr>
              <a:t>?</a:t>
            </a:r>
          </a:p>
          <a:p>
            <a:pPr algn="ctr"/>
            <a:endParaRPr lang="ru-RU" dirty="0" smtClean="0">
              <a:solidFill>
                <a:schemeClr val="accent5"/>
              </a:solidFill>
            </a:endParaRPr>
          </a:p>
          <a:p>
            <a:pPr algn="just"/>
            <a:r>
              <a:rPr lang="ru-RU" dirty="0" smtClean="0"/>
              <a:t> 	Обязательным </a:t>
            </a:r>
            <a:r>
              <a:rPr lang="ru-RU" dirty="0"/>
              <a:t>элементом снаряжения для скандинавской ходьбы являются специальные палки с наконечниками. </a:t>
            </a:r>
            <a:endParaRPr lang="ru-RU" dirty="0" smtClean="0"/>
          </a:p>
          <a:p>
            <a:pPr algn="just"/>
            <a:r>
              <a:rPr lang="ru-RU" dirty="0" smtClean="0"/>
              <a:t>	Следует </a:t>
            </a:r>
            <a:r>
              <a:rPr lang="ru-RU" dirty="0"/>
              <a:t>сразу отметить, что обычные лыжные палки не подойдут, поскольку они значительно длиннее. Неправильно подобранная длина повышает нагрузку на опорно-двигательный аппарат, особенно на спину, колени и щиколотки. Другая отличительная особенность палок для скандинавской ходьбы – наличие специальных ремешков, напоминающих перчатки с отрезанными напальчниками. </a:t>
            </a:r>
            <a:endParaRPr lang="ru-RU" dirty="0" smtClean="0"/>
          </a:p>
          <a:p>
            <a:pPr algn="just"/>
            <a:r>
              <a:rPr lang="ru-RU" dirty="0" smtClean="0"/>
              <a:t>Такое </a:t>
            </a:r>
            <a:r>
              <a:rPr lang="ru-RU" dirty="0"/>
              <a:t>устройство помогает отталкиваться палками, не сжимая их рукоятку, и таким образом предотвращает набивание мозолей на ладонях. Палки заканчиваются острым шипом, который помогает при ходьбе по снегу, льду, тропинкам и другой относительно рыхлой поверхности. </a:t>
            </a:r>
            <a:endParaRPr lang="ru-RU" dirty="0" smtClean="0"/>
          </a:p>
          <a:p>
            <a:pPr algn="just"/>
            <a:r>
              <a:rPr lang="ru-RU" dirty="0" smtClean="0"/>
              <a:t>	Для </a:t>
            </a:r>
            <a:r>
              <a:rPr lang="ru-RU" dirty="0"/>
              <a:t>ходьбы по асфальту и бетону используют специальный резиновый наконечник. Резина при ходьбе по твердой поверхности достаточно быстро стирается, поэтому наконечник приходиться часто менять. </a:t>
            </a:r>
            <a:endParaRPr lang="ru-RU" dirty="0" smtClean="0"/>
          </a:p>
          <a:p>
            <a:pPr algn="just"/>
            <a:r>
              <a:rPr lang="ru-RU" dirty="0" smtClean="0"/>
              <a:t>	Обувь </a:t>
            </a:r>
            <a:r>
              <a:rPr lang="ru-RU" dirty="0"/>
              <a:t>и одежда правилами скандинавской ходьбы не предписана. Вполне подойдут обычные, хорошо сидящие на ноге кроссовки и удобный спортивный костюм. </a:t>
            </a:r>
            <a:endParaRPr lang="ru-RU" dirty="0" smtClean="0"/>
          </a:p>
          <a:p>
            <a:pPr algn="just"/>
            <a:r>
              <a:rPr lang="ru-RU" dirty="0" smtClean="0"/>
              <a:t>Однако </a:t>
            </a:r>
            <a:r>
              <a:rPr lang="ru-RU" dirty="0"/>
              <a:t>на рынке широко представлено специальное обмундирование для ходьбы с палками. </a:t>
            </a:r>
            <a:endParaRPr lang="ru-RU" dirty="0" smtClean="0"/>
          </a:p>
          <a:p>
            <a:pPr algn="just"/>
            <a:r>
              <a:rPr lang="ru-RU" dirty="0" smtClean="0"/>
              <a:t>Палки </a:t>
            </a:r>
            <a:r>
              <a:rPr lang="ru-RU" dirty="0"/>
              <a:t>для скандинавской ходьбы подбираются в зависимости от вашего роста.</a:t>
            </a:r>
          </a:p>
        </p:txBody>
      </p:sp>
    </p:spTree>
    <p:extLst>
      <p:ext uri="{BB962C8B-B14F-4D97-AF65-F5344CB8AC3E}">
        <p14:creationId xmlns:p14="http://schemas.microsoft.com/office/powerpoint/2010/main" val="1097372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61" y="663836"/>
            <a:ext cx="10191509" cy="552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825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3377" y="862314"/>
            <a:ext cx="1056768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accent5"/>
                </a:solidFill>
                <a:latin typeface="Roboto"/>
              </a:rPr>
              <a:t>Техника дыхания</a:t>
            </a:r>
            <a:endParaRPr lang="ru-RU" dirty="0">
              <a:solidFill>
                <a:schemeClr val="accent5"/>
              </a:solidFill>
              <a:latin typeface="Roboto"/>
            </a:endParaRPr>
          </a:p>
          <a:p>
            <a:r>
              <a:rPr lang="ru-RU" dirty="0">
                <a:solidFill>
                  <a:srgbClr val="535252"/>
                </a:solidFill>
              </a:rPr>
              <a:t>Правильное дыхание влияет на эффективность тренировок, поэтому нужно следить за его процессом: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дышать только носом;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сосредоточиться на движении и не разговаривать;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соблюдать режим: на вдохе живот расслабляется, производятся 2-3 шага, на выдохе живот втягивается и совершается 3-4 шага.</a:t>
            </a:r>
          </a:p>
          <a:p>
            <a:r>
              <a:rPr lang="ru-RU" dirty="0">
                <a:solidFill>
                  <a:srgbClr val="535252"/>
                </a:solidFill>
              </a:rPr>
              <a:t>После окончания тренировки нужно дать организму возможность «замедлиться» – снизить темп движения, не останавливаясь сразу. Оптимальный вариант «заминки» – упражнения на растяжку, интенсивность и амплитуда будут зависеть от индивидуальных особенностей.</a:t>
            </a:r>
          </a:p>
          <a:p>
            <a:r>
              <a:rPr lang="ru-RU" b="1" i="1" dirty="0">
                <a:solidFill>
                  <a:srgbClr val="FD2626"/>
                </a:solidFill>
              </a:rPr>
              <a:t>Скандинавская ходьба – один из лучших способов поддержать физическую активность пожилого человека.</a:t>
            </a:r>
            <a:endParaRPr lang="ru-RU" b="0" i="0" dirty="0">
              <a:solidFill>
                <a:srgbClr val="535252"/>
              </a:solidFill>
              <a:effectLst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329" y="3918031"/>
            <a:ext cx="3946406" cy="221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966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1291" y="850739"/>
            <a:ext cx="10625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5"/>
                </a:solidFill>
              </a:rPr>
              <a:t>Противопоказания</a:t>
            </a:r>
          </a:p>
          <a:p>
            <a:pPr algn="ctr"/>
            <a:endParaRPr lang="ru-RU" dirty="0">
              <a:solidFill>
                <a:schemeClr val="accent5"/>
              </a:solidFill>
            </a:endParaRPr>
          </a:p>
          <a:p>
            <a:r>
              <a:rPr lang="ru-RU" dirty="0">
                <a:solidFill>
                  <a:srgbClr val="535252"/>
                </a:solidFill>
              </a:rPr>
              <a:t>Существуют и противопоказания, в случае которых скандинавская ходьба для пожилых людей может навредить здоровью, поэтому следует ознакомиться с ними перед началом систематических занятий. Ограничения связаны с острыми и хроническими заболеваниями. В первом случае противопоказания носят временный характер, во втором — постоянный.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Не следует заниматься северной ходьбой при недостаточности клапанов сердца и пороках, которые сопровождаются серьезными нарушениями кровотока.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Нельзя тренироваться при острых нарушениях мозгового и коронарного кровообращения, однако врачи рекомендуют скандинавскую ходьбу для пожилых людей в восстановительный период.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Различные сердечные патологии, включая нарушение ритма или внутрисердечной проводимости, могут стать поводом для запрета на занятия. В таких ситуациях следует получить консультацию у врача.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Если были перенесены полостные операции, занятия северной ходьбой можно будет начать или возобновить только после одобрения врача, который оценит состояние вашего организма.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35252"/>
                </a:solidFill>
              </a:rPr>
              <a:t>Стенокардия, тромбофлебит, расслаивающая аневризма аорты — заболевания, при которых скандинавская ходьба для пожилых исключена.</a:t>
            </a:r>
            <a:endParaRPr lang="ru-RU" b="0" i="0" dirty="0">
              <a:solidFill>
                <a:srgbClr val="53525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17604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500" y="694480"/>
            <a:ext cx="8617353" cy="545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138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vatars.mds.yandex.net/i?id=f50c86e497e76b2bf2ffb2fd95fed57b7f93d2ea-10993330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648" y="781291"/>
            <a:ext cx="5538485" cy="4462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284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16" y="624428"/>
            <a:ext cx="10642921" cy="554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082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7509" y="1053297"/>
            <a:ext cx="80964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/>
              </a:rPr>
              <a:t>ИСТОЧНИКИ:</a:t>
            </a:r>
          </a:p>
          <a:p>
            <a:endParaRPr lang="ru-RU" dirty="0">
              <a:hlinkClick r:id="rId2"/>
            </a:endParaRPr>
          </a:p>
          <a:p>
            <a:r>
              <a:rPr lang="ru-RU" dirty="0" smtClean="0">
                <a:hlinkClick r:id="rId2"/>
              </a:rPr>
              <a:t>https</a:t>
            </a:r>
            <a:r>
              <a:rPr lang="ru-RU" dirty="0">
                <a:hlinkClick r:id="rId2"/>
              </a:rPr>
              <a:t>://</a:t>
            </a:r>
            <a:r>
              <a:rPr lang="ru-RU" dirty="0" smtClean="0">
                <a:hlinkClick r:id="rId2"/>
              </a:rPr>
              <a:t>tatcrb.ru/docs/skandinavskaja_hodba_dlja_pozhilyh_2021.pdf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bsmp.by/press-tsentr/polezno-znat/aktivnoe-dolgoletie/skandinavskaya-khodba-s-palkami-dlya-pozhilykh-lyudej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https://yandex.ru/images/search?lr=217181&amp;source=serp&amp;stype=image&amp;text=</a:t>
            </a:r>
            <a:r>
              <a:rPr lang="ru-RU" dirty="0" smtClean="0">
                <a:hlinkClick r:id="rId4"/>
              </a:rPr>
              <a:t>скандинавская%20ходьба%20для%20пожилых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0909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561</TotalTime>
  <Words>701</Words>
  <Application>Microsoft Office PowerPoint</Application>
  <PresentationFormat>Широкоэкранный</PresentationFormat>
  <Paragraphs>71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Book Antiqua</vt:lpstr>
      <vt:lpstr>Garamond</vt:lpstr>
      <vt:lpstr>Roboto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Gelezo</cp:lastModifiedBy>
  <cp:revision>56</cp:revision>
  <dcterms:created xsi:type="dcterms:W3CDTF">2021-09-23T10:57:29Z</dcterms:created>
  <dcterms:modified xsi:type="dcterms:W3CDTF">2024-10-11T07:52:55Z</dcterms:modified>
</cp:coreProperties>
</file>