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9" r:id="rId5"/>
    <p:sldId id="268" r:id="rId6"/>
    <p:sldId id="269" r:id="rId7"/>
    <p:sldId id="276" r:id="rId8"/>
    <p:sldId id="275" r:id="rId9"/>
    <p:sldId id="272" r:id="rId10"/>
    <p:sldId id="277" r:id="rId11"/>
    <p:sldId id="262" r:id="rId12"/>
    <p:sldId id="278" r:id="rId13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20FF5-0EC3-4912-9445-3D880856ECFC}">
          <p14:sldIdLst>
            <p14:sldId id="259"/>
            <p14:sldId id="268"/>
            <p14:sldId id="269"/>
            <p14:sldId id="276"/>
            <p14:sldId id="275"/>
            <p14:sldId id="272"/>
            <p14:sldId id="277"/>
            <p14:sldId id="262"/>
            <p14:sldId id="278"/>
          </p14:sldIdLst>
        </p14:section>
        <p14:section name="Раздел без заголовка" id="{7A33304A-FA0D-4965-9A9B-4241BD1491E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59" d="100"/>
          <a:sy n="59" d="100"/>
        </p:scale>
        <p:origin x="72" y="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C23686-56D6-4482-B4E3-3F9784E88994}" type="doc">
      <dgm:prSet loTypeId="urn:microsoft.com/office/officeart/2018/2/layout/IconLabelList" loCatId="icon" qsTypeId="urn:microsoft.com/office/officeart/2005/8/quickstyle/simple4" qsCatId="simple" csTypeId="urn:microsoft.com/office/officeart/2018/5/colors/Iconchunking_neutralbg_accent6_2" csCatId="accent6" phldr="1"/>
      <dgm:spPr/>
      <dgm:t>
        <a:bodyPr rtlCol="0"/>
        <a:lstStyle/>
        <a:p>
          <a:pPr rtl="0"/>
          <a:endParaRPr lang="en-US"/>
        </a:p>
      </dgm:t>
    </dgm:pt>
    <dgm:pt modelId="{6F7D464A-6A5D-4817-9BAB-0386F06FC212}" type="pres">
      <dgm:prSet presAssocID="{1EC23686-56D6-4482-B4E3-3F9784E88994}" presName="root" presStyleCnt="0">
        <dgm:presLayoutVars>
          <dgm:dir/>
          <dgm:resizeHandles val="exact"/>
        </dgm:presLayoutVars>
      </dgm:prSet>
      <dgm:spPr/>
    </dgm:pt>
  </dgm:ptLst>
  <dgm:cxnLst>
    <dgm:cxn modelId="{FE142744-1887-474F-9B3D-3AFB6B091763}" type="presOf" srcId="{1EC23686-56D6-4482-B4E3-3F9784E88994}" destId="{6F7D464A-6A5D-4817-9BAB-0386F06FC212}" srcOrd="0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C23686-56D6-4482-B4E3-3F9784E88994}" type="doc">
      <dgm:prSet loTypeId="urn:microsoft.com/office/officeart/2018/2/layout/IconLabelList" loCatId="icon" qsTypeId="urn:microsoft.com/office/officeart/2005/8/quickstyle/simple4" qsCatId="simple" csTypeId="urn:microsoft.com/office/officeart/2018/5/colors/Iconchunking_neutralbg_accent6_2" csCatId="accent6" phldr="1"/>
      <dgm:spPr/>
      <dgm:t>
        <a:bodyPr rtlCol="0"/>
        <a:lstStyle/>
        <a:p>
          <a:pPr rtl="0"/>
          <a:endParaRPr lang="en-US"/>
        </a:p>
      </dgm:t>
    </dgm:pt>
    <dgm:pt modelId="{6F7D464A-6A5D-4817-9BAB-0386F06FC212}" type="pres">
      <dgm:prSet presAssocID="{1EC23686-56D6-4482-B4E3-3F9784E88994}" presName="root" presStyleCnt="0">
        <dgm:presLayoutVars>
          <dgm:dir/>
          <dgm:resizeHandles val="exact"/>
        </dgm:presLayoutVars>
      </dgm:prSet>
      <dgm:spPr/>
    </dgm:pt>
  </dgm:ptLst>
  <dgm:cxnLst>
    <dgm:cxn modelId="{FE142744-1887-474F-9B3D-3AFB6B091763}" type="presOf" srcId="{1EC23686-56D6-4482-B4E3-3F9784E88994}" destId="{6F7D464A-6A5D-4817-9BAB-0386F06FC212}" srcOrd="0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28.09.2022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28.09.2022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258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544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987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64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37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0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kandinavskaya-hodba.ru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960093" cy="4656552"/>
          </a:xfrm>
        </p:spPr>
        <p:txBody>
          <a:bodyPr rtlCol="0">
            <a:noAutofit/>
          </a:bodyPr>
          <a:lstStyle/>
          <a:p>
            <a:pPr rtl="0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Скандинавская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ходьба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1865945" y="5432669"/>
            <a:ext cx="5877385" cy="802992"/>
          </a:xfrm>
        </p:spPr>
        <p:txBody>
          <a:bodyPr rtlCol="0">
            <a:noAutofit/>
          </a:bodyPr>
          <a:lstStyle/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9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соц.работе</a:t>
            </a:r>
            <a:endParaRPr lang="ru-RU" sz="9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Т.В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8" name="Picture 4" descr="https://avatars.mds.yandex.net/get-mpic/5289692/img_id341443598959226201.jpeg/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583" y="298655"/>
            <a:ext cx="4320980" cy="635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313677" y="505122"/>
            <a:ext cx="6595801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такое скандинавская ходьба?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Говоря доступным языком, скандинавская ходьба — это такой вид тренировки, который подразумевает ходьбу с определенными правилами. Особенно он популярен среди лиц пожилого возраста.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Основная суть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Идея такого необычного вида оздоровительной физкультуры пришла в голову финским спортсменам-лыжникам, которые после интенсивной тренировки летом при помощи ходьбы с палками (на тот момент лыжными), зимой на соревнованиях получили более высокие результаты. Сегодня же техника скандинавской ходьбы пользуется популярностью во многих странах мира.</a:t>
            </a:r>
            <a:endParaRPr lang="ru-RU" sz="22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54" name="Picture 10" descr="https://vr-vyksa.ru/media/images/shutterstock_557144716.width-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04" y="383727"/>
            <a:ext cx="4060363" cy="304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bapark.ru/wp-content/uploads/2015/01/DSC_87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951" y="3577700"/>
            <a:ext cx="4394668" cy="293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731924" cy="1164907"/>
          </a:xfrm>
        </p:spPr>
        <p:txBody>
          <a:bodyPr rtlCol="0">
            <a:no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Преимущества ходьбы с палками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153725" y="1642369"/>
            <a:ext cx="687738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Снижается нагрузка на суставы, так как опора приходится не только на ноги, но и на руки. Особенно это ощущают пожилые люди.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Выработка правильной, хорошей осанки. Во время простой прогулки положение спины особой роли не играет, чего нельзя сказать о ходьбе с палками.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Имеет простую технику выполнения, которую может легко освоить каждый.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Махи руками, которые необходимы при правильном выполнении физического упражнения, облегчают дыхание, раскрывают грудную клетку.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Стимулируется выработка </a:t>
            </a:r>
            <a:r>
              <a:rPr lang="ru-RU" sz="2000" dirty="0" err="1">
                <a:latin typeface="Book Antiqua" panose="02040602050305030304" pitchFamily="18" charset="0"/>
              </a:rPr>
              <a:t>эндорфинов</a:t>
            </a:r>
            <a:r>
              <a:rPr lang="ru-RU" sz="2000" dirty="0">
                <a:latin typeface="Book Antiqua" panose="02040602050305030304" pitchFamily="18" charset="0"/>
              </a:rPr>
              <a:t> - гормонов счастья.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Укрепляется и наращивается костная масса.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Стабилизируется координация движений.</a:t>
            </a:r>
          </a:p>
        </p:txBody>
      </p:sp>
      <p:pic>
        <p:nvPicPr>
          <p:cNvPr id="7" name="Picture 8" descr="https://xn----dtbalwjkbgdbcb4ah5e.xn--p1ai/images/content/shkola-ukhoda/serdce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4" y="980529"/>
            <a:ext cx="4896939" cy="489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8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олилиния 6">
            <a:extLst>
              <a:ext uri="{FF2B5EF4-FFF2-40B4-BE49-F238E27FC236}">
                <a16:creationId xmlns:a16="http://schemas.microsoft.com/office/drawing/2014/main" id="{C98F4480-8749-4E48-82BB-3A0F2F311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id="{5249F694-12BA-47C4-9FF3-570372F3B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" name="Полилиния 10">
            <a:extLst>
              <a:ext uri="{FF2B5EF4-FFF2-40B4-BE49-F238E27FC236}">
                <a16:creationId xmlns:a16="http://schemas.microsoft.com/office/drawing/2014/main" id="{E1CE536E-134A-4A35-900B-30F927D5B5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2" name="Прямоугольник 81">
            <a:extLst>
              <a:ext uri="{FF2B5EF4-FFF2-40B4-BE49-F238E27FC236}">
                <a16:creationId xmlns:a16="http://schemas.microsoft.com/office/drawing/2014/main" id="{FA0382D1-1594-4E3D-842E-04E1E5E75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9" name="Объект 8" descr="Набор значков">
            <a:extLst>
              <a:ext uri="{FF2B5EF4-FFF2-40B4-BE49-F238E27FC236}">
                <a16:creationId xmlns:a16="http://schemas.microsoft.com/office/drawing/2014/main" id="{8EDEA472-192B-4242-9F8A-CF2C98BFB3C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2587004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0" name="Picture 2" descr="https://fsc-orion.ru/www/wp-content/uploads/2020/01/222-1-2048x144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51" y="329841"/>
            <a:ext cx="8799200" cy="620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10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Прямоугольник 6"/>
          <p:cNvSpPr/>
          <p:nvPr/>
        </p:nvSpPr>
        <p:spPr>
          <a:xfrm>
            <a:off x="406740" y="305068"/>
            <a:ext cx="650273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Book Antiqua" panose="02040602050305030304" pitchFamily="18" charset="0"/>
              </a:rPr>
              <a:t>Выбор палок</a:t>
            </a:r>
          </a:p>
          <a:p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Палки — главный предмет-помощник при северной ходьбе. Специалисты советуют обращать внимание на состав (лучше выбирать модели, сделанные преимущественно из карбона, ибо они прослужат дольше).</a:t>
            </a:r>
          </a:p>
          <a:p>
            <a:endParaRPr lang="ru-RU" sz="2000" b="1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r>
              <a:rPr lang="ru-RU" sz="2000" b="1" dirty="0">
                <a:solidFill>
                  <a:srgbClr val="000000"/>
                </a:solidFill>
                <a:latin typeface="Book Antiqua" panose="02040602050305030304" pitchFamily="18" charset="0"/>
              </a:rPr>
              <a:t>Оптимальная длина палок</a:t>
            </a:r>
          </a:p>
          <a:p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Длина палок важна для эффективности тренировки. Высота должна подбираться в зависимости от роста. Вот простая формула определения длины палок: рост в см * 0,68.</a:t>
            </a:r>
          </a:p>
          <a:p>
            <a:endParaRPr lang="ru-RU" sz="2000" b="1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r>
              <a:rPr lang="ru-RU" sz="2000" b="1" dirty="0">
                <a:solidFill>
                  <a:srgbClr val="000000"/>
                </a:solidFill>
                <a:latin typeface="Book Antiqua" panose="02040602050305030304" pitchFamily="18" charset="0"/>
              </a:rPr>
              <a:t>Основные разновидности</a:t>
            </a:r>
          </a:p>
          <a:p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Палки для ходьбы бывают телескопические, т.е. раздвижные, и с фиксированной длиной. Телескопические могут быть двухсекционными, </a:t>
            </a:r>
            <a:r>
              <a:rPr lang="ru-RU" sz="2000" dirty="0" err="1">
                <a:solidFill>
                  <a:srgbClr val="000000"/>
                </a:solidFill>
                <a:latin typeface="Book Antiqua" panose="02040602050305030304" pitchFamily="18" charset="0"/>
              </a:rPr>
              <a:t>трехсекционными</a:t>
            </a:r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Book Antiqua" panose="02040602050305030304" pitchFamily="18" charset="0"/>
              </a:rPr>
              <a:t>четырехсекционными</a:t>
            </a:r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 и комбинированными, в зависимости от того, на сколько частей раскладываются.</a:t>
            </a:r>
            <a:endParaRPr lang="ru-RU" sz="2000" b="0" i="0" dirty="0">
              <a:solidFill>
                <a:srgbClr val="000000"/>
              </a:solidFill>
              <a:effectLst/>
              <a:latin typeface="Book Antiqua" panose="02040602050305030304" pitchFamily="18" charset="0"/>
            </a:endParaRPr>
          </a:p>
        </p:txBody>
      </p:sp>
      <p:pic>
        <p:nvPicPr>
          <p:cNvPr id="8" name="Picture 2" descr="https://www.netran.ru/wa-data/public/shop/products/06/44/194406/images/41644/41644.750x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17" y="905002"/>
            <a:ext cx="5038783" cy="525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олилиния 6">
            <a:extLst>
              <a:ext uri="{FF2B5EF4-FFF2-40B4-BE49-F238E27FC236}">
                <a16:creationId xmlns:a16="http://schemas.microsoft.com/office/drawing/2014/main" id="{C98F4480-8749-4E48-82BB-3A0F2F311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id="{5249F694-12BA-47C4-9FF3-570372F3B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" name="Полилиния 10">
            <a:extLst>
              <a:ext uri="{FF2B5EF4-FFF2-40B4-BE49-F238E27FC236}">
                <a16:creationId xmlns:a16="http://schemas.microsoft.com/office/drawing/2014/main" id="{E1CE536E-134A-4A35-900B-30F927D5B5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2" name="Прямоугольник 81">
            <a:extLst>
              <a:ext uri="{FF2B5EF4-FFF2-40B4-BE49-F238E27FC236}">
                <a16:creationId xmlns:a16="http://schemas.microsoft.com/office/drawing/2014/main" id="{FA0382D1-1594-4E3D-842E-04E1E5E75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9" name="Объект 8" descr="Набор значков">
            <a:extLst>
              <a:ext uri="{FF2B5EF4-FFF2-40B4-BE49-F238E27FC236}">
                <a16:creationId xmlns:a16="http://schemas.microsoft.com/office/drawing/2014/main" id="{8EDEA472-192B-4242-9F8A-CF2C98BFB3C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2587004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Picture 1457"/>
          <p:cNvPicPr/>
          <p:nvPr/>
        </p:nvPicPr>
        <p:blipFill>
          <a:blip r:embed="rId8"/>
          <a:stretch>
            <a:fillRect/>
          </a:stretch>
        </p:blipFill>
        <p:spPr>
          <a:xfrm>
            <a:off x="1668698" y="215755"/>
            <a:ext cx="9241958" cy="642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74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273861" y="582065"/>
            <a:ext cx="687738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600" dirty="0">
                <a:latin typeface="Book Antiqua" panose="02040602050305030304" pitchFamily="18" charset="0"/>
              </a:rPr>
              <a:t>Основное правило скандинавской ходьбы – все движения должны быть функциональны и естественны. </a:t>
            </a:r>
          </a:p>
          <a:p>
            <a:pPr lvl="0"/>
            <a:r>
              <a:rPr lang="ru-RU" sz="2600" dirty="0">
                <a:latin typeface="Book Antiqua" panose="02040602050305030304" pitchFamily="18" charset="0"/>
              </a:rPr>
              <a:t>При ходьбе с палками движения рук, ног, туловища осуществляются ритмично и похожи на движения при быстрой ходьбе, но являются более интенсивными. Амплитуда движения рук вперед-назад регулирует ширину шага. Отталкивание палкой заставляет делать более широким шаг. Чем слаженнее работают руки и ноги, тем эффективнее участвуют в движении суставы, мышцы бедер, грудного отдела, шеи и плеч. </a:t>
            </a:r>
          </a:p>
        </p:txBody>
      </p:sp>
      <p:pic>
        <p:nvPicPr>
          <p:cNvPr id="7" name="Picture 8" descr="https://xn----dtbalwjkbgdbcb4ah5e.xn--p1ai/images/content/shkola-ukhoda/serdce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4" y="980529"/>
            <a:ext cx="4896939" cy="489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317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на здоровье! 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за здоровьем!</a:t>
            </a: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13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Информацию подготовила: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Специалист по социальной работе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Миронова Т.В. 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Участок №1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 РАБОТЕ БЫЛИ ИСПОЛЬЗОВАНЫМАТЕРИАЛЫ: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Скандинавская ходьба (ходьба с палками): как правильно ходить (техника ...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endParaRPr lang="ru-RU" sz="11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56742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459</Words>
  <Application>Microsoft Office PowerPoint</Application>
  <PresentationFormat>Широкоэкранный</PresentationFormat>
  <Paragraphs>40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Book Antiqua</vt:lpstr>
      <vt:lpstr>Calibri</vt:lpstr>
      <vt:lpstr>Corbel</vt:lpstr>
      <vt:lpstr>Gill Sans MT</vt:lpstr>
      <vt:lpstr>Impact</vt:lpstr>
      <vt:lpstr>Wingdings</vt:lpstr>
      <vt:lpstr>Эмблема</vt:lpstr>
      <vt:lpstr>Скандинавская   ходьба</vt:lpstr>
      <vt:lpstr>Презентация PowerPoint</vt:lpstr>
      <vt:lpstr>Преимущества ходьбы с палками</vt:lpstr>
      <vt:lpstr>Презентация PowerPoint</vt:lpstr>
      <vt:lpstr>Презентация PowerPoint</vt:lpstr>
      <vt:lpstr>Презентация PowerPoint</vt:lpstr>
      <vt:lpstr>Презентация PowerPoint</vt:lpstr>
      <vt:lpstr>Ходите на здоровье!   ходите за здоровьем!</vt:lpstr>
      <vt:lpstr>Информацию подготовила: Специалист по социальной работе Миронова Т.В.  Участок №1         В РАБОТЕ БЫЛИ ИСПОЛЬЗОВАНЫМАТЕРИАЛЫ:    Скандинавская ходьба (ходьба с палками): как правильно ходить (техника ...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2022-09-28T05:08:27Z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