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  <p:sldMasterId id="2147483801" r:id="rId2"/>
  </p:sldMasterIdLst>
  <p:notesMasterIdLst>
    <p:notesMasterId r:id="rId15"/>
  </p:notesMasterIdLst>
  <p:sldIdLst>
    <p:sldId id="261" r:id="rId3"/>
    <p:sldId id="316" r:id="rId4"/>
    <p:sldId id="319" r:id="rId5"/>
    <p:sldId id="314" r:id="rId6"/>
    <p:sldId id="270" r:id="rId7"/>
    <p:sldId id="259" r:id="rId8"/>
    <p:sldId id="315" r:id="rId9"/>
    <p:sldId id="263" r:id="rId10"/>
    <p:sldId id="266" r:id="rId11"/>
    <p:sldId id="285" r:id="rId12"/>
    <p:sldId id="300" r:id="rId13"/>
    <p:sldId id="320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25" autoAdjust="0"/>
    <p:restoredTop sz="95772" autoAdjust="0"/>
  </p:normalViewPr>
  <p:slideViewPr>
    <p:cSldViewPr>
      <p:cViewPr varScale="1">
        <p:scale>
          <a:sx n="66" d="100"/>
          <a:sy n="66" d="100"/>
        </p:scale>
        <p:origin x="143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115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F126C9-2A20-4DED-BF75-0D94629CA90E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A886C-20A1-476D-B494-7963BED2B5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038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defRPr/>
              </a:pPr>
              <a:endParaRPr kumimoji="1" lang="ru-RU" altLang="ru-RU" sz="2400" smtClean="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defRPr/>
              </a:pPr>
              <a:endParaRPr kumimoji="1" lang="ru-RU" altLang="ru-RU" sz="2400" smtClean="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22836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2836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09B7847F-9EAB-4A12-BC2E-708A04C21F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0804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1816B-AF4D-4BDE-8B6B-F9196FD65B6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5087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0C549-DCAA-4D9F-B176-561032D2A7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9261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55C4B-FDE1-4EA3-8BBC-8AFC1D7B2F8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1357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55302-14D4-4E5F-A384-7ECAD82AF4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854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8F442-439C-456B-AB30-515DB15020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1169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E32E2-C33B-47E3-9D01-0437E8A127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1298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9881D-419B-4B04-8D0E-955BF52BC3C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823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98D5A-06EC-4524-863B-DD787ED9307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577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CECA-8A37-4D44-ADF6-9CA90E2A9C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098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AE769-E4D6-40E7-B0FB-88EAB745C4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35513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артинка 3"/>
          <p:cNvSpPr>
            <a:spLocks noGrp="1"/>
          </p:cNvSpPr>
          <p:nvPr>
            <p:ph type="clipArt"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3AF2A-FB0F-4B2D-BDA7-FE90DCDC76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4425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82EE8-2E59-4161-A108-33780E8895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87377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BB57B-5656-4E6F-9425-F9C9A4A5E4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32685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02301-E1FB-4DC6-BAB6-8B38CAD6F4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4383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F570A-4972-42B8-BA91-D5567F95A0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10432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F04F7-D4C2-4144-AE2B-B376C2E928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8970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CE263-4694-4F8F-B54A-7BB3812C5BA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5780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55F0B-8195-4490-B71C-6AC3AE8189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22897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E56C0-A9B7-4CCB-BF99-3F64C86FF9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39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8CFD5-0317-40E6-BCF6-8F19B122D2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5781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6F7FC-B6F4-43D3-8DD8-3D9559F27AB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4627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A6ED1-C5EA-4C79-A440-35E073363CD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71430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артинка 3"/>
          <p:cNvSpPr>
            <a:spLocks noGrp="1"/>
          </p:cNvSpPr>
          <p:nvPr>
            <p:ph type="clipArt"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3AF2A-FB0F-4B2D-BDA7-FE90DCDC76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873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273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73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73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BBAF3A4-8C88-4A06-A4A0-AFBA0F7234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98" r:id="rId7"/>
    <p:sldLayoutId id="2147483999" r:id="rId8"/>
    <p:sldLayoutId id="2147484000" r:id="rId9"/>
    <p:sldLayoutId id="2147484001" r:id="rId10"/>
    <p:sldLayoutId id="2147484002" r:id="rId11"/>
    <p:sldLayoutId id="2147484003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60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60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60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FF8E8AD-1C4B-49C9-9A62-7595D3A12B2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  <p:sldLayoutId id="214748401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72;&#1088;&#1093;&#1080;&#1074;-&#1082;&#1072;&#1084;&#1077;&#1085;&#1089;&#1082;.&#1088;&#1092;/index.php/elektronnye-vystavki/52-avtobiografiya-f-t-andreevoj-dokumenty-pedagoga-pisatelya-issledovatelya-pravozashchitnitsy" TargetMode="External"/><Relationship Id="rId2" Type="http://schemas.openxmlformats.org/officeDocument/2006/relationships/hyperlink" Target="https://clck.ru/3De5vx" TargetMode="Externa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04800" y="609600"/>
            <a:ext cx="8610600" cy="2514600"/>
          </a:xfrm>
          <a:solidFill>
            <a:schemeClr val="accent6">
              <a:lumMod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ru-RU" altLang="ru-RU" sz="4800" b="1" i="1" smtClean="0"/>
              <a:t>Спецпереселенцам Мартюша посвящается...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4876800"/>
            <a:ext cx="4097288" cy="17497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cs typeface="Times New Roman" pitchFamily="18" charset="0"/>
              </a:rPr>
              <a:t>Направление </a:t>
            </a:r>
            <a:r>
              <a:rPr lang="ru-RU" b="1" dirty="0" smtClean="0">
                <a:cs typeface="Times New Roman" pitchFamily="18" charset="0"/>
              </a:rPr>
              <a:t>«Краеведение»</a:t>
            </a:r>
            <a:endParaRPr lang="ru-RU" b="1" dirty="0"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cs typeface="Times New Roman" pitchFamily="18" charset="0"/>
              </a:rPr>
              <a:t>Грехова</a:t>
            </a:r>
            <a:r>
              <a:rPr lang="ru-RU" b="1" dirty="0" smtClean="0">
                <a:cs typeface="Times New Roman" pitchFamily="18" charset="0"/>
              </a:rPr>
              <a:t> Татьяна Владимировна</a:t>
            </a:r>
            <a:endParaRPr lang="ru-RU" b="1" dirty="0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8" name="Picture 8" descr="D:\ДОКУМЕНТЫ\презентации\краеведение\Мартюш\9-мая-2013г.-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46" y="229552"/>
            <a:ext cx="3810953" cy="5081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8182" y="5410200"/>
            <a:ext cx="4724400" cy="10341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3366"/>
              </a:buClr>
              <a:buSzPct val="75000"/>
              <a:defRPr/>
            </a:pPr>
            <a:r>
              <a:rPr lang="ru-RU" altLang="ru-RU" b="1" i="1" kern="0" dirty="0">
                <a:solidFill>
                  <a:srgbClr val="003366"/>
                </a:solidFill>
                <a:latin typeface="Arial"/>
              </a:rPr>
              <a:t>Я не писатель</a:t>
            </a:r>
            <a:r>
              <a:rPr lang="ru-RU" altLang="ru-RU" b="1" i="1" kern="0" dirty="0" smtClean="0">
                <a:solidFill>
                  <a:srgbClr val="003366"/>
                </a:solidFill>
                <a:latin typeface="Arial"/>
              </a:rPr>
              <a:t>, я </a:t>
            </a:r>
            <a:r>
              <a:rPr lang="ru-RU" altLang="ru-RU" b="1" i="1" kern="0" dirty="0" err="1">
                <a:solidFill>
                  <a:srgbClr val="003366"/>
                </a:solidFill>
                <a:latin typeface="Arial"/>
              </a:rPr>
              <a:t>спецпереселенка</a:t>
            </a:r>
            <a:endParaRPr lang="ru-RU" altLang="ru-RU" b="1" i="1" kern="0" dirty="0">
              <a:solidFill>
                <a:srgbClr val="003366"/>
              </a:solidFill>
              <a:latin typeface="Arial"/>
            </a:endParaRPr>
          </a:p>
          <a:p>
            <a:pPr marL="342900" indent="-342900">
              <a:spcBef>
                <a:spcPct val="20000"/>
              </a:spcBef>
              <a:buClr>
                <a:srgbClr val="003366"/>
              </a:buClr>
              <a:buSzPct val="75000"/>
              <a:defRPr/>
            </a:pPr>
            <a:r>
              <a:rPr lang="ru-RU" altLang="ru-RU" b="1" i="1" kern="0" dirty="0">
                <a:solidFill>
                  <a:srgbClr val="003366"/>
                </a:solidFill>
                <a:latin typeface="Arial"/>
              </a:rPr>
              <a:t>внучка кулака, </a:t>
            </a:r>
            <a:r>
              <a:rPr lang="ru-RU" altLang="ru-RU" b="1" i="1" kern="0" dirty="0" smtClean="0">
                <a:solidFill>
                  <a:srgbClr val="003366"/>
                </a:solidFill>
                <a:latin typeface="Arial"/>
              </a:rPr>
              <a:t>дочь </a:t>
            </a:r>
            <a:r>
              <a:rPr lang="ru-RU" altLang="ru-RU" b="1" i="1" kern="0" dirty="0">
                <a:solidFill>
                  <a:srgbClr val="003366"/>
                </a:solidFill>
                <a:latin typeface="Arial"/>
              </a:rPr>
              <a:t>"врага народа"…</a:t>
            </a:r>
          </a:p>
          <a:p>
            <a:pPr marL="342900" indent="-342900" algn="r">
              <a:spcBef>
                <a:spcPct val="20000"/>
              </a:spcBef>
              <a:buClr>
                <a:srgbClr val="003366"/>
              </a:buClr>
              <a:buSzPct val="75000"/>
              <a:defRPr/>
            </a:pPr>
            <a:r>
              <a:rPr lang="ru-RU" altLang="ru-RU" b="1" i="1" kern="0" dirty="0" smtClean="0">
                <a:solidFill>
                  <a:srgbClr val="003366"/>
                </a:solidFill>
                <a:latin typeface="Arial"/>
              </a:rPr>
              <a:t>Фекла </a:t>
            </a:r>
            <a:r>
              <a:rPr lang="ru-RU" altLang="ru-RU" b="1" i="1" kern="0" dirty="0">
                <a:solidFill>
                  <a:srgbClr val="003366"/>
                </a:solidFill>
                <a:latin typeface="Arial"/>
              </a:rPr>
              <a:t>Андреева</a:t>
            </a:r>
            <a:endParaRPr lang="ru-RU" i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86372"/>
            <a:ext cx="1410488" cy="2081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340" y="150958"/>
            <a:ext cx="1670756" cy="2219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86372"/>
            <a:ext cx="1514443" cy="2148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14800" y="2773235"/>
            <a:ext cx="49376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Андреева Фекла Трофимовна родилась 07 октября 1926 года в селе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Суворы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Каменского района Свердловской области (бывшего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Богдановичского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района Челябинской области) в семье землепашцев. Дед по отцу Андреев Кирилл Андреевич был в селе самым уважаемым человеком. </a:t>
            </a:r>
            <a:r>
              <a:rPr lang="ru-RU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Мать, Андреева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Миропия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Васильевна, 1901 года рождения привезена в село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Суворы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из деревни Борисова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Камышловского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района.</a:t>
            </a:r>
          </a:p>
        </p:txBody>
      </p:sp>
    </p:spTree>
    <p:extLst>
      <p:ext uri="{BB962C8B-B14F-4D97-AF65-F5344CB8AC3E}">
        <p14:creationId xmlns:p14="http://schemas.microsoft.com/office/powerpoint/2010/main" val="172747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ЦДБ\Клуб краеведов\Максунова\Мартюшевцам посвящаю 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07066" cy="66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7" name="Picture 7" descr="Копия (2) img072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1600" y="298515"/>
            <a:ext cx="3794332" cy="6249225"/>
          </a:xfrm>
        </p:spPr>
      </p:pic>
      <p:sp>
        <p:nvSpPr>
          <p:cNvPr id="4" name="TextBox 3"/>
          <p:cNvSpPr txBox="1"/>
          <p:nvPr/>
        </p:nvSpPr>
        <p:spPr>
          <a:xfrm>
            <a:off x="228600" y="152400"/>
            <a:ext cx="4648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Посвящаю моей матери, моим сестрам, всем спецпереселенцам </a:t>
            </a:r>
            <a:r>
              <a:rPr lang="ru-RU" i="1" dirty="0" err="1" smtClean="0"/>
              <a:t>Мартюша</a:t>
            </a:r>
            <a:r>
              <a:rPr lang="ru-RU" i="1" dirty="0" smtClean="0"/>
              <a:t>, </a:t>
            </a:r>
            <a:r>
              <a:rPr lang="ru-RU" i="1" dirty="0" err="1" smtClean="0"/>
              <a:t>Синарстроя</a:t>
            </a:r>
            <a:r>
              <a:rPr lang="ru-RU" i="1" dirty="0" smtClean="0"/>
              <a:t>, Каменского района и 300-летию  Каменска- Уральского, который стал родиной.   </a:t>
            </a:r>
          </a:p>
          <a:p>
            <a:r>
              <a:rPr lang="ru-RU" i="1" dirty="0"/>
              <a:t>	</a:t>
            </a:r>
            <a:r>
              <a:rPr lang="ru-RU" i="1" dirty="0" smtClean="0"/>
              <a:t>		Ф.Т. Андреева</a:t>
            </a:r>
            <a:endParaRPr lang="ru-RU" i="1" dirty="0"/>
          </a:p>
        </p:txBody>
      </p:sp>
      <p:sp>
        <p:nvSpPr>
          <p:cNvPr id="2" name="TextBox 1"/>
          <p:cNvSpPr txBox="1"/>
          <p:nvPr/>
        </p:nvSpPr>
        <p:spPr>
          <a:xfrm>
            <a:off x="107623" y="3962400"/>
            <a:ext cx="4343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30 октября вся Россия со скорбью </a:t>
            </a:r>
          </a:p>
          <a:p>
            <a:r>
              <a:rPr lang="ru-RU" dirty="0"/>
              <a:t>о</a:t>
            </a:r>
            <a:r>
              <a:rPr lang="ru-RU" dirty="0" smtClean="0"/>
              <a:t>тмечает День памяти жертв политических репрессий. Это – день</a:t>
            </a:r>
          </a:p>
          <a:p>
            <a:r>
              <a:rPr lang="ru-RU" dirty="0" smtClean="0"/>
              <a:t>Поминовения невинно погибших политических заключенных в 1920 – 1950 годах. Это день покаяния перед детьми, которые  безжалостно были лишены детства.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424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0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" y="2743200"/>
            <a:ext cx="404361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Прямоугольник 1"/>
          <p:cNvSpPr>
            <a:spLocks noChangeArrowheads="1"/>
          </p:cNvSpPr>
          <p:nvPr/>
        </p:nvSpPr>
        <p:spPr bwMode="auto">
          <a:xfrm>
            <a:off x="152400" y="451991"/>
            <a:ext cx="384962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1600" dirty="0"/>
              <a:t>26 октября 1996 года на 12 км Московского тракта к западу от </a:t>
            </a:r>
            <a:r>
              <a:rPr lang="ru-RU" altLang="ru-RU" sz="1600" dirty="0" smtClean="0"/>
              <a:t>Екатеринбурга был </a:t>
            </a:r>
            <a:r>
              <a:rPr lang="ru-RU" altLang="ru-RU" sz="1600" dirty="0"/>
              <a:t>открыт «Мемориал жертвам политических репрессий</a:t>
            </a:r>
            <a:r>
              <a:rPr lang="ru-RU" altLang="ru-RU" sz="1600" dirty="0" smtClean="0"/>
              <a:t>», также именуемый </a:t>
            </a:r>
            <a:r>
              <a:rPr lang="ru-RU" altLang="ru-RU" sz="1600" b="1" dirty="0" smtClean="0"/>
              <a:t>Двенадцатым километром</a:t>
            </a:r>
            <a:r>
              <a:rPr lang="ru-RU" altLang="ru-RU" sz="1600" dirty="0" smtClean="0"/>
              <a:t>.</a:t>
            </a:r>
            <a:endParaRPr lang="ru-RU" alt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024" y="36576"/>
            <a:ext cx="4947243" cy="2782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77267" y="304800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/>
              <a:t>В1930-е годы здесь </a:t>
            </a:r>
            <a:r>
              <a:rPr lang="ru-RU" sz="1600" dirty="0"/>
              <a:t>происходили массовые захоронения лиц, расстрелянных советскими карательными </a:t>
            </a:r>
            <a:r>
              <a:rPr lang="ru-RU" sz="1600" dirty="0" smtClean="0"/>
              <a:t>органами. </a:t>
            </a:r>
            <a:r>
              <a:rPr lang="ru-RU" sz="1600" dirty="0"/>
              <a:t>На месте не было никаких опознавательных знаков. Территория захоронения в черту Свердловска не входила. В качестве могил использовались шурфы, выкопанные ещё до 1917 года. Документальный план захоронения до сих пор не </a:t>
            </a:r>
            <a:r>
              <a:rPr lang="ru-RU" sz="1600" dirty="0" smtClean="0"/>
              <a:t>обнаружен</a:t>
            </a:r>
            <a:r>
              <a:rPr lang="ru-RU" sz="1600" dirty="0"/>
              <a:t>. </a:t>
            </a:r>
            <a:endParaRPr lang="ru-RU" sz="1600" dirty="0" smtClean="0"/>
          </a:p>
          <a:p>
            <a:r>
              <a:rPr lang="ru-RU" sz="1600" dirty="0" smtClean="0"/>
              <a:t>В </a:t>
            </a:r>
            <a:r>
              <a:rPr lang="ru-RU" sz="1600" dirty="0"/>
              <a:t>1967—1968 годах при строительстве спортивной базы «Динамо» наткнулись на останки захороненных. </a:t>
            </a:r>
            <a:r>
              <a:rPr lang="ru-RU" sz="1600" dirty="0" smtClean="0"/>
              <a:t>Сведения </a:t>
            </a:r>
            <a:r>
              <a:rPr lang="ru-RU" sz="1600" dirty="0"/>
              <a:t>об этом стали появляться в прессе только лишь в 1989 году.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img07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28"/>
          <a:stretch/>
        </p:blipFill>
        <p:spPr bwMode="auto">
          <a:xfrm>
            <a:off x="76200" y="1"/>
            <a:ext cx="3018579" cy="4059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91731" y="152400"/>
            <a:ext cx="60492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Памятник жертвам политических </a:t>
            </a:r>
            <a:r>
              <a:rPr lang="ru-RU" sz="1600" dirty="0" smtClean="0"/>
              <a:t>репрессий на Соборной площади в Каменске- Уральском.</a:t>
            </a:r>
            <a:endParaRPr lang="ru-RU" sz="1600" dirty="0"/>
          </a:p>
          <a:p>
            <a:r>
              <a:rPr lang="ru-RU" sz="1600" dirty="0" smtClean="0"/>
              <a:t>Ажурный </a:t>
            </a:r>
            <a:r>
              <a:rPr lang="ru-RU" sz="1600" dirty="0"/>
              <a:t>чугунный крест, отлитый в городе Златоуст, был установлен и торжественно открыт 13 июля 2001 года. </a:t>
            </a:r>
            <a:r>
              <a:rPr lang="ru-RU" sz="1600" dirty="0" smtClean="0"/>
              <a:t>Крест </a:t>
            </a:r>
            <a:r>
              <a:rPr lang="ru-RU" sz="1600" dirty="0"/>
              <a:t>был поставлен по инициативе </a:t>
            </a:r>
            <a:r>
              <a:rPr lang="ru-RU" sz="1600" dirty="0" smtClean="0"/>
              <a:t>Каменского </a:t>
            </a:r>
            <a:r>
              <a:rPr lang="ru-RU" sz="1600" dirty="0"/>
              <a:t>отделения общества «Мемориал» членов Ассоциации жертв политических репрессий. </a:t>
            </a:r>
            <a:r>
              <a:rPr lang="ru-RU" sz="1600" dirty="0" smtClean="0"/>
              <a:t>Надпись </a:t>
            </a:r>
            <a:r>
              <a:rPr lang="ru-RU" sz="1600" dirty="0"/>
              <a:t>на плите у подножия креста гласит: «В память о жертвах массовых незаконных репрессий советского режима 1917 – 1950-х годов».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6"/>
          <a:stretch/>
        </p:blipFill>
        <p:spPr bwMode="auto">
          <a:xfrm>
            <a:off x="5638800" y="2442436"/>
            <a:ext cx="3310446" cy="4142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6200" y="4724400"/>
            <a:ext cx="5562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000000"/>
                </a:solidFill>
              </a:rPr>
              <a:t>Еще один памятный крест был установлен через 10 лет в </a:t>
            </a:r>
            <a:r>
              <a:rPr lang="ru-RU" sz="1600" dirty="0" smtClean="0">
                <a:solidFill>
                  <a:srgbClr val="000000"/>
                </a:solidFill>
              </a:rPr>
              <a:t>поселке </a:t>
            </a:r>
            <a:r>
              <a:rPr lang="ru-RU" sz="1600" dirty="0" err="1">
                <a:solidFill>
                  <a:srgbClr val="000000"/>
                </a:solidFill>
              </a:rPr>
              <a:t>Мартюш</a:t>
            </a:r>
            <a:r>
              <a:rPr lang="ru-RU" sz="1600" dirty="0">
                <a:solidFill>
                  <a:srgbClr val="000000"/>
                </a:solidFill>
              </a:rPr>
              <a:t> Каменского городского округа на месте бывшего </a:t>
            </a:r>
            <a:r>
              <a:rPr lang="ru-RU" sz="1600" dirty="0" err="1">
                <a:solidFill>
                  <a:srgbClr val="000000"/>
                </a:solidFill>
              </a:rPr>
              <a:t>спецпоселения</a:t>
            </a:r>
            <a:r>
              <a:rPr lang="ru-RU" sz="1600" dirty="0" smtClean="0">
                <a:solidFill>
                  <a:srgbClr val="000000"/>
                </a:solidFill>
              </a:rPr>
              <a:t>. </a:t>
            </a:r>
          </a:p>
          <a:p>
            <a:pPr lvl="0"/>
            <a:r>
              <a:rPr lang="ru-RU" sz="1600" dirty="0">
                <a:solidFill>
                  <a:srgbClr val="000000"/>
                </a:solidFill>
              </a:rPr>
              <a:t>Ежегодно 30 октября в День памяти жертв политических репрессий здесь проходят митинги.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Иванов 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956" y="3487146"/>
            <a:ext cx="4678979" cy="300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2" y="75732"/>
            <a:ext cx="4513262" cy="2990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872" y="4057650"/>
            <a:ext cx="41785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Между деревнями Брод и Токарева, в 3-х км от Каменска, выселенные крестьяне построят Первый </a:t>
            </a:r>
            <a:r>
              <a:rPr lang="ru-RU" dirty="0" err="1"/>
              <a:t>Мартюш</a:t>
            </a:r>
            <a:r>
              <a:rPr lang="ru-RU" dirty="0"/>
              <a:t> - 156 землянок. На </a:t>
            </a:r>
            <a:r>
              <a:rPr lang="ru-RU" dirty="0" err="1"/>
              <a:t>Мартюш</a:t>
            </a:r>
            <a:r>
              <a:rPr lang="ru-RU" dirty="0"/>
              <a:t> привезут кулаков из Центральной России, с Украины, Кавказа, из всех районов Уральской области, из Марийской АССР, Татарии, Удмуртии...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32133" y="178256"/>
            <a:ext cx="43808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В мае 1931 г. в окрестностях г Каменска-Уральского, как грибы после дождя, возникнут созданные руками кулаков </a:t>
            </a:r>
            <a:r>
              <a:rPr lang="ru-RU" dirty="0" err="1">
                <a:solidFill>
                  <a:srgbClr val="000000"/>
                </a:solidFill>
              </a:rPr>
              <a:t>спецпоселения</a:t>
            </a:r>
            <a:r>
              <a:rPr lang="ru-RU" dirty="0">
                <a:solidFill>
                  <a:srgbClr val="000000"/>
                </a:solidFill>
              </a:rPr>
              <a:t>: </a:t>
            </a:r>
            <a:r>
              <a:rPr lang="ru-RU" dirty="0" err="1">
                <a:solidFill>
                  <a:srgbClr val="000000"/>
                </a:solidFill>
              </a:rPr>
              <a:t>Синарстрой</a:t>
            </a:r>
            <a:r>
              <a:rPr lang="ru-RU" dirty="0">
                <a:solidFill>
                  <a:srgbClr val="000000"/>
                </a:solidFill>
              </a:rPr>
              <a:t> (</a:t>
            </a:r>
            <a:r>
              <a:rPr lang="ru-RU" dirty="0" err="1">
                <a:solidFill>
                  <a:srgbClr val="000000"/>
                </a:solidFill>
              </a:rPr>
              <a:t>спецпоселки</a:t>
            </a:r>
            <a:r>
              <a:rPr lang="ru-RU" dirty="0">
                <a:solidFill>
                  <a:srgbClr val="000000"/>
                </a:solidFill>
              </a:rPr>
              <a:t>: Дерновой, Земляной, Саманный...), Северный поселок, </a:t>
            </a:r>
            <a:r>
              <a:rPr lang="ru-RU" dirty="0" err="1">
                <a:solidFill>
                  <a:srgbClr val="000000"/>
                </a:solidFill>
              </a:rPr>
              <a:t>трудпоселок</a:t>
            </a:r>
            <a:r>
              <a:rPr lang="ru-RU" dirty="0">
                <a:solidFill>
                  <a:srgbClr val="000000"/>
                </a:solidFill>
              </a:rPr>
              <a:t> НКВД на КМЗ, Новый Быт, </a:t>
            </a:r>
            <a:r>
              <a:rPr lang="ru-RU" dirty="0" err="1">
                <a:solidFill>
                  <a:srgbClr val="000000"/>
                </a:solidFill>
              </a:rPr>
              <a:t>Мартюш</a:t>
            </a:r>
            <a:r>
              <a:rPr lang="ru-RU" dirty="0">
                <a:solidFill>
                  <a:srgbClr val="000000"/>
                </a:solidFill>
              </a:rPr>
              <a:t>... Всего 12 </a:t>
            </a:r>
            <a:r>
              <a:rPr lang="ru-RU" dirty="0" err="1">
                <a:solidFill>
                  <a:srgbClr val="000000"/>
                </a:solidFill>
              </a:rPr>
              <a:t>спецпоселений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981" y="2514600"/>
            <a:ext cx="2324153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142" y="6096"/>
            <a:ext cx="2602918" cy="4032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040" y="91261"/>
            <a:ext cx="62331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/>
              <a:t>	Землянка </a:t>
            </a:r>
            <a:r>
              <a:rPr lang="ru-RU" sz="1600" i="1" dirty="0"/>
              <a:t>- это нора, вид </a:t>
            </a:r>
            <a:r>
              <a:rPr lang="ru-RU" sz="1600" i="1" dirty="0" err="1"/>
              <a:t>спецархитектуры</a:t>
            </a:r>
            <a:r>
              <a:rPr lang="ru-RU" sz="1600" i="1" dirty="0"/>
              <a:t>, неведомый доселе хлебопашцам, которые до выселения жили в домах (крестовых и </a:t>
            </a:r>
            <a:r>
              <a:rPr lang="ru-RU" sz="1600" i="1" dirty="0" err="1"/>
              <a:t>пятистенных</a:t>
            </a:r>
            <a:r>
              <a:rPr lang="ru-RU" sz="1600" i="1" dirty="0"/>
              <a:t>), избах, хатах. Нора - это яма (6x3), покрытая плетнем, который засыпали землей (это потолок). На тело </a:t>
            </a:r>
            <a:r>
              <a:rPr lang="ru-RU" sz="1600" i="1" dirty="0" err="1"/>
              <a:t>снецпереселенца</a:t>
            </a:r>
            <a:r>
              <a:rPr lang="ru-RU" sz="1600" i="1" dirty="0"/>
              <a:t> по лагерным нормам приходилось метр-два (квадратных), на душу - вечное рабство, В каждой землянке по 4-12 семей...</a:t>
            </a:r>
          </a:p>
          <a:p>
            <a:r>
              <a:rPr lang="ru-RU" sz="1600" dirty="0" smtClean="0"/>
              <a:t>	Кулаки </a:t>
            </a:r>
            <a:r>
              <a:rPr lang="ru-RU" sz="1600" dirty="0"/>
              <a:t>и их дети первую зиму замерзали в землянках: их не полагалось </a:t>
            </a:r>
            <a:r>
              <a:rPr lang="ru-RU" sz="1600" dirty="0" smtClean="0"/>
              <a:t>отапливать, </a:t>
            </a:r>
            <a:r>
              <a:rPr lang="ru-RU" sz="1600" dirty="0"/>
              <a:t>дров не выписывали, их приходилось воровать и за это расплачиваться жизнями в 25 бараке). Каждый день </a:t>
            </a:r>
            <a:r>
              <a:rPr lang="ru-RU" sz="1600" dirty="0" err="1"/>
              <a:t>мартюшовцев</a:t>
            </a:r>
            <a:r>
              <a:rPr lang="ru-RU" sz="1600" dirty="0"/>
              <a:t> был поминальным: они платили ежедневную дань смерти. Некоторые землянки были моровыми: у </a:t>
            </a:r>
            <a:r>
              <a:rPr lang="ru-RU" sz="1600" dirty="0" err="1"/>
              <a:t>Гонцевых</a:t>
            </a:r>
            <a:r>
              <a:rPr lang="ru-RU" sz="1600" dirty="0"/>
              <a:t> за зиму умерли четверо детей, у </a:t>
            </a:r>
            <a:r>
              <a:rPr lang="ru-RU" sz="1600" dirty="0" err="1"/>
              <a:t>Чухаревых</a:t>
            </a:r>
            <a:r>
              <a:rPr lang="ru-RU" sz="1600" dirty="0"/>
              <a:t> четверо... Умерших хоронили на городском кладбище.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3812839"/>
            <a:ext cx="4286250" cy="2988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19600" y="541020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Умерших </a:t>
            </a:r>
            <a:r>
              <a:rPr lang="ru-RU" sz="1600" dirty="0" smtClean="0"/>
              <a:t>было так много, что  хоронили  их в общей могиле на </a:t>
            </a:r>
            <a:r>
              <a:rPr lang="ru-RU" sz="1600" dirty="0"/>
              <a:t>городском </a:t>
            </a:r>
            <a:r>
              <a:rPr lang="ru-RU" sz="1600" dirty="0" smtClean="0"/>
              <a:t>кладбище, </a:t>
            </a:r>
            <a:r>
              <a:rPr lang="ru-RU" sz="1600" dirty="0"/>
              <a:t>без традиционных причитаний и часто без гробов и одежды, которых просто не было.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Строители Красногорской ТЭЦ 1935 год многие будут расстреля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2865755" cy="206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2244" y="5029200"/>
            <a:ext cx="8686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Комендант распределял рабочую силу (посылал строить Уральский </a:t>
            </a:r>
            <a:r>
              <a:rPr lang="ru-RU" dirty="0" err="1"/>
              <a:t>алюминивый</a:t>
            </a:r>
            <a:r>
              <a:rPr lang="ru-RU" dirty="0"/>
              <a:t>, Синарский трубный завод, </a:t>
            </a:r>
            <a:r>
              <a:rPr lang="ru-RU" dirty="0" err="1" smtClean="0"/>
              <a:t>Красногорскую</a:t>
            </a:r>
            <a:r>
              <a:rPr lang="ru-RU" dirty="0" smtClean="0"/>
              <a:t> ТЭЦ,  </a:t>
            </a:r>
            <a:r>
              <a:rPr lang="ru-RU" dirty="0"/>
              <a:t>Каменский магниевый завод, КМЗ. добывать руду на рудниках </a:t>
            </a:r>
            <a:r>
              <a:rPr lang="ru-RU" dirty="0" err="1"/>
              <a:t>Мартюшовском</a:t>
            </a:r>
            <a:r>
              <a:rPr lang="ru-RU" dirty="0"/>
              <a:t>. </a:t>
            </a:r>
            <a:r>
              <a:rPr lang="ru-RU" dirty="0" err="1"/>
              <a:t>Бродовском</a:t>
            </a:r>
            <a:r>
              <a:rPr lang="ru-RU" dirty="0"/>
              <a:t>,  </a:t>
            </a:r>
            <a:r>
              <a:rPr lang="ru-RU" dirty="0" err="1"/>
              <a:t>Разгуляе</a:t>
            </a:r>
            <a:r>
              <a:rPr lang="ru-RU" dirty="0"/>
              <a:t>. на втором стане для будущей Магнитки), следил за порядком, организовав штаб доносчиков.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73811"/>
            <a:ext cx="3120919" cy="2031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309" y="1654968"/>
            <a:ext cx="3193591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936 год посевная в колхозе Новая жизнь в центре Деменев Ас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081" y="0"/>
            <a:ext cx="478144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4800600" y="4724400"/>
            <a:ext cx="40386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 </a:t>
            </a:r>
            <a:r>
              <a:rPr lang="ru-RU" altLang="ru-RU" sz="1600" dirty="0"/>
              <a:t>В это же время в посёлке создаётся неуставная сельхозартель «Новая жизнь», которая вскоре была преобразована в колхоз «Новая жизнь». Более 20 лет его возглавлял Максим Петрович Зуев.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3200400"/>
            <a:ext cx="4303713" cy="339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9028" y="457200"/>
            <a:ext cx="42635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1600" dirty="0">
                <a:solidFill>
                  <a:srgbClr val="000000"/>
                </a:solidFill>
              </a:rPr>
              <a:t>В 1933 году силами спецпереселенцев был построен «Второй </a:t>
            </a:r>
            <a:r>
              <a:rPr lang="ru-RU" altLang="ru-RU" sz="1600" dirty="0" err="1">
                <a:solidFill>
                  <a:srgbClr val="000000"/>
                </a:solidFill>
              </a:rPr>
              <a:t>Мартюш</a:t>
            </a:r>
            <a:r>
              <a:rPr lang="ru-RU" altLang="ru-RU" sz="1600" dirty="0">
                <a:solidFill>
                  <a:srgbClr val="000000"/>
                </a:solidFill>
              </a:rPr>
              <a:t>» (сейчас его называют «Старый посёлок»). Он представлял собой 29 </a:t>
            </a:r>
            <a:r>
              <a:rPr lang="ru-RU" altLang="ru-RU" sz="1600" dirty="0" err="1">
                <a:solidFill>
                  <a:srgbClr val="000000"/>
                </a:solidFill>
              </a:rPr>
              <a:t>четырёхквартирных</a:t>
            </a:r>
            <a:r>
              <a:rPr lang="ru-RU" altLang="ru-RU" sz="1600" dirty="0">
                <a:solidFill>
                  <a:srgbClr val="000000"/>
                </a:solidFill>
              </a:rPr>
              <a:t> дома и два барака, сделанных из саманного кирпича. Здесь же началось строительство деревянных домов. Количество жителей предположительно было более тысячи.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823" y="0"/>
            <a:ext cx="4805177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09600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В годы Великой Отечественной войны молодые парни и мужчины из п. </a:t>
            </a:r>
            <a:r>
              <a:rPr lang="ru-RU" sz="1600" dirty="0" err="1"/>
              <a:t>Мартюш</a:t>
            </a:r>
            <a:r>
              <a:rPr lang="ru-RU" sz="1600" dirty="0"/>
              <a:t> были призваны на защиту Родины. Из 102 имён погибших в годы войны на обелиске в д. Брод 22 фамилии принадлежат </a:t>
            </a:r>
            <a:r>
              <a:rPr lang="ru-RU" sz="1600" dirty="0" err="1" smtClean="0"/>
              <a:t>мартюшовцам</a:t>
            </a:r>
            <a:r>
              <a:rPr lang="ru-RU" dirty="0"/>
              <a:t>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2571750"/>
            <a:ext cx="5057775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384" y="892610"/>
            <a:ext cx="1785056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874931"/>
            <a:ext cx="2245036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5" y="4113014"/>
            <a:ext cx="2162175" cy="2594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664" y="3902510"/>
            <a:ext cx="2081572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0" name="Text Box 10"/>
          <p:cNvSpPr txBox="1">
            <a:spLocks noChangeArrowheads="1"/>
          </p:cNvSpPr>
          <p:nvPr/>
        </p:nvSpPr>
        <p:spPr bwMode="auto">
          <a:xfrm>
            <a:off x="2362200" y="228600"/>
            <a:ext cx="6629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 smtClean="0"/>
              <a:t>Семья Андреевых: Трофим Кириллович и </a:t>
            </a:r>
            <a:r>
              <a:rPr lang="ru-RU" altLang="ru-RU" sz="1800" dirty="0" err="1" smtClean="0"/>
              <a:t>Миропия</a:t>
            </a:r>
            <a:r>
              <a:rPr lang="ru-RU" altLang="ru-RU" sz="1800" dirty="0" smtClean="0"/>
              <a:t> Васильевна. Дети</a:t>
            </a:r>
            <a:r>
              <a:rPr lang="ru-RU" altLang="ru-RU" sz="1800" dirty="0"/>
              <a:t>: Фекла. Екатерина, </a:t>
            </a:r>
            <a:r>
              <a:rPr lang="ru-RU" altLang="ru-RU" sz="1800" dirty="0" smtClean="0"/>
              <a:t>Нина</a:t>
            </a:r>
            <a:r>
              <a:rPr lang="ru-RU" altLang="ru-RU" sz="1800" dirty="0"/>
              <a:t>, Клавдия.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199"/>
            <a:ext cx="2133600" cy="3313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790950"/>
            <a:ext cx="2341491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5800" y="1295400"/>
            <a:ext cx="7010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Используемые материалы:</a:t>
            </a:r>
          </a:p>
          <a:p>
            <a:r>
              <a:rPr lang="ru-RU" dirty="0" smtClean="0"/>
              <a:t>Мемориал </a:t>
            </a:r>
            <a:r>
              <a:rPr lang="ru-RU" dirty="0"/>
              <a:t>жертв политических репрессий (Екатеринбург</a:t>
            </a:r>
            <a:r>
              <a:rPr lang="ru-RU" dirty="0" smtClean="0"/>
              <a:t>)</a:t>
            </a:r>
            <a:r>
              <a:rPr lang="ru-RU" dirty="0"/>
              <a:t> </a:t>
            </a:r>
            <a:endParaRPr lang="ru-RU" dirty="0" smtClean="0"/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clck.ru/3De5vx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/>
              <a:t>Андреева Ф., </a:t>
            </a:r>
            <a:r>
              <a:rPr lang="ru-RU" dirty="0" err="1"/>
              <a:t>Спецпоселение</a:t>
            </a:r>
            <a:r>
              <a:rPr lang="ru-RU" dirty="0"/>
              <a:t> </a:t>
            </a:r>
            <a:r>
              <a:rPr lang="ru-RU" dirty="0" err="1"/>
              <a:t>Мартюш</a:t>
            </a:r>
            <a:r>
              <a:rPr lang="ru-RU" dirty="0"/>
              <a:t> : документальная повесть. — Каменск-Уральский : Каменск-Уральская типография, 2004. — 400 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Андреева Ф., </a:t>
            </a:r>
            <a:r>
              <a:rPr lang="ru-RU" dirty="0" smtClean="0"/>
              <a:t>История </a:t>
            </a:r>
            <a:r>
              <a:rPr lang="ru-RU" dirty="0" err="1" smtClean="0"/>
              <a:t>спецпоселения</a:t>
            </a:r>
            <a:r>
              <a:rPr lang="ru-RU" dirty="0" smtClean="0"/>
              <a:t> </a:t>
            </a:r>
            <a:r>
              <a:rPr lang="ru-RU" dirty="0" err="1" smtClean="0"/>
              <a:t>Мартюш</a:t>
            </a:r>
            <a:r>
              <a:rPr lang="ru-RU" dirty="0" smtClean="0"/>
              <a:t> в документах (1930-2007) книга 5. </a:t>
            </a:r>
            <a:r>
              <a:rPr lang="ru-RU" dirty="0"/>
              <a:t>— Каменск-Уральский : Каменск-Уральская типография, </a:t>
            </a:r>
            <a:r>
              <a:rPr lang="ru-RU" dirty="0" smtClean="0"/>
              <a:t>2010. </a:t>
            </a:r>
            <a:r>
              <a:rPr lang="ru-RU" dirty="0"/>
              <a:t>— </a:t>
            </a:r>
            <a:r>
              <a:rPr lang="ru-RU" dirty="0" smtClean="0"/>
              <a:t>116 </a:t>
            </a:r>
            <a:r>
              <a:rPr lang="ru-RU" dirty="0"/>
              <a:t>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Автобиография Ф.Т. Андреевой, документы педагога, писателя, исследователя, </a:t>
            </a:r>
            <a:r>
              <a:rPr lang="ru-RU" dirty="0" err="1" smtClean="0"/>
              <a:t>правозащитницы</a:t>
            </a:r>
            <a:r>
              <a:rPr lang="ru-RU" dirty="0" smtClean="0"/>
              <a:t> /Архив Каменска- Уральский</a:t>
            </a: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://xn----7sbbgroqcqlzu7b.xn--</a:t>
            </a:r>
            <a:r>
              <a:rPr lang="en-US" dirty="0" smtClean="0">
                <a:hlinkClick r:id="rId3"/>
              </a:rPr>
              <a:t>p1ai/index.php/elektronnye-vystavki/52-avtobiografiya-f-t-andreevoj-dokumenty-pedagoga-pisatelya-issledovatelya-pravozashchitnitsy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113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Капсулы 8">
    <a:dk1>
      <a:srgbClr val="FF0000"/>
    </a:dk1>
    <a:lt1>
      <a:srgbClr val="FFFFFF"/>
    </a:lt1>
    <a:dk2>
      <a:srgbClr val="000000"/>
    </a:dk2>
    <a:lt2>
      <a:srgbClr val="FFFFFF"/>
    </a:lt2>
    <a:accent1>
      <a:srgbClr val="FFCC00"/>
    </a:accent1>
    <a:accent2>
      <a:srgbClr val="CC3300"/>
    </a:accent2>
    <a:accent3>
      <a:srgbClr val="AAAAAA"/>
    </a:accent3>
    <a:accent4>
      <a:srgbClr val="DADADA"/>
    </a:accent4>
    <a:accent5>
      <a:srgbClr val="FFE2AA"/>
    </a:accent5>
    <a:accent6>
      <a:srgbClr val="B92D00"/>
    </a:accent6>
    <a:hlink>
      <a:srgbClr val="FF6600"/>
    </a:hlink>
    <a:folHlink>
      <a:srgbClr val="FF7C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1358</TotalTime>
  <Words>760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Капсулы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Библиотека2023</dc:creator>
  <cp:lastModifiedBy>Максунова Елена Васильевна</cp:lastModifiedBy>
  <cp:revision>43</cp:revision>
  <cp:lastPrinted>1601-01-01T00:00:00Z</cp:lastPrinted>
  <dcterms:created xsi:type="dcterms:W3CDTF">1601-01-01T00:00:00Z</dcterms:created>
  <dcterms:modified xsi:type="dcterms:W3CDTF">2024-11-06T11:19:00Z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