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Maven Pro" charset="0"/>
      <p:regular r:id="rId18"/>
      <p:bold r:id="rId19"/>
    </p:embeddedFont>
    <p:embeddedFont>
      <p:font typeface="Nunito" charset="-52"/>
      <p:regular r:id="rId20"/>
      <p:bold r:id="rId21"/>
      <p:italic r:id="rId22"/>
      <p:boldItalic r:id="rId23"/>
    </p:embeddedFont>
    <p:embeddedFont>
      <p:font typeface="Impact" pitchFamily="34" charset="0"/>
      <p:regular r:id="rId24"/>
    </p:embeddedFont>
    <p:embeddedFont>
      <p:font typeface="Lobster" charset="-52"/>
      <p:regular r:id="rId25"/>
    </p:embeddedFont>
    <p:embeddedFont>
      <p:font typeface="Oswald" charset="-52"/>
      <p:regular r:id="rId26"/>
      <p:bold r:id="rId27"/>
    </p:embeddedFont>
    <p:embeddedFont>
      <p:font typeface="Comfortaa" charset="0"/>
      <p:regular r:id="rId28"/>
      <p:bold r:id="rId29"/>
    </p:embeddedFont>
    <p:embeddedFont>
      <p:font typeface="Pacifico" charset="-52"/>
      <p:regular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9eb03c49af_0_2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9eb03c49af_0_2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9eb03c49af_0_3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9eb03c49af_0_3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9eb03c49af_0_40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9eb03c49af_0_4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9eb03c49af_0_4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9eb03c49af_0_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9eb03c49af_0_4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9eb03c49af_0_4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9eb03c49af_0_4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4" name="Google Shape;314;g9eb03c49af_0_4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9eb03c49af_0_4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9eb03c49af_0_4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9eb03c49af_0_4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9eb03c49af_0_4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9eb03c49af_0_4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9eb03c49af_0_4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300a4f4249e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300a4f4249e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300a4f4249e_0_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300a4f4249e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300a4f4249e_0_3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 name="Google Shape;352;g300a4f4249e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300a4f4249e_0_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300a4f4249e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300a4f4249e_0_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4" name="Google Shape;364;g300a4f4249e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600"/>
              <a:buNone/>
              <a:defRPr sz="1600">
                <a:solidFill>
                  <a:schemeClr val="lt1"/>
                </a:solidFill>
              </a:defRPr>
            </a:lvl1pPr>
            <a:lvl2pPr lvl="1" rtl="0">
              <a:lnSpc>
                <a:spcPct val="100000"/>
              </a:lnSpc>
              <a:spcBef>
                <a:spcPts val="0"/>
              </a:spcBef>
              <a:spcAft>
                <a:spcPts val="0"/>
              </a:spcAft>
              <a:buClr>
                <a:schemeClr val="lt1"/>
              </a:buClr>
              <a:buSzPts val="1600"/>
              <a:buNone/>
              <a:defRPr sz="1600">
                <a:solidFill>
                  <a:schemeClr val="lt1"/>
                </a:solidFill>
              </a:defRPr>
            </a:lvl2pPr>
            <a:lvl3pPr lvl="2" rtl="0">
              <a:lnSpc>
                <a:spcPct val="100000"/>
              </a:lnSpc>
              <a:spcBef>
                <a:spcPts val="0"/>
              </a:spcBef>
              <a:spcAft>
                <a:spcPts val="0"/>
              </a:spcAft>
              <a:buClr>
                <a:schemeClr val="lt1"/>
              </a:buClr>
              <a:buSzPts val="1600"/>
              <a:buNone/>
              <a:defRPr sz="1600">
                <a:solidFill>
                  <a:schemeClr val="lt1"/>
                </a:solidFill>
              </a:defRPr>
            </a:lvl3pPr>
            <a:lvl4pPr lvl="3" rtl="0">
              <a:lnSpc>
                <a:spcPct val="100000"/>
              </a:lnSpc>
              <a:spcBef>
                <a:spcPts val="0"/>
              </a:spcBef>
              <a:spcAft>
                <a:spcPts val="0"/>
              </a:spcAft>
              <a:buClr>
                <a:schemeClr val="lt1"/>
              </a:buClr>
              <a:buSzPts val="1600"/>
              <a:buNone/>
              <a:defRPr sz="1600">
                <a:solidFill>
                  <a:schemeClr val="lt1"/>
                </a:solidFill>
              </a:defRPr>
            </a:lvl4pPr>
            <a:lvl5pPr lvl="4" rtl="0">
              <a:lnSpc>
                <a:spcPct val="100000"/>
              </a:lnSpc>
              <a:spcBef>
                <a:spcPts val="0"/>
              </a:spcBef>
              <a:spcAft>
                <a:spcPts val="0"/>
              </a:spcAft>
              <a:buClr>
                <a:schemeClr val="lt1"/>
              </a:buClr>
              <a:buSzPts val="1600"/>
              <a:buNone/>
              <a:defRPr sz="1600">
                <a:solidFill>
                  <a:schemeClr val="lt1"/>
                </a:solidFill>
              </a:defRPr>
            </a:lvl5pPr>
            <a:lvl6pPr lvl="5" rtl="0">
              <a:lnSpc>
                <a:spcPct val="100000"/>
              </a:lnSpc>
              <a:spcBef>
                <a:spcPts val="0"/>
              </a:spcBef>
              <a:spcAft>
                <a:spcPts val="0"/>
              </a:spcAft>
              <a:buClr>
                <a:schemeClr val="lt1"/>
              </a:buClr>
              <a:buSzPts val="1600"/>
              <a:buNone/>
              <a:defRPr sz="1600">
                <a:solidFill>
                  <a:schemeClr val="lt1"/>
                </a:solidFill>
              </a:defRPr>
            </a:lvl6pPr>
            <a:lvl7pPr lvl="6" rtl="0">
              <a:lnSpc>
                <a:spcPct val="100000"/>
              </a:lnSpc>
              <a:spcBef>
                <a:spcPts val="0"/>
              </a:spcBef>
              <a:spcAft>
                <a:spcPts val="0"/>
              </a:spcAft>
              <a:buClr>
                <a:schemeClr val="lt1"/>
              </a:buClr>
              <a:buSzPts val="1600"/>
              <a:buNone/>
              <a:defRPr sz="1600">
                <a:solidFill>
                  <a:schemeClr val="lt1"/>
                </a:solidFill>
              </a:defRPr>
            </a:lvl7pPr>
            <a:lvl8pPr lvl="7" rtl="0">
              <a:lnSpc>
                <a:spcPct val="100000"/>
              </a:lnSpc>
              <a:spcBef>
                <a:spcPts val="0"/>
              </a:spcBef>
              <a:spcAft>
                <a:spcPts val="0"/>
              </a:spcAft>
              <a:buClr>
                <a:schemeClr val="lt1"/>
              </a:buClr>
              <a:buSzPts val="1600"/>
              <a:buNone/>
              <a:defRPr sz="1600">
                <a:solidFill>
                  <a:schemeClr val="lt1"/>
                </a:solidFill>
              </a:defRPr>
            </a:lvl8pPr>
            <a:lvl9pPr lvl="8" rtl="0">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Autofit/>
          </a:bodyPr>
          <a:lstStyle>
            <a:lvl1pPr marL="457200" lvl="0" indent="-228600" rtl="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8000"/>
              <a:buNone/>
              <a:defRPr sz="8000">
                <a:solidFill>
                  <a:schemeClr val="lt1"/>
                </a:solidFill>
              </a:defRPr>
            </a:lvl1pPr>
            <a:lvl2pPr lvl="1" algn="ctr" rtl="0">
              <a:spcBef>
                <a:spcPts val="0"/>
              </a:spcBef>
              <a:spcAft>
                <a:spcPts val="0"/>
              </a:spcAft>
              <a:buClr>
                <a:schemeClr val="lt1"/>
              </a:buClr>
              <a:buSzPts val="8000"/>
              <a:buNone/>
              <a:defRPr sz="8000">
                <a:solidFill>
                  <a:schemeClr val="lt1"/>
                </a:solidFill>
              </a:defRPr>
            </a:lvl2pPr>
            <a:lvl3pPr lvl="2" algn="ctr" rtl="0">
              <a:spcBef>
                <a:spcPts val="0"/>
              </a:spcBef>
              <a:spcAft>
                <a:spcPts val="0"/>
              </a:spcAft>
              <a:buClr>
                <a:schemeClr val="lt1"/>
              </a:buClr>
              <a:buSzPts val="8000"/>
              <a:buNone/>
              <a:defRPr sz="8000">
                <a:solidFill>
                  <a:schemeClr val="lt1"/>
                </a:solidFill>
              </a:defRPr>
            </a:lvl3pPr>
            <a:lvl4pPr lvl="3" algn="ctr" rtl="0">
              <a:spcBef>
                <a:spcPts val="0"/>
              </a:spcBef>
              <a:spcAft>
                <a:spcPts val="0"/>
              </a:spcAft>
              <a:buClr>
                <a:schemeClr val="lt1"/>
              </a:buClr>
              <a:buSzPts val="8000"/>
              <a:buNone/>
              <a:defRPr sz="8000">
                <a:solidFill>
                  <a:schemeClr val="lt1"/>
                </a:solidFill>
              </a:defRPr>
            </a:lvl4pPr>
            <a:lvl5pPr lvl="4" algn="ctr" rtl="0">
              <a:spcBef>
                <a:spcPts val="0"/>
              </a:spcBef>
              <a:spcAft>
                <a:spcPts val="0"/>
              </a:spcAft>
              <a:buClr>
                <a:schemeClr val="lt1"/>
              </a:buClr>
              <a:buSzPts val="8000"/>
              <a:buNone/>
              <a:defRPr sz="8000">
                <a:solidFill>
                  <a:schemeClr val="lt1"/>
                </a:solidFill>
              </a:defRPr>
            </a:lvl5pPr>
            <a:lvl6pPr lvl="5" algn="ctr" rtl="0">
              <a:spcBef>
                <a:spcPts val="0"/>
              </a:spcBef>
              <a:spcAft>
                <a:spcPts val="0"/>
              </a:spcAft>
              <a:buClr>
                <a:schemeClr val="lt1"/>
              </a:buClr>
              <a:buSzPts val="8000"/>
              <a:buNone/>
              <a:defRPr sz="8000">
                <a:solidFill>
                  <a:schemeClr val="lt1"/>
                </a:solidFill>
              </a:defRPr>
            </a:lvl6pPr>
            <a:lvl7pPr lvl="6" algn="ctr" rtl="0">
              <a:spcBef>
                <a:spcPts val="0"/>
              </a:spcBef>
              <a:spcAft>
                <a:spcPts val="0"/>
              </a:spcAft>
              <a:buClr>
                <a:schemeClr val="lt1"/>
              </a:buClr>
              <a:buSzPts val="8000"/>
              <a:buNone/>
              <a:defRPr sz="8000">
                <a:solidFill>
                  <a:schemeClr val="lt1"/>
                </a:solidFill>
              </a:defRPr>
            </a:lvl7pPr>
            <a:lvl8pPr lvl="7" algn="ctr" rtl="0">
              <a:spcBef>
                <a:spcPts val="0"/>
              </a:spcBef>
              <a:spcAft>
                <a:spcPts val="0"/>
              </a:spcAft>
              <a:buClr>
                <a:schemeClr val="lt1"/>
              </a:buClr>
              <a:buSzPts val="8000"/>
              <a:buNone/>
              <a:defRPr sz="8000">
                <a:solidFill>
                  <a:schemeClr val="lt1"/>
                </a:solidFill>
              </a:defRPr>
            </a:lvl8pPr>
            <a:lvl9pPr lvl="8" algn="ctr" rtl="0">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Clr>
                <a:schemeClr val="lt1"/>
              </a:buClr>
              <a:buSzPts val="1300"/>
              <a:buChar char="●"/>
              <a:defRPr>
                <a:solidFill>
                  <a:schemeClr val="lt1"/>
                </a:solidFill>
              </a:defRPr>
            </a:lvl1pPr>
            <a:lvl2pPr marL="914400" lvl="1" indent="-298450" algn="ctr" rtl="0">
              <a:spcBef>
                <a:spcPts val="1600"/>
              </a:spcBef>
              <a:spcAft>
                <a:spcPts val="0"/>
              </a:spcAft>
              <a:buClr>
                <a:schemeClr val="lt1"/>
              </a:buClr>
              <a:buSzPts val="1100"/>
              <a:buChar char="○"/>
              <a:defRPr>
                <a:solidFill>
                  <a:schemeClr val="lt1"/>
                </a:solidFill>
              </a:defRPr>
            </a:lvl2pPr>
            <a:lvl3pPr marL="1371600" lvl="2" indent="-298450" algn="ctr" rtl="0">
              <a:spcBef>
                <a:spcPts val="1600"/>
              </a:spcBef>
              <a:spcAft>
                <a:spcPts val="0"/>
              </a:spcAft>
              <a:buClr>
                <a:schemeClr val="lt1"/>
              </a:buClr>
              <a:buSzPts val="1100"/>
              <a:buChar char="■"/>
              <a:defRPr>
                <a:solidFill>
                  <a:schemeClr val="lt1"/>
                </a:solidFill>
              </a:defRPr>
            </a:lvl3pPr>
            <a:lvl4pPr marL="1828800" lvl="3" indent="-298450" algn="ctr" rtl="0">
              <a:spcBef>
                <a:spcPts val="1600"/>
              </a:spcBef>
              <a:spcAft>
                <a:spcPts val="0"/>
              </a:spcAft>
              <a:buClr>
                <a:schemeClr val="lt1"/>
              </a:buClr>
              <a:buSzPts val="1100"/>
              <a:buChar char="●"/>
              <a:defRPr>
                <a:solidFill>
                  <a:schemeClr val="lt1"/>
                </a:solidFill>
              </a:defRPr>
            </a:lvl4pPr>
            <a:lvl5pPr marL="2286000" lvl="4" indent="-298450" algn="ctr" rtl="0">
              <a:spcBef>
                <a:spcPts val="1600"/>
              </a:spcBef>
              <a:spcAft>
                <a:spcPts val="0"/>
              </a:spcAft>
              <a:buClr>
                <a:schemeClr val="lt1"/>
              </a:buClr>
              <a:buSzPts val="1100"/>
              <a:buChar char="○"/>
              <a:defRPr>
                <a:solidFill>
                  <a:schemeClr val="lt1"/>
                </a:solidFill>
              </a:defRPr>
            </a:lvl5pPr>
            <a:lvl6pPr marL="2743200" lvl="5" indent="-298450" algn="ctr" rtl="0">
              <a:spcBef>
                <a:spcPts val="1600"/>
              </a:spcBef>
              <a:spcAft>
                <a:spcPts val="0"/>
              </a:spcAft>
              <a:buClr>
                <a:schemeClr val="lt1"/>
              </a:buClr>
              <a:buSzPts val="1100"/>
              <a:buChar char="■"/>
              <a:defRPr>
                <a:solidFill>
                  <a:schemeClr val="lt1"/>
                </a:solidFill>
              </a:defRPr>
            </a:lvl6pPr>
            <a:lvl7pPr marL="3200400" lvl="6" indent="-298450" algn="ctr" rtl="0">
              <a:spcBef>
                <a:spcPts val="1600"/>
              </a:spcBef>
              <a:spcAft>
                <a:spcPts val="0"/>
              </a:spcAft>
              <a:buClr>
                <a:schemeClr val="lt1"/>
              </a:buClr>
              <a:buSzPts val="1100"/>
              <a:buChar char="●"/>
              <a:defRPr>
                <a:solidFill>
                  <a:schemeClr val="lt1"/>
                </a:solidFill>
              </a:defRPr>
            </a:lvl7pPr>
            <a:lvl8pPr marL="3657600" lvl="7" indent="-298450" algn="ctr" rtl="0">
              <a:spcBef>
                <a:spcPts val="1600"/>
              </a:spcBef>
              <a:spcAft>
                <a:spcPts val="0"/>
              </a:spcAft>
              <a:buClr>
                <a:schemeClr val="lt1"/>
              </a:buClr>
              <a:buSzPts val="1100"/>
              <a:buChar char="○"/>
              <a:defRPr>
                <a:solidFill>
                  <a:schemeClr val="lt1"/>
                </a:solidFill>
              </a:defRPr>
            </a:lvl8pPr>
            <a:lvl9pPr marL="4114800" lvl="8" indent="-298450" algn="ctr" rtl="0">
              <a:spcBef>
                <a:spcPts val="1600"/>
              </a:spcBef>
              <a:spcAft>
                <a:spcPts val="160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rtl="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rtl="0">
              <a:lnSpc>
                <a:spcPct val="115000"/>
              </a:lnSpc>
              <a:spcBef>
                <a:spcPts val="1600"/>
              </a:spcBef>
              <a:spcAft>
                <a:spcPts val="160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Autofit/>
          </a:bodyPr>
          <a:lstStyle>
            <a:lvl1pPr lvl="0" algn="r" rtl="0">
              <a:buNone/>
              <a:defRPr sz="900">
                <a:solidFill>
                  <a:schemeClr val="dk2"/>
                </a:solidFill>
                <a:latin typeface="Nunito"/>
                <a:ea typeface="Nunito"/>
                <a:cs typeface="Nunito"/>
                <a:sym typeface="Nunito"/>
              </a:defRPr>
            </a:lvl1pPr>
            <a:lvl2pPr lvl="1" algn="r" rtl="0">
              <a:buNone/>
              <a:defRPr sz="900">
                <a:solidFill>
                  <a:schemeClr val="dk2"/>
                </a:solidFill>
                <a:latin typeface="Nunito"/>
                <a:ea typeface="Nunito"/>
                <a:cs typeface="Nunito"/>
                <a:sym typeface="Nunito"/>
              </a:defRPr>
            </a:lvl2pPr>
            <a:lvl3pPr lvl="2" algn="r" rtl="0">
              <a:buNone/>
              <a:defRPr sz="900">
                <a:solidFill>
                  <a:schemeClr val="dk2"/>
                </a:solidFill>
                <a:latin typeface="Nunito"/>
                <a:ea typeface="Nunito"/>
                <a:cs typeface="Nunito"/>
                <a:sym typeface="Nunito"/>
              </a:defRPr>
            </a:lvl3pPr>
            <a:lvl4pPr lvl="3" algn="r" rtl="0">
              <a:buNone/>
              <a:defRPr sz="900">
                <a:solidFill>
                  <a:schemeClr val="dk2"/>
                </a:solidFill>
                <a:latin typeface="Nunito"/>
                <a:ea typeface="Nunito"/>
                <a:cs typeface="Nunito"/>
                <a:sym typeface="Nunito"/>
              </a:defRPr>
            </a:lvl4pPr>
            <a:lvl5pPr lvl="4" algn="r" rtl="0">
              <a:buNone/>
              <a:defRPr sz="900">
                <a:solidFill>
                  <a:schemeClr val="dk2"/>
                </a:solidFill>
                <a:latin typeface="Nunito"/>
                <a:ea typeface="Nunito"/>
                <a:cs typeface="Nunito"/>
                <a:sym typeface="Nunito"/>
              </a:defRPr>
            </a:lvl5pPr>
            <a:lvl6pPr lvl="5" algn="r" rtl="0">
              <a:buNone/>
              <a:defRPr sz="900">
                <a:solidFill>
                  <a:schemeClr val="dk2"/>
                </a:solidFill>
                <a:latin typeface="Nunito"/>
                <a:ea typeface="Nunito"/>
                <a:cs typeface="Nunito"/>
                <a:sym typeface="Nunito"/>
              </a:defRPr>
            </a:lvl6pPr>
            <a:lvl7pPr lvl="6" algn="r" rtl="0">
              <a:buNone/>
              <a:defRPr sz="900">
                <a:solidFill>
                  <a:schemeClr val="dk2"/>
                </a:solidFill>
                <a:latin typeface="Nunito"/>
                <a:ea typeface="Nunito"/>
                <a:cs typeface="Nunito"/>
                <a:sym typeface="Nunito"/>
              </a:defRPr>
            </a:lvl7pPr>
            <a:lvl8pPr lvl="7" algn="r" rtl="0">
              <a:buNone/>
              <a:defRPr sz="900">
                <a:solidFill>
                  <a:schemeClr val="dk2"/>
                </a:solidFill>
                <a:latin typeface="Nunito"/>
                <a:ea typeface="Nunito"/>
                <a:cs typeface="Nunito"/>
                <a:sym typeface="Nunito"/>
              </a:defRPr>
            </a:lvl8pPr>
            <a:lvl9pPr lvl="8" algn="r" rtl="0">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ru.wikipedia.org/w/index.php?title=%D0%A7%D0%B0%D1%81%D0%BE%D0%B2%D0%B0%D1%8F_(%D0%A1%D0%B2%D0%B5%D1%80%D0%B4%D0%BB%D0%BE%D0%B2%D1%81%D0%BA%D0%B0%D1%8F_%D0%BE%D0%B1%D0%BB%D0%B0%D1%81%D1%82%D1%8C)&amp;action=edit&amp;redlink=1"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hyperlink" Target="https://ru.wikipedia.org/wiki/%D0%9A%D0%B0%D0%BC%D0%B5%D0%BD%D1%81%D0%BA%D0%B8%D0%B9_%D0%B3%D0%BE%D1%80%D0%BE%D0%B4%D1%81%D0%BA%D0%BE%D0%B9_%D0%BE%D0%BA%D1%80%D1%83%D0%B3" TargetMode="External"/><Relationship Id="rId13" Type="http://schemas.openxmlformats.org/officeDocument/2006/relationships/hyperlink" Target="https://ru.wikipedia.org/wiki/%D0%9B%D0%BE%D1%81%D1%8C" TargetMode="External"/><Relationship Id="rId18" Type="http://schemas.openxmlformats.org/officeDocument/2006/relationships/hyperlink" Target="https://ru.wikipedia.org/wiki/%D0%93%D0%BE%D1%80%D0%BD%D0%BE%D1%81%D1%82%D0%B0%D0%B9" TargetMode="External"/><Relationship Id="rId26" Type="http://schemas.openxmlformats.org/officeDocument/2006/relationships/hyperlink" Target="https://ru.wikipedia.org/wiki/%D0%9A%D1%83%D1%80%D0%BE%D0%BF%D0%B0%D1%82%D0%BA%D0%B8" TargetMode="External"/><Relationship Id="rId39" Type="http://schemas.openxmlformats.org/officeDocument/2006/relationships/hyperlink" Target="https://ru.wikipedia.org/w/index.php?title=%D0%A0354_(%D0%B0%D0%B2%D1%82%D0%BE%D0%B4%D0%BE%D1%80%D0%BE%D0%B3%D0%B0)&amp;action=edit&amp;redlink=1" TargetMode="External"/><Relationship Id="rId3" Type="http://schemas.openxmlformats.org/officeDocument/2006/relationships/hyperlink" Target="https://ru.wikipedia.org/wiki/%D0%91%D0%B5%D0%BB%D0%BE%D1%8F%D1%80%D1%81%D0%BA%D0%B8%D0%B9_%D0%B3%D0%BE%D1%80%D0%BE%D0%B4%D1%81%D0%BA%D0%BE%D0%B9_%D0%BE%D0%BA%D1%80%D1%83%D0%B3" TargetMode="External"/><Relationship Id="rId21" Type="http://schemas.openxmlformats.org/officeDocument/2006/relationships/hyperlink" Target="https://ru.wikipedia.org/wiki/%D0%A5%D0%BE%D1%80%D1%8C%D0%BA%D0%B8" TargetMode="External"/><Relationship Id="rId34" Type="http://schemas.openxmlformats.org/officeDocument/2006/relationships/hyperlink" Target="https://ru.wikipedia.org/wiki/%D0%91%D0%BE%D0%BB%D1%8C%D1%88%D0%BE%D0%B9_%D0%A1%D1%83%D0%BD%D0%B3%D1%83%D0%BB%D1%8C" TargetMode="External"/><Relationship Id="rId7" Type="http://schemas.openxmlformats.org/officeDocument/2006/relationships/hyperlink" Target="https://ru.wikipedia.org/wiki/%D0%9A%D1%83%D1%80%D0%B3%D0%B0%D0%BD%D1%81%D0%BA%D0%B0%D1%8F_%D0%BE%D0%B1%D0%BB%D0%B0%D1%81%D1%82%D1%8C" TargetMode="External"/><Relationship Id="rId12" Type="http://schemas.openxmlformats.org/officeDocument/2006/relationships/hyperlink" Target="https://ru.wikipedia.org/wiki/%D0%A1%D0%BE%D1%81%D0%BD%D0%B0" TargetMode="External"/><Relationship Id="rId17" Type="http://schemas.openxmlformats.org/officeDocument/2006/relationships/hyperlink" Target="https://ru.wikipedia.org/wiki/%D0%9B%D0%B8%D1%81%D0%B8%D1%86%D0%B0" TargetMode="External"/><Relationship Id="rId25" Type="http://schemas.openxmlformats.org/officeDocument/2006/relationships/hyperlink" Target="https://ru.wikipedia.org/wiki/%D0%A0%D1%8F%D0%B1%D1%87%D0%B8%D0%BA" TargetMode="External"/><Relationship Id="rId33" Type="http://schemas.openxmlformats.org/officeDocument/2006/relationships/hyperlink" Target="https://ru.wikipedia.org/w/index.php?title=%D0%9C%D0%B0%D0%BB%D1%8B%D0%B9_%D0%A1%D1%83%D0%BD%D0%B3%D1%83%D0%BB%D1%8C&amp;action=edit&amp;redlink=1" TargetMode="External"/><Relationship Id="rId38" Type="http://schemas.openxmlformats.org/officeDocument/2006/relationships/hyperlink" Target="https://ru.wikipedia.org/w/index.php?title=%D0%91%D0%BE%D1%91%D0%B2%D1%81%D0%BA%D0%B8%D0%B9_%D0%BF%D1%80%D1%83%D0%B4&amp;action=edit&amp;redlink=1" TargetMode="External"/><Relationship Id="rId2" Type="http://schemas.openxmlformats.org/officeDocument/2006/relationships/notesSlide" Target="../notesSlides/notesSlide11.xml"/><Relationship Id="rId16" Type="http://schemas.openxmlformats.org/officeDocument/2006/relationships/hyperlink" Target="https://ru.wikipedia.org/wiki/%D0%97%D0%B0%D1%8F%D1%86" TargetMode="External"/><Relationship Id="rId20" Type="http://schemas.openxmlformats.org/officeDocument/2006/relationships/hyperlink" Target="https://ru.wikipedia.org/wiki/%D0%91%D0%B0%D1%80%D1%81%D1%83%D0%BA" TargetMode="External"/><Relationship Id="rId29" Type="http://schemas.openxmlformats.org/officeDocument/2006/relationships/hyperlink" Target="https://ru.wikipedia.org/wiki/%D0%9A%D0%B0%D0%BC%D1%8B%D1%88%D0%B5%D0%BD%D0%BA%D0%B0_(%D0%BF%D1%80%D0%B8%D1%82%D0%BE%D0%BA_%D0%98%D1%81%D0%B5%D1%82%D0%B8)" TargetMode="External"/><Relationship Id="rId1" Type="http://schemas.openxmlformats.org/officeDocument/2006/relationships/slideLayout" Target="../slideLayouts/slideLayout3.xml"/><Relationship Id="rId6" Type="http://schemas.openxmlformats.org/officeDocument/2006/relationships/hyperlink" Target="https://ru.wikipedia.org/wiki/%D0%A7%D0%B5%D0%BB%D1%8F%D0%B1%D0%B8%D0%BD%D1%81%D0%BA%D0%B0%D1%8F_%D0%BE%D0%B1%D0%BB%D0%B0%D1%81%D1%82%D1%8C" TargetMode="External"/><Relationship Id="rId11" Type="http://schemas.openxmlformats.org/officeDocument/2006/relationships/hyperlink" Target="https://ru.wikipedia.org/wiki/%D0%9E%D1%81%D0%B8%D0%BD%D0%B0" TargetMode="External"/><Relationship Id="rId24" Type="http://schemas.openxmlformats.org/officeDocument/2006/relationships/hyperlink" Target="https://ru.wikipedia.org/wiki/%D0%A2%D0%B5%D1%82%D0%B5%D1%80%D0%B5%D0%B2%D0%B0" TargetMode="External"/><Relationship Id="rId32" Type="http://schemas.openxmlformats.org/officeDocument/2006/relationships/hyperlink" Target="https://ru.wikipedia.org/wiki/%D0%A2%D1%8B%D0%B3%D0%B8%D1%88_(%D0%BE%D0%B7%D0%B5%D1%80%D0%BE)" TargetMode="External"/><Relationship Id="rId37" Type="http://schemas.openxmlformats.org/officeDocument/2006/relationships/hyperlink" Target="https://ru.wikipedia.org/w/index.php?title=%D0%9A%D0%B0%D1%80%D0%B0%D1%81%D1%8C%D0%B5_(%D0%BE%D0%B7%D0%B5%D1%80%D0%BE)&amp;action=edit&amp;redlink=1" TargetMode="External"/><Relationship Id="rId5" Type="http://schemas.openxmlformats.org/officeDocument/2006/relationships/hyperlink" Target="https://ru.wikipedia.org/wiki/%D0%A1%D1%8B%D1%81%D0%B5%D1%80%D1%82%D1%81%D0%BA%D0%B8%D0%B9_%D0%B3%D0%BE%D1%80%D0%BE%D0%B4%D1%81%D0%BA%D0%BE%D0%B9_%D0%BE%D0%BA%D1%80%D1%83%D0%B3" TargetMode="External"/><Relationship Id="rId15" Type="http://schemas.openxmlformats.org/officeDocument/2006/relationships/hyperlink" Target="https://ru.wikipedia.org/wiki/%D0%9A%D0%BE%D1%81%D1%83%D0%BB%D0%B8" TargetMode="External"/><Relationship Id="rId23" Type="http://schemas.openxmlformats.org/officeDocument/2006/relationships/hyperlink" Target="https://ru.wikipedia.org/wiki/%D0%93%D0%BB%D1%83%D1%85%D0%B0%D1%80%D1%8C" TargetMode="External"/><Relationship Id="rId28" Type="http://schemas.openxmlformats.org/officeDocument/2006/relationships/hyperlink" Target="https://ru.wikipedia.org/wiki/%D0%9A%D0%B0%D0%BC%D0%B5%D0%BD%D0%BA%D0%B0_(%D0%BD%D0%B8%D0%B6%D0%BD%D0%B8%D0%B9_%D0%BF%D1%80%D0%B8%D1%82%D0%BE%D0%BA_%D0%98%D1%81%D0%B5%D1%82%D0%B8)" TargetMode="External"/><Relationship Id="rId36" Type="http://schemas.openxmlformats.org/officeDocument/2006/relationships/hyperlink" Target="https://ru.wikipedia.org/w/index.php?title=%D0%A1%D0%BE%D1%81%D0%BD%D0%BE%D0%B2%D1%81%D0%BA%D0%BE%D0%B5_(%D0%BE%D0%B7%D0%B5%D1%80%D0%BE)&amp;action=edit&amp;redlink=1" TargetMode="External"/><Relationship Id="rId10" Type="http://schemas.openxmlformats.org/officeDocument/2006/relationships/hyperlink" Target="https://ru.wikipedia.org/wiki/%D0%91%D0%B5%D1%80%D1%91%D0%B7%D0%B0" TargetMode="External"/><Relationship Id="rId19" Type="http://schemas.openxmlformats.org/officeDocument/2006/relationships/hyperlink" Target="https://ru.wikipedia.org/wiki/%D0%9A%D1%83%D0%BD%D0%B8%D1%86%D0%B0" TargetMode="External"/><Relationship Id="rId31" Type="http://schemas.openxmlformats.org/officeDocument/2006/relationships/hyperlink" Target="https://ru.wikipedia.org/wiki/%D0%A2%D0%BE%D0%B1%D0%BE%D0%BB" TargetMode="External"/><Relationship Id="rId4" Type="http://schemas.openxmlformats.org/officeDocument/2006/relationships/hyperlink" Target="https://ru.wikipedia.org/wiki/%D0%93%D0%BE%D1%80%D0%BE%D0%B4%D1%81%D0%BA%D0%BE%D0%B9_%D0%BE%D0%BA%D1%80%D1%83%D0%B3_%D0%91%D0%BE%D0%B3%D0%B4%D0%B0%D0%BD%D0%BE%D0%B2%D0%B8%D1%87" TargetMode="External"/><Relationship Id="rId9" Type="http://schemas.openxmlformats.org/officeDocument/2006/relationships/hyperlink" Target="https://ru.wikipedia.org/wiki/%D0%9B%D0%B5%D1%81%D0%BE%D1%81%D1%82%D0%B5%D0%BF%D0%BD%D0%B0%D1%8F_%D0%B7%D0%BE%D0%BD%D0%B0" TargetMode="External"/><Relationship Id="rId14" Type="http://schemas.openxmlformats.org/officeDocument/2006/relationships/hyperlink" Target="https://ru.wikipedia.org/wiki/%D0%9A%D0%B0%D0%B1%D0%B0%D0%BD" TargetMode="External"/><Relationship Id="rId22" Type="http://schemas.openxmlformats.org/officeDocument/2006/relationships/hyperlink" Target="https://ru.wikipedia.org/wiki/%D0%91%D0%B5%D0%BB%D0%BA%D0%B8" TargetMode="External"/><Relationship Id="rId27" Type="http://schemas.openxmlformats.org/officeDocument/2006/relationships/hyperlink" Target="https://ru.wikipedia.org/wiki/%D0%98%D1%81%D0%B5%D1%82%D1%8C" TargetMode="External"/><Relationship Id="rId30" Type="http://schemas.openxmlformats.org/officeDocument/2006/relationships/hyperlink" Target="https://ru.wikipedia.org/wiki/%D0%93%D1%80%D1%8F%D0%B7%D0%BD%D1%83%D1%85%D0%B0_(%D0%BF%D1%80%D0%B8%D1%82%D0%BE%D0%BA_%D0%98%D1%81%D0%B5%D1%82%D0%B8)" TargetMode="External"/><Relationship Id="rId35" Type="http://schemas.openxmlformats.org/officeDocument/2006/relationships/hyperlink" Target="https://ru.wikipedia.org/wiki/%D0%A7%D0%B5%D1%80%D0%B2%D1%8F%D0%BD%D0%BE%D0%B5_(%D0%BE%D0%B7%D0%B5%D1%80%D0%BE)"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ru.wikipedia.org/wiki/17_%D0%B4%D0%B5%D0%BA%D0%B0%D0%B1%D1%80%D1%8F"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hyperlink" Target="https://ru.wikipedia.org/wiki/%D0%9A%D0%B0%D0%BC%D0%B5%D0%BD%D1%81%D0%BA%D0%B8%D0%B9_%D0%B3%D0%BE%D1%80%D0%BE%D0%B4%D1%81%D0%BA%D0%BE%D0%B9_%D0%BE%D0%BA%D1%80%D1%83%D0%B3" TargetMode="External"/><Relationship Id="rId4" Type="http://schemas.openxmlformats.org/officeDocument/2006/relationships/hyperlink" Target="https://ru.wikipedia.org/wiki/1995_%D0%B3%D0%BE%D0%B4"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315999" y="454250"/>
            <a:ext cx="7722407" cy="3032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 sz="1800" dirty="0" smtClean="0">
                <a:solidFill>
                  <a:srgbClr val="980000"/>
                </a:solidFill>
              </a:rPr>
              <a:t/>
            </a:r>
            <a:br>
              <a:rPr lang="ru" sz="1800" dirty="0" smtClean="0">
                <a:solidFill>
                  <a:srgbClr val="980000"/>
                </a:solidFill>
              </a:rPr>
            </a:br>
            <a:r>
              <a:rPr lang="ru" sz="1800" dirty="0" smtClean="0">
                <a:solidFill>
                  <a:srgbClr val="980000"/>
                </a:solidFill>
              </a:rPr>
              <a:t>ГАУСО СО «КЦСОН города Каменска-Уральского».</a:t>
            </a:r>
            <a:br>
              <a:rPr lang="ru" sz="1800" dirty="0" smtClean="0">
                <a:solidFill>
                  <a:srgbClr val="980000"/>
                </a:solidFill>
              </a:rPr>
            </a:br>
            <a:r>
              <a:rPr lang="ru-RU" sz="1800" dirty="0" smtClean="0">
                <a:solidFill>
                  <a:srgbClr val="980000"/>
                </a:solidFill>
              </a:rPr>
              <a:t>Ш</a:t>
            </a:r>
            <a:r>
              <a:rPr lang="ru" sz="1800" dirty="0" smtClean="0">
                <a:solidFill>
                  <a:srgbClr val="980000"/>
                </a:solidFill>
              </a:rPr>
              <a:t>кола пожилого возраста по направлению «Краеведение».</a:t>
            </a:r>
            <a:r>
              <a:rPr lang="ru" dirty="0" smtClean="0">
                <a:solidFill>
                  <a:srgbClr val="980000"/>
                </a:solidFill>
              </a:rPr>
              <a:t/>
            </a:r>
            <a:br>
              <a:rPr lang="ru" dirty="0" smtClean="0">
                <a:solidFill>
                  <a:srgbClr val="980000"/>
                </a:solidFill>
              </a:rPr>
            </a:br>
            <a:r>
              <a:rPr lang="ru" sz="3200" dirty="0" smtClean="0">
                <a:solidFill>
                  <a:srgbClr val="980000"/>
                </a:solidFill>
              </a:rPr>
              <a:t>Тема: «Каменский </a:t>
            </a:r>
            <a:r>
              <a:rPr lang="ru" sz="3200" dirty="0">
                <a:solidFill>
                  <a:srgbClr val="980000"/>
                </a:solidFill>
              </a:rPr>
              <a:t>городской округ.</a:t>
            </a:r>
            <a:r>
              <a:rPr lang="ru" sz="3200" i="1" dirty="0">
                <a:solidFill>
                  <a:srgbClr val="FF0000"/>
                </a:solidFill>
              </a:rPr>
              <a:t> </a:t>
            </a:r>
            <a:r>
              <a:rPr lang="ru" i="1" dirty="0" smtClean="0">
                <a:solidFill>
                  <a:srgbClr val="FF0000"/>
                </a:solidFill>
              </a:rPr>
              <a:t/>
            </a:r>
            <a:br>
              <a:rPr lang="ru" i="1" dirty="0" smtClean="0">
                <a:solidFill>
                  <a:srgbClr val="FF0000"/>
                </a:solidFill>
              </a:rPr>
            </a:br>
            <a:r>
              <a:rPr lang="ru" i="1" dirty="0" smtClean="0">
                <a:solidFill>
                  <a:srgbClr val="FF0000"/>
                </a:solidFill>
              </a:rPr>
              <a:t>Общая </a:t>
            </a:r>
            <a:r>
              <a:rPr lang="ru" i="1" dirty="0">
                <a:solidFill>
                  <a:srgbClr val="FF0000"/>
                </a:solidFill>
              </a:rPr>
              <a:t>информация о районе</a:t>
            </a:r>
            <a:r>
              <a:rPr lang="ru" i="1" dirty="0" smtClean="0">
                <a:solidFill>
                  <a:srgbClr val="FF0000"/>
                </a:solidFill>
              </a:rPr>
              <a:t>.</a:t>
            </a:r>
            <a:br>
              <a:rPr lang="ru" i="1" dirty="0" smtClean="0">
                <a:solidFill>
                  <a:srgbClr val="FF0000"/>
                </a:solidFill>
              </a:rPr>
            </a:br>
            <a:r>
              <a:rPr lang="ru" dirty="0" smtClean="0">
                <a:solidFill>
                  <a:srgbClr val="980000"/>
                </a:solidFill>
              </a:rPr>
              <a:t>Историческая справка».</a:t>
            </a:r>
            <a:endParaRPr>
              <a:solidFill>
                <a:srgbClr val="980000"/>
              </a:solidFill>
            </a:endParaRPr>
          </a:p>
        </p:txBody>
      </p:sp>
      <p:sp>
        <p:nvSpPr>
          <p:cNvPr id="278" name="Google Shape;278;p13"/>
          <p:cNvSpPr txBox="1">
            <a:spLocks noGrp="1"/>
          </p:cNvSpPr>
          <p:nvPr>
            <p:ph type="subTitle" idx="1"/>
          </p:nvPr>
        </p:nvSpPr>
        <p:spPr>
          <a:xfrm>
            <a:off x="797075" y="3578350"/>
            <a:ext cx="5223600" cy="911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dirty="0" smtClean="0">
                <a:solidFill>
                  <a:srgbClr val="20124D"/>
                </a:solidFill>
              </a:rPr>
              <a:t>Руководитель: Специалист </a:t>
            </a:r>
            <a:r>
              <a:rPr lang="ru" dirty="0">
                <a:solidFill>
                  <a:srgbClr val="20124D"/>
                </a:solidFill>
              </a:rPr>
              <a:t>по социальной работе </a:t>
            </a:r>
            <a:r>
              <a:rPr lang="ru" i="1" dirty="0">
                <a:solidFill>
                  <a:srgbClr val="20124D"/>
                </a:solidFill>
              </a:rPr>
              <a:t> Соломеина А.А.</a:t>
            </a:r>
            <a:endParaRPr i="1">
              <a:solidFill>
                <a:srgbClr val="20124D"/>
              </a:solidFill>
            </a:endParaRPr>
          </a:p>
          <a:p>
            <a:pPr marL="0" lvl="0" indent="0" algn="l" rtl="0">
              <a:spcBef>
                <a:spcPts val="0"/>
              </a:spcBef>
              <a:spcAft>
                <a:spcPts val="0"/>
              </a:spcAft>
              <a:buNone/>
            </a:pPr>
            <a:r>
              <a:rPr lang="ru" dirty="0">
                <a:solidFill>
                  <a:srgbClr val="20124D"/>
                </a:solidFill>
              </a:rPr>
              <a:t>Занятие №1 сентябрь 2024г</a:t>
            </a:r>
            <a:endParaRPr>
              <a:solidFill>
                <a:srgbClr val="20124D"/>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228400" y="285300"/>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20124D"/>
                </a:solidFill>
              </a:rPr>
              <a:t>Краеведение-что это такое?</a:t>
            </a:r>
            <a:endParaRPr>
              <a:solidFill>
                <a:srgbClr val="20124D"/>
              </a:solidFill>
            </a:endParaRPr>
          </a:p>
        </p:txBody>
      </p:sp>
      <p:sp>
        <p:nvSpPr>
          <p:cNvPr id="284" name="Google Shape;284;p14"/>
          <p:cNvSpPr txBox="1">
            <a:spLocks noGrp="1"/>
          </p:cNvSpPr>
          <p:nvPr>
            <p:ph type="body" idx="1"/>
          </p:nvPr>
        </p:nvSpPr>
        <p:spPr>
          <a:xfrm>
            <a:off x="306125" y="1540450"/>
            <a:ext cx="8028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200" b="1">
                <a:solidFill>
                  <a:srgbClr val="741B47"/>
                </a:solidFill>
                <a:latin typeface="Impact"/>
                <a:ea typeface="Impact"/>
                <a:cs typeface="Impact"/>
                <a:sym typeface="Impact"/>
              </a:rPr>
              <a:t>Краеведение-научная дисциплина, область гуманитарного знания, занимающаяся изучением природы, населения, хозяйства, истории и культуры какой-либо территории(“края”) или объекта-от крупного региона до отдельного города,села, предприятия, усадьбы, улицы, дома главным образом силами местного населения.</a:t>
            </a:r>
            <a:endParaRPr sz="2200" b="1">
              <a:solidFill>
                <a:srgbClr val="741B47"/>
              </a:solidFill>
              <a:latin typeface="Impact"/>
              <a:ea typeface="Impact"/>
              <a:cs typeface="Impact"/>
              <a:sym typeface="Impact"/>
            </a:endParaRPr>
          </a:p>
          <a:p>
            <a:pPr marL="0" lvl="0" indent="0" algn="l" rtl="0">
              <a:spcBef>
                <a:spcPts val="1600"/>
              </a:spcBef>
              <a:spcAft>
                <a:spcPts val="1600"/>
              </a:spcAft>
              <a:buNone/>
            </a:pPr>
            <a:r>
              <a:rPr lang="ru" sz="2200" b="1">
                <a:solidFill>
                  <a:srgbClr val="741B47"/>
                </a:solidFill>
                <a:latin typeface="Impact"/>
                <a:ea typeface="Impact"/>
                <a:cs typeface="Impact"/>
                <a:sym typeface="Impact"/>
              </a:rPr>
              <a:t>Простыми словами-это комплексное изучение определенной территории и накопление знаний о ней.</a:t>
            </a:r>
            <a:endParaRPr sz="2300" b="1">
              <a:solidFill>
                <a:srgbClr val="741B47"/>
              </a:solidFill>
              <a:latin typeface="Impact"/>
              <a:ea typeface="Impact"/>
              <a:cs typeface="Impact"/>
              <a:sym typeface="Impac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288"/>
        <p:cNvGrpSpPr/>
        <p:nvPr/>
      </p:nvGrpSpPr>
      <p:grpSpPr>
        <a:xfrm>
          <a:off x="0" y="0"/>
          <a:ext cx="0" cy="0"/>
          <a:chOff x="0" y="0"/>
          <a:chExt cx="0" cy="0"/>
        </a:xfrm>
      </p:grpSpPr>
      <p:sp>
        <p:nvSpPr>
          <p:cNvPr id="289" name="Google Shape;289;p15"/>
          <p:cNvSpPr txBox="1">
            <a:spLocks noGrp="1"/>
          </p:cNvSpPr>
          <p:nvPr>
            <p:ph type="title"/>
          </p:nvPr>
        </p:nvSpPr>
        <p:spPr>
          <a:xfrm>
            <a:off x="1202850" y="365375"/>
            <a:ext cx="7259700" cy="1283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500">
                <a:latin typeface="Impact"/>
                <a:ea typeface="Impact"/>
                <a:cs typeface="Impact"/>
                <a:sym typeface="Impact"/>
              </a:rPr>
              <a:t>  КАМЕНСКИЙ ГОРОДСКОЙ ОКРУГ</a:t>
            </a:r>
            <a:endParaRPr sz="3500" i="1">
              <a:latin typeface="Impact"/>
              <a:ea typeface="Impact"/>
              <a:cs typeface="Impact"/>
              <a:sym typeface="Impact"/>
            </a:endParaRPr>
          </a:p>
        </p:txBody>
      </p:sp>
      <p:sp>
        <p:nvSpPr>
          <p:cNvPr id="290" name="Google Shape;290;p15"/>
          <p:cNvSpPr txBox="1">
            <a:spLocks noGrp="1"/>
          </p:cNvSpPr>
          <p:nvPr>
            <p:ph type="body" idx="1"/>
          </p:nvPr>
        </p:nvSpPr>
        <p:spPr>
          <a:xfrm>
            <a:off x="69125" y="1393200"/>
            <a:ext cx="8853600" cy="3750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91" name="Google Shape;291;p15"/>
          <p:cNvPicPr preferRelativeResize="0"/>
          <p:nvPr/>
        </p:nvPicPr>
        <p:blipFill>
          <a:blip r:embed="rId3">
            <a:alphaModFix/>
          </a:blip>
          <a:stretch>
            <a:fillRect/>
          </a:stretch>
        </p:blipFill>
        <p:spPr>
          <a:xfrm>
            <a:off x="1490100" y="1419225"/>
            <a:ext cx="4775450" cy="37242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295"/>
        <p:cNvGrpSpPr/>
        <p:nvPr/>
      </p:nvGrpSpPr>
      <p:grpSpPr>
        <a:xfrm>
          <a:off x="0" y="0"/>
          <a:ext cx="0" cy="0"/>
          <a:chOff x="0" y="0"/>
          <a:chExt cx="0" cy="0"/>
        </a:xfrm>
      </p:grpSpPr>
      <p:sp>
        <p:nvSpPr>
          <p:cNvPr id="296" name="Google Shape;296;p16"/>
          <p:cNvSpPr txBox="1">
            <a:spLocks noGrp="1"/>
          </p:cNvSpPr>
          <p:nvPr>
            <p:ph type="title"/>
          </p:nvPr>
        </p:nvSpPr>
        <p:spPr>
          <a:xfrm>
            <a:off x="960475" y="145425"/>
            <a:ext cx="7755600" cy="145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400">
                <a:latin typeface="Lobster"/>
                <a:ea typeface="Lobster"/>
                <a:cs typeface="Lobster"/>
                <a:sym typeface="Lobster"/>
              </a:rPr>
              <a:t>ОБЩАЯ ИНФОРМАЦИЯ О РАЙОНЕ</a:t>
            </a:r>
            <a:endParaRPr sz="3400">
              <a:latin typeface="Lobster"/>
              <a:ea typeface="Lobster"/>
              <a:cs typeface="Lobster"/>
              <a:sym typeface="Lobster"/>
            </a:endParaRPr>
          </a:p>
          <a:p>
            <a:pPr marL="0" lvl="0" indent="0" algn="l" rtl="0">
              <a:spcBef>
                <a:spcPts val="0"/>
              </a:spcBef>
              <a:spcAft>
                <a:spcPts val="0"/>
              </a:spcAft>
              <a:buNone/>
            </a:pPr>
            <a:endParaRPr sz="3400">
              <a:latin typeface="Lobster"/>
              <a:ea typeface="Lobster"/>
              <a:cs typeface="Lobster"/>
              <a:sym typeface="Lobster"/>
            </a:endParaRPr>
          </a:p>
        </p:txBody>
      </p:sp>
      <p:sp>
        <p:nvSpPr>
          <p:cNvPr id="297" name="Google Shape;297;p16"/>
          <p:cNvSpPr txBox="1">
            <a:spLocks noGrp="1"/>
          </p:cNvSpPr>
          <p:nvPr>
            <p:ph type="body" idx="1"/>
          </p:nvPr>
        </p:nvSpPr>
        <p:spPr>
          <a:xfrm>
            <a:off x="44875" y="1649075"/>
            <a:ext cx="9215700" cy="3671400"/>
          </a:xfrm>
          <a:prstGeom prst="rect">
            <a:avLst/>
          </a:prstGeom>
        </p:spPr>
        <p:txBody>
          <a:bodyPr spcFirstLastPara="1" wrap="square" lIns="91425" tIns="91425" rIns="91425" bIns="91425" anchor="t" anchorCtr="0">
            <a:noAutofit/>
          </a:bodyPr>
          <a:lstStyle/>
          <a:p>
            <a:pPr marL="0" marR="889000" lvl="0" indent="0" algn="l" rtl="0">
              <a:lnSpc>
                <a:spcPct val="160000"/>
              </a:lnSpc>
              <a:spcBef>
                <a:spcPts val="4500"/>
              </a:spcBef>
              <a:spcAft>
                <a:spcPts val="0"/>
              </a:spcAft>
              <a:buNone/>
            </a:pPr>
            <a:r>
              <a:rPr lang="ru" sz="1050" b="1">
                <a:solidFill>
                  <a:srgbClr val="2C2C2C"/>
                </a:solidFill>
                <a:latin typeface="Arial"/>
                <a:ea typeface="Arial"/>
                <a:cs typeface="Arial"/>
                <a:sym typeface="Arial"/>
              </a:rPr>
              <a:t>Территория</a:t>
            </a:r>
            <a:r>
              <a:rPr lang="ru" sz="1050">
                <a:solidFill>
                  <a:srgbClr val="2C2C2C"/>
                </a:solidFill>
                <a:latin typeface="Arial"/>
                <a:ea typeface="Arial"/>
                <a:cs typeface="Arial"/>
                <a:sym typeface="Arial"/>
              </a:rPr>
              <a:t> - 2146,02 кв.км.</a:t>
            </a:r>
            <a:br>
              <a:rPr lang="ru" sz="1050">
                <a:solidFill>
                  <a:srgbClr val="2C2C2C"/>
                </a:solidFill>
                <a:latin typeface="Arial"/>
                <a:ea typeface="Arial"/>
                <a:cs typeface="Arial"/>
                <a:sym typeface="Arial"/>
              </a:rPr>
            </a:br>
            <a:r>
              <a:rPr lang="ru" sz="1050" b="1">
                <a:solidFill>
                  <a:srgbClr val="2C2C2C"/>
                </a:solidFill>
                <a:latin typeface="Arial"/>
                <a:ea typeface="Arial"/>
                <a:cs typeface="Arial"/>
                <a:sym typeface="Arial"/>
              </a:rPr>
              <a:t>Население</a:t>
            </a:r>
            <a:r>
              <a:rPr lang="ru" sz="1050">
                <a:solidFill>
                  <a:srgbClr val="2C2C2C"/>
                </a:solidFill>
                <a:latin typeface="Arial"/>
                <a:ea typeface="Arial"/>
                <a:cs typeface="Arial"/>
                <a:sym typeface="Arial"/>
              </a:rPr>
              <a:t> - 28,921 т.ч.</a:t>
            </a:r>
            <a:br>
              <a:rPr lang="ru" sz="1050">
                <a:solidFill>
                  <a:srgbClr val="2C2C2C"/>
                </a:solidFill>
                <a:latin typeface="Arial"/>
                <a:ea typeface="Arial"/>
                <a:cs typeface="Arial"/>
                <a:sym typeface="Arial"/>
              </a:rPr>
            </a:br>
            <a:r>
              <a:rPr lang="ru" sz="1050" b="1">
                <a:solidFill>
                  <a:srgbClr val="2C2C2C"/>
                </a:solidFill>
                <a:latin typeface="Arial"/>
                <a:ea typeface="Arial"/>
                <a:cs typeface="Arial"/>
                <a:sym typeface="Arial"/>
              </a:rPr>
              <a:t>Относится к Южному управленческому округу.    Административный центр-п.г.т. МАРТЮШ</a:t>
            </a:r>
            <a:br>
              <a:rPr lang="ru" sz="1050" b="1">
                <a:solidFill>
                  <a:srgbClr val="2C2C2C"/>
                </a:solidFill>
                <a:latin typeface="Arial"/>
                <a:ea typeface="Arial"/>
                <a:cs typeface="Arial"/>
                <a:sym typeface="Arial"/>
              </a:rPr>
            </a:br>
            <a:r>
              <a:rPr lang="ru" sz="1050" b="1">
                <a:solidFill>
                  <a:srgbClr val="2C2C2C"/>
                </a:solidFill>
                <a:latin typeface="Arial"/>
                <a:ea typeface="Arial"/>
                <a:cs typeface="Arial"/>
                <a:sym typeface="Arial"/>
              </a:rPr>
              <a:t>В состав Каменского городского округа входят 65 населенных пунктов:  </a:t>
            </a:r>
            <a:r>
              <a:rPr lang="ru" sz="1050">
                <a:solidFill>
                  <a:srgbClr val="2C2C2C"/>
                </a:solidFill>
                <a:latin typeface="Arial"/>
                <a:ea typeface="Arial"/>
                <a:cs typeface="Arial"/>
                <a:sym typeface="Arial"/>
              </a:rPr>
              <a:t>с. Барабановское, д. Бекленищева, д. Беловодье, д. Белоносова, д. Богатенкова, д. Боёвка, с. Большая Грязнуха, д. Брод, д. Бубнова, д. Гашенёва, пос. Горный, д. Давыдова, с. Исетское, с. Кисловское, с. Клевакинское, д. Ключи, д. Ключики, пос. Кодинский, пос. Колчедан, с. Колчедан, д. Комарова, д. Крайчикова, д. Кремлёвка, пос. Лебяжье, пос. Ленинский, д. Мазуля, д. Малая Белоносова, д. Малиновка, с. Маминское, пгт. Мартюш, д. Мосина, д. Мухлынина, с. Новоисетское, пос. Новый Быт, пос. Октябрьский, с. Окулово, пос. Первомайский, д. Перебор, с. Пирогово, с. Позариха, с. Покровское, д. Потаскуева, д. Походилова, с. Рыбниковское, д. Свобода, пос. Синарский, с. Сипавское, с. Смолинское, с. Соколова, с. Сосновское, д. Старикова, пос. Степной, с. Травянское, пос. Травяны, с.Троицкое, д. Чайкина, д. </a:t>
            </a:r>
            <a:r>
              <a:rPr lang="ru" sz="1050" u="sng">
                <a:solidFill>
                  <a:srgbClr val="9F2824"/>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Часовая</a:t>
            </a:r>
            <a:r>
              <a:rPr lang="ru" sz="1050">
                <a:solidFill>
                  <a:srgbClr val="2C2C2C"/>
                </a:solidFill>
                <a:latin typeface="Arial"/>
                <a:ea typeface="Arial"/>
                <a:cs typeface="Arial"/>
                <a:sym typeface="Arial"/>
              </a:rPr>
              <a:t>, д. Черемисская, с. Черемхово, д. Черноскутова, д. Черноусова, д. Чечулина, д. Шилова, с. Щербаково.</a:t>
            </a:r>
            <a:endParaRPr sz="1050">
              <a:solidFill>
                <a:srgbClr val="2C2C2C"/>
              </a:solidFill>
              <a:latin typeface="Arial"/>
              <a:ea typeface="Arial"/>
              <a:cs typeface="Arial"/>
              <a:sym typeface="Arial"/>
            </a:endParaRPr>
          </a:p>
          <a:p>
            <a:pPr marL="0" marR="101600" lvl="0" indent="0" algn="l" rtl="0">
              <a:spcBef>
                <a:spcPts val="4900"/>
              </a:spcBef>
              <a:spcAft>
                <a:spcPts val="0"/>
              </a:spcAft>
              <a:buNone/>
            </a:pPr>
            <a:endParaRPr sz="1950">
              <a:solidFill>
                <a:srgbClr val="2C2C2C"/>
              </a:solidFill>
              <a:latin typeface="Oswald"/>
              <a:ea typeface="Oswald"/>
              <a:cs typeface="Oswald"/>
              <a:sym typeface="Oswald"/>
            </a:endParaRPr>
          </a:p>
          <a:p>
            <a:pPr marL="0" lvl="0" indent="0" algn="l" rtl="0">
              <a:spcBef>
                <a:spcPts val="7500"/>
              </a:spcBef>
              <a:spcAft>
                <a:spcPts val="1600"/>
              </a:spcAft>
              <a:buNone/>
            </a:pPr>
            <a:endParaRPr sz="3700"/>
          </a:p>
        </p:txBody>
      </p:sp>
      <p:pic>
        <p:nvPicPr>
          <p:cNvPr id="298" name="Google Shape;298;p16"/>
          <p:cNvPicPr preferRelativeResize="0"/>
          <p:nvPr/>
        </p:nvPicPr>
        <p:blipFill>
          <a:blip r:embed="rId4">
            <a:alphaModFix/>
          </a:blip>
          <a:stretch>
            <a:fillRect/>
          </a:stretch>
        </p:blipFill>
        <p:spPr>
          <a:xfrm>
            <a:off x="1303800" y="912800"/>
            <a:ext cx="7200802" cy="73627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9CB9C"/>
        </a:solidFill>
        <a:effectLst/>
      </p:bgPr>
    </p:bg>
    <p:spTree>
      <p:nvGrpSpPr>
        <p:cNvPr id="1" name="Shape 302"/>
        <p:cNvGrpSpPr/>
        <p:nvPr/>
      </p:nvGrpSpPr>
      <p:grpSpPr>
        <a:xfrm>
          <a:off x="0" y="0"/>
          <a:ext cx="0" cy="0"/>
          <a:chOff x="0" y="0"/>
          <a:chExt cx="0" cy="0"/>
        </a:xfrm>
      </p:grpSpPr>
      <p:sp>
        <p:nvSpPr>
          <p:cNvPr id="303" name="Google Shape;303;p17"/>
          <p:cNvSpPr txBox="1">
            <a:spLocks noGrp="1"/>
          </p:cNvSpPr>
          <p:nvPr>
            <p:ph type="title"/>
          </p:nvPr>
        </p:nvSpPr>
        <p:spPr>
          <a:xfrm>
            <a:off x="224400" y="-96950"/>
            <a:ext cx="8803200" cy="149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latin typeface="Lobster"/>
              <a:ea typeface="Lobster"/>
              <a:cs typeface="Lobster"/>
              <a:sym typeface="Lobster"/>
            </a:endParaRPr>
          </a:p>
        </p:txBody>
      </p:sp>
      <p:sp>
        <p:nvSpPr>
          <p:cNvPr id="304" name="Google Shape;304;p17"/>
          <p:cNvSpPr txBox="1">
            <a:spLocks noGrp="1"/>
          </p:cNvSpPr>
          <p:nvPr>
            <p:ph type="body" idx="1"/>
          </p:nvPr>
        </p:nvSpPr>
        <p:spPr>
          <a:xfrm>
            <a:off x="170550" y="1247725"/>
            <a:ext cx="8973600" cy="3765000"/>
          </a:xfrm>
          <a:prstGeom prst="rect">
            <a:avLst/>
          </a:prstGeom>
        </p:spPr>
        <p:txBody>
          <a:bodyPr spcFirstLastPara="1" wrap="square" lIns="91425" tIns="91425" rIns="91425" bIns="91425" anchor="t" anchorCtr="0">
            <a:noAutofit/>
          </a:bodyPr>
          <a:lstStyle/>
          <a:p>
            <a:pPr marL="508000" marR="889000" lvl="0" indent="0" algn="l" rtl="0">
              <a:lnSpc>
                <a:spcPct val="160000"/>
              </a:lnSpc>
              <a:spcBef>
                <a:spcPts val="4500"/>
              </a:spcBef>
              <a:spcAft>
                <a:spcPts val="0"/>
              </a:spcAft>
              <a:buNone/>
            </a:pPr>
            <a:r>
              <a:rPr lang="ru" sz="1850" b="1">
                <a:solidFill>
                  <a:srgbClr val="2C2C2C"/>
                </a:solidFill>
                <a:latin typeface="Arial"/>
                <a:ea typeface="Arial"/>
                <a:cs typeface="Arial"/>
                <a:sym typeface="Arial"/>
              </a:rPr>
              <a:t>Состав населения:</a:t>
            </a:r>
            <a:r>
              <a:rPr lang="ru" sz="1850">
                <a:solidFill>
                  <a:srgbClr val="2C2C2C"/>
                </a:solidFill>
                <a:latin typeface="Arial"/>
                <a:ea typeface="Arial"/>
                <a:cs typeface="Arial"/>
                <a:sym typeface="Arial"/>
              </a:rPr>
              <a:t> (по данным 2010 года) русские — 91,7 %, татары — 1,9 %, удмурты — 1,7 %, башкиры — 1,2 %.</a:t>
            </a:r>
            <a:endParaRPr sz="1850">
              <a:solidFill>
                <a:srgbClr val="2C2C2C"/>
              </a:solidFill>
              <a:latin typeface="Arial"/>
              <a:ea typeface="Arial"/>
              <a:cs typeface="Arial"/>
              <a:sym typeface="Arial"/>
            </a:endParaRPr>
          </a:p>
          <a:p>
            <a:pPr marL="0" marR="889000" lvl="0" indent="0" algn="l" rtl="0">
              <a:lnSpc>
                <a:spcPct val="160000"/>
              </a:lnSpc>
              <a:spcBef>
                <a:spcPts val="4500"/>
              </a:spcBef>
              <a:spcAft>
                <a:spcPts val="0"/>
              </a:spcAft>
              <a:buNone/>
            </a:pPr>
            <a:r>
              <a:rPr lang="ru" sz="1850" b="1">
                <a:solidFill>
                  <a:srgbClr val="2C2C2C"/>
                </a:solidFill>
                <a:latin typeface="Arial"/>
                <a:ea typeface="Arial"/>
                <a:cs typeface="Arial"/>
                <a:sym typeface="Arial"/>
              </a:rPr>
              <a:t>НА ТЕРРИТОРИИ Каменского городского округа проживают люди более 80 национальностей: белорусы,армяне,немцы,азербайджанцы,узбеки,марийцы,чуваши, мордва,евреи, таджики, болгары,греки,украинцы и т.д.</a:t>
            </a:r>
            <a:endParaRPr sz="1850" b="1">
              <a:solidFill>
                <a:srgbClr val="2C2C2C"/>
              </a:solidFill>
              <a:latin typeface="Arial"/>
              <a:ea typeface="Arial"/>
              <a:cs typeface="Arial"/>
              <a:sym typeface="Arial"/>
            </a:endParaRPr>
          </a:p>
          <a:p>
            <a:pPr marL="0" marR="101600" lvl="0" indent="0" algn="l" rtl="0">
              <a:spcBef>
                <a:spcPts val="4900"/>
              </a:spcBef>
              <a:spcAft>
                <a:spcPts val="0"/>
              </a:spcAft>
              <a:buNone/>
            </a:pPr>
            <a:endParaRPr sz="1950">
              <a:solidFill>
                <a:srgbClr val="2C2C2C"/>
              </a:solidFill>
              <a:latin typeface="Oswald"/>
              <a:ea typeface="Oswald"/>
              <a:cs typeface="Oswald"/>
              <a:sym typeface="Oswald"/>
            </a:endParaRPr>
          </a:p>
          <a:p>
            <a:pPr marL="0" lvl="0" indent="0" algn="l" rtl="0">
              <a:spcBef>
                <a:spcPts val="7500"/>
              </a:spcBef>
              <a:spcAft>
                <a:spcPts val="1600"/>
              </a:spcAft>
              <a:buNone/>
            </a:pPr>
            <a:endParaRPr sz="3100"/>
          </a:p>
        </p:txBody>
      </p:sp>
      <p:pic>
        <p:nvPicPr>
          <p:cNvPr id="305" name="Google Shape;305;p17"/>
          <p:cNvPicPr preferRelativeResize="0"/>
          <p:nvPr/>
        </p:nvPicPr>
        <p:blipFill>
          <a:blip r:embed="rId3">
            <a:alphaModFix/>
          </a:blip>
          <a:stretch>
            <a:fillRect/>
          </a:stretch>
        </p:blipFill>
        <p:spPr>
          <a:xfrm>
            <a:off x="278200" y="73600"/>
            <a:ext cx="8758300" cy="13204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A9999"/>
        </a:solidFill>
        <a:effectLst/>
      </p:bgPr>
    </p:bg>
    <p:spTree>
      <p:nvGrpSpPr>
        <p:cNvPr id="1" name="Shape 309"/>
        <p:cNvGrpSpPr/>
        <p:nvPr/>
      </p:nvGrpSpPr>
      <p:grpSpPr>
        <a:xfrm>
          <a:off x="0" y="0"/>
          <a:ext cx="0" cy="0"/>
          <a:chOff x="0" y="0"/>
          <a:chExt cx="0" cy="0"/>
        </a:xfrm>
      </p:grpSpPr>
      <p:sp>
        <p:nvSpPr>
          <p:cNvPr id="310" name="Google Shape;310;p18"/>
          <p:cNvSpPr txBox="1">
            <a:spLocks noGrp="1"/>
          </p:cNvSpPr>
          <p:nvPr>
            <p:ph type="title"/>
          </p:nvPr>
        </p:nvSpPr>
        <p:spPr>
          <a:xfrm>
            <a:off x="197475" y="199275"/>
            <a:ext cx="8698200" cy="744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400">
                <a:solidFill>
                  <a:srgbClr val="741B47"/>
                </a:solidFill>
                <a:latin typeface="Lobster"/>
                <a:ea typeface="Lobster"/>
                <a:cs typeface="Lobster"/>
                <a:sym typeface="Lobster"/>
              </a:rPr>
              <a:t>ИСТОРИЧЕСКАЯ  СПРАВКА</a:t>
            </a:r>
            <a:endParaRPr sz="3400">
              <a:solidFill>
                <a:srgbClr val="741B47"/>
              </a:solidFill>
              <a:latin typeface="Lobster"/>
              <a:ea typeface="Lobster"/>
              <a:cs typeface="Lobster"/>
              <a:sym typeface="Lobster"/>
            </a:endParaRPr>
          </a:p>
        </p:txBody>
      </p:sp>
      <p:sp>
        <p:nvSpPr>
          <p:cNvPr id="311" name="Google Shape;311;p18"/>
          <p:cNvSpPr txBox="1">
            <a:spLocks noGrp="1"/>
          </p:cNvSpPr>
          <p:nvPr>
            <p:ph type="body" idx="1"/>
          </p:nvPr>
        </p:nvSpPr>
        <p:spPr>
          <a:xfrm>
            <a:off x="26925" y="1136625"/>
            <a:ext cx="9039300" cy="3954900"/>
          </a:xfrm>
          <a:prstGeom prst="rect">
            <a:avLst/>
          </a:prstGeom>
        </p:spPr>
        <p:txBody>
          <a:bodyPr spcFirstLastPara="1" wrap="square" lIns="91425" tIns="91425" rIns="91425" bIns="91425" anchor="t" anchorCtr="0">
            <a:noAutofit/>
          </a:bodyPr>
          <a:lstStyle/>
          <a:p>
            <a:pPr marL="0" lvl="0" indent="0" algn="l" rtl="0">
              <a:lnSpc>
                <a:spcPct val="160000"/>
              </a:lnSpc>
              <a:spcBef>
                <a:spcPts val="0"/>
              </a:spcBef>
              <a:spcAft>
                <a:spcPts val="0"/>
              </a:spcAft>
              <a:buNone/>
            </a:pPr>
            <a:r>
              <a:rPr lang="ru" sz="1550" b="1">
                <a:solidFill>
                  <a:srgbClr val="2C2C2C"/>
                </a:solidFill>
                <a:highlight>
                  <a:srgbClr val="EBEDEC"/>
                </a:highlight>
                <a:latin typeface="Arial"/>
                <a:ea typeface="Arial"/>
                <a:cs typeface="Arial"/>
                <a:sym typeface="Arial"/>
              </a:rPr>
              <a:t>К</a:t>
            </a:r>
            <a:r>
              <a:rPr lang="ru" sz="1650" b="1">
                <a:solidFill>
                  <a:srgbClr val="2C2C2C"/>
                </a:solidFill>
                <a:highlight>
                  <a:srgbClr val="EBEDEC"/>
                </a:highlight>
                <a:latin typeface="Arial"/>
                <a:ea typeface="Arial"/>
                <a:cs typeface="Arial"/>
                <a:sym typeface="Arial"/>
              </a:rPr>
              <a:t>аменский городской округ </a:t>
            </a:r>
            <a:r>
              <a:rPr lang="ru" sz="1650">
                <a:solidFill>
                  <a:srgbClr val="2C2C2C"/>
                </a:solidFill>
                <a:highlight>
                  <a:srgbClr val="EBEDEC"/>
                </a:highlight>
                <a:latin typeface="Arial"/>
                <a:ea typeface="Arial"/>
                <a:cs typeface="Arial"/>
                <a:sym typeface="Arial"/>
              </a:rPr>
              <a:t>– один из юго-восточных районов современной Свердловской области, с административным центром в городе Каменск-Уральский. </a:t>
            </a:r>
            <a:endParaRPr sz="1650">
              <a:solidFill>
                <a:srgbClr val="2C2C2C"/>
              </a:solidFill>
              <a:highlight>
                <a:srgbClr val="EBEDEC"/>
              </a:highlight>
              <a:latin typeface="Arial"/>
              <a:ea typeface="Arial"/>
              <a:cs typeface="Arial"/>
              <a:sym typeface="Arial"/>
            </a:endParaRPr>
          </a:p>
          <a:p>
            <a:pPr marL="0" lvl="0" indent="0" algn="l" rtl="0">
              <a:lnSpc>
                <a:spcPct val="160000"/>
              </a:lnSpc>
              <a:spcBef>
                <a:spcPts val="1100"/>
              </a:spcBef>
              <a:spcAft>
                <a:spcPts val="0"/>
              </a:spcAft>
              <a:buNone/>
            </a:pPr>
            <a:r>
              <a:rPr lang="ru" sz="1650">
                <a:solidFill>
                  <a:srgbClr val="2C2C2C"/>
                </a:solidFill>
                <a:highlight>
                  <a:srgbClr val="EBEDEC"/>
                </a:highlight>
                <a:latin typeface="Arial"/>
                <a:ea typeface="Arial"/>
                <a:cs typeface="Arial"/>
                <a:sym typeface="Arial"/>
              </a:rPr>
              <a:t>До заселения и освоения этих территорий русскими, они входили в зону расселения зауральских башкирских племен. </a:t>
            </a:r>
            <a:r>
              <a:rPr lang="ru" sz="1650" b="1">
                <a:solidFill>
                  <a:srgbClr val="2C2C2C"/>
                </a:solidFill>
                <a:highlight>
                  <a:srgbClr val="EBEDEC"/>
                </a:highlight>
                <a:latin typeface="Arial"/>
                <a:ea typeface="Arial"/>
                <a:cs typeface="Arial"/>
                <a:sym typeface="Arial"/>
              </a:rPr>
              <a:t>В ХVII веке происходят важные изменения в историческом развитии этой территории.</a:t>
            </a:r>
            <a:r>
              <a:rPr lang="ru" sz="1650">
                <a:solidFill>
                  <a:srgbClr val="2C2C2C"/>
                </a:solidFill>
                <a:highlight>
                  <a:srgbClr val="EBEDEC"/>
                </a:highlight>
                <a:latin typeface="Arial"/>
                <a:ea typeface="Arial"/>
                <a:cs typeface="Arial"/>
                <a:sym typeface="Arial"/>
              </a:rPr>
              <a:t> Вхождение Зауралья в состав Русского государства способствовало началу активного освоения и заселения русскими этих территорий. В ХVII – начале ХVIII веках</a:t>
            </a:r>
            <a:r>
              <a:rPr lang="ru" sz="1650" b="1">
                <a:solidFill>
                  <a:srgbClr val="2C2C2C"/>
                </a:solidFill>
                <a:highlight>
                  <a:srgbClr val="EBEDEC"/>
                </a:highlight>
                <a:latin typeface="Arial"/>
                <a:ea typeface="Arial"/>
                <a:cs typeface="Arial"/>
                <a:sym typeface="Arial"/>
              </a:rPr>
              <a:t> на Каменской земле возникают старожильческие русские деревни, села, формируются заводские поселени</a:t>
            </a:r>
            <a:r>
              <a:rPr lang="ru" sz="1550" b="1">
                <a:solidFill>
                  <a:srgbClr val="2C2C2C"/>
                </a:solidFill>
                <a:highlight>
                  <a:srgbClr val="EBEDEC"/>
                </a:highlight>
                <a:latin typeface="Arial"/>
                <a:ea typeface="Arial"/>
                <a:cs typeface="Arial"/>
                <a:sym typeface="Arial"/>
              </a:rPr>
              <a:t>я.</a:t>
            </a:r>
            <a:endParaRPr sz="1550" b="1">
              <a:solidFill>
                <a:srgbClr val="2C2C2C"/>
              </a:solidFill>
              <a:highlight>
                <a:srgbClr val="EBEDEC"/>
              </a:highlight>
              <a:latin typeface="Arial"/>
              <a:ea typeface="Arial"/>
              <a:cs typeface="Arial"/>
              <a:sym typeface="Arial"/>
            </a:endParaRPr>
          </a:p>
          <a:p>
            <a:pPr marL="0" lvl="0" indent="0" algn="l" rtl="0">
              <a:lnSpc>
                <a:spcPct val="160000"/>
              </a:lnSpc>
              <a:spcBef>
                <a:spcPts val="1100"/>
              </a:spcBef>
              <a:spcAft>
                <a:spcPts val="1100"/>
              </a:spcAft>
              <a:buNone/>
            </a:pPr>
            <a:endParaRPr sz="1550" b="1">
              <a:solidFill>
                <a:srgbClr val="2C2C2C"/>
              </a:solidFill>
              <a:highlight>
                <a:srgbClr val="EBEDEC"/>
              </a:highlight>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315"/>
        <p:cNvGrpSpPr/>
        <p:nvPr/>
      </p:nvGrpSpPr>
      <p:grpSpPr>
        <a:xfrm>
          <a:off x="0" y="0"/>
          <a:ext cx="0" cy="0"/>
          <a:chOff x="0" y="0"/>
          <a:chExt cx="0" cy="0"/>
        </a:xfrm>
      </p:grpSpPr>
      <p:sp>
        <p:nvSpPr>
          <p:cNvPr id="316" name="Google Shape;316;p19"/>
          <p:cNvSpPr txBox="1">
            <a:spLocks noGrp="1"/>
          </p:cNvSpPr>
          <p:nvPr>
            <p:ph type="title"/>
          </p:nvPr>
        </p:nvSpPr>
        <p:spPr>
          <a:xfrm>
            <a:off x="242375" y="138250"/>
            <a:ext cx="8526300" cy="581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200">
                <a:solidFill>
                  <a:srgbClr val="274E13"/>
                </a:solidFill>
                <a:latin typeface="Comfortaa"/>
                <a:ea typeface="Comfortaa"/>
                <a:cs typeface="Comfortaa"/>
                <a:sym typeface="Comfortaa"/>
              </a:rPr>
              <a:t>ИСТОРИЧЕСКАЯ  СПРАВКА</a:t>
            </a:r>
            <a:endParaRPr sz="3200">
              <a:solidFill>
                <a:srgbClr val="274E13"/>
              </a:solidFill>
              <a:latin typeface="Comfortaa"/>
              <a:ea typeface="Comfortaa"/>
              <a:cs typeface="Comfortaa"/>
              <a:sym typeface="Comfortaa"/>
            </a:endParaRPr>
          </a:p>
        </p:txBody>
      </p:sp>
      <p:sp>
        <p:nvSpPr>
          <p:cNvPr id="317" name="Google Shape;317;p19"/>
          <p:cNvSpPr txBox="1">
            <a:spLocks noGrp="1"/>
          </p:cNvSpPr>
          <p:nvPr>
            <p:ph type="body" idx="1"/>
          </p:nvPr>
        </p:nvSpPr>
        <p:spPr>
          <a:xfrm>
            <a:off x="148125" y="791725"/>
            <a:ext cx="8907000" cy="4254900"/>
          </a:xfrm>
          <a:prstGeom prst="rect">
            <a:avLst/>
          </a:prstGeom>
        </p:spPr>
        <p:txBody>
          <a:bodyPr spcFirstLastPara="1" wrap="square" lIns="91425" tIns="91425" rIns="91425" bIns="91425" anchor="t" anchorCtr="0">
            <a:noAutofit/>
          </a:bodyPr>
          <a:lstStyle/>
          <a:p>
            <a:pPr marL="0" lvl="0" indent="0" algn="l" rtl="0">
              <a:lnSpc>
                <a:spcPct val="160000"/>
              </a:lnSpc>
              <a:spcBef>
                <a:spcPts val="0"/>
              </a:spcBef>
              <a:spcAft>
                <a:spcPts val="0"/>
              </a:spcAft>
              <a:buNone/>
            </a:pPr>
            <a:r>
              <a:rPr lang="ru" sz="1450">
                <a:solidFill>
                  <a:srgbClr val="2C2C2C"/>
                </a:solidFill>
                <a:highlight>
                  <a:srgbClr val="EBEDEC"/>
                </a:highlight>
                <a:latin typeface="Arial"/>
                <a:ea typeface="Arial"/>
                <a:cs typeface="Arial"/>
                <a:sym typeface="Arial"/>
              </a:rPr>
              <a:t>Старейшим поселением на территории округа можно считать </a:t>
            </a:r>
            <a:r>
              <a:rPr lang="ru" sz="1450" b="1">
                <a:solidFill>
                  <a:srgbClr val="2C2C2C"/>
                </a:solidFill>
                <a:highlight>
                  <a:srgbClr val="EBEDEC"/>
                </a:highlight>
                <a:latin typeface="Arial"/>
                <a:ea typeface="Arial"/>
                <a:cs typeface="Arial"/>
                <a:sym typeface="Arial"/>
              </a:rPr>
              <a:t>село Клевакинское</a:t>
            </a:r>
            <a:r>
              <a:rPr lang="ru" sz="1450">
                <a:solidFill>
                  <a:srgbClr val="2C2C2C"/>
                </a:solidFill>
                <a:highlight>
                  <a:srgbClr val="EBEDEC"/>
                </a:highlight>
                <a:latin typeface="Arial"/>
                <a:ea typeface="Arial"/>
                <a:cs typeface="Arial"/>
                <a:sym typeface="Arial"/>
              </a:rPr>
              <a:t>, впервые упомянутое в исторических документах в 1624 году. С 1630 года известна </a:t>
            </a:r>
            <a:r>
              <a:rPr lang="ru" sz="1450" b="1">
                <a:solidFill>
                  <a:srgbClr val="2C2C2C"/>
                </a:solidFill>
                <a:highlight>
                  <a:srgbClr val="EBEDEC"/>
                </a:highlight>
                <a:latin typeface="Arial"/>
                <a:ea typeface="Arial"/>
                <a:cs typeface="Arial"/>
                <a:sym typeface="Arial"/>
              </a:rPr>
              <a:t>д. Щербакова</a:t>
            </a:r>
            <a:r>
              <a:rPr lang="ru" sz="1450">
                <a:solidFill>
                  <a:srgbClr val="2C2C2C"/>
                </a:solidFill>
                <a:highlight>
                  <a:srgbClr val="EBEDEC"/>
                </a:highlight>
                <a:latin typeface="Arial"/>
                <a:ea typeface="Arial"/>
                <a:cs typeface="Arial"/>
                <a:sym typeface="Arial"/>
              </a:rPr>
              <a:t>, в это же время возникает </a:t>
            </a:r>
            <a:r>
              <a:rPr lang="ru" sz="1450" b="1">
                <a:solidFill>
                  <a:srgbClr val="2C2C2C"/>
                </a:solidFill>
                <a:highlight>
                  <a:srgbClr val="EBEDEC"/>
                </a:highlight>
                <a:latin typeface="Arial"/>
                <a:ea typeface="Arial"/>
                <a:cs typeface="Arial"/>
                <a:sym typeface="Arial"/>
              </a:rPr>
              <a:t>село Клевакинское</a:t>
            </a:r>
            <a:r>
              <a:rPr lang="ru" sz="1450">
                <a:solidFill>
                  <a:srgbClr val="2C2C2C"/>
                </a:solidFill>
                <a:highlight>
                  <a:srgbClr val="EBEDEC"/>
                </a:highlight>
                <a:latin typeface="Arial"/>
                <a:ea typeface="Arial"/>
                <a:cs typeface="Arial"/>
                <a:sym typeface="Arial"/>
              </a:rPr>
              <a:t>, с 1650 года ведет свою историю </a:t>
            </a:r>
            <a:r>
              <a:rPr lang="ru" sz="1450" b="1">
                <a:solidFill>
                  <a:srgbClr val="2C2C2C"/>
                </a:solidFill>
                <a:highlight>
                  <a:srgbClr val="EBEDEC"/>
                </a:highlight>
                <a:latin typeface="Arial"/>
                <a:ea typeface="Arial"/>
                <a:cs typeface="Arial"/>
                <a:sym typeface="Arial"/>
              </a:rPr>
              <a:t>село Колчедан</a:t>
            </a:r>
            <a:r>
              <a:rPr lang="ru" sz="1450">
                <a:solidFill>
                  <a:srgbClr val="2C2C2C"/>
                </a:solidFill>
                <a:highlight>
                  <a:srgbClr val="EBEDEC"/>
                </a:highlight>
                <a:latin typeface="Arial"/>
                <a:ea typeface="Arial"/>
                <a:cs typeface="Arial"/>
                <a:sym typeface="Arial"/>
              </a:rPr>
              <a:t>, первоначально возникшее как Колчеданский острог опорной Исетской линии, позднее острог становится селом.</a:t>
            </a:r>
            <a:endParaRPr sz="1450">
              <a:solidFill>
                <a:srgbClr val="2C2C2C"/>
              </a:solidFill>
              <a:highlight>
                <a:srgbClr val="EBEDEC"/>
              </a:highlight>
              <a:latin typeface="Arial"/>
              <a:ea typeface="Arial"/>
              <a:cs typeface="Arial"/>
              <a:sym typeface="Arial"/>
            </a:endParaRPr>
          </a:p>
          <a:p>
            <a:pPr marL="0" lvl="0" indent="0" algn="l" rtl="0">
              <a:lnSpc>
                <a:spcPct val="160000"/>
              </a:lnSpc>
              <a:spcBef>
                <a:spcPts val="1100"/>
              </a:spcBef>
              <a:spcAft>
                <a:spcPts val="0"/>
              </a:spcAft>
              <a:buNone/>
            </a:pPr>
            <a:r>
              <a:rPr lang="ru" sz="1450" b="1">
                <a:solidFill>
                  <a:srgbClr val="2C2C2C"/>
                </a:solidFill>
                <a:highlight>
                  <a:srgbClr val="EBEDEC"/>
                </a:highlight>
                <a:latin typeface="Arial"/>
                <a:ea typeface="Arial"/>
                <a:cs typeface="Arial"/>
                <a:sym typeface="Arial"/>
              </a:rPr>
              <a:t>Село Темновское</a:t>
            </a:r>
            <a:r>
              <a:rPr lang="ru" sz="1450">
                <a:solidFill>
                  <a:srgbClr val="2C2C2C"/>
                </a:solidFill>
                <a:highlight>
                  <a:srgbClr val="EBEDEC"/>
                </a:highlight>
                <a:latin typeface="Arial"/>
                <a:ea typeface="Arial"/>
                <a:cs typeface="Arial"/>
                <a:sym typeface="Arial"/>
              </a:rPr>
              <a:t> (ныне – с. Исетское) отсчитывает свою историю с 1645 года, времени основания села.  В самом конце ХVII века (1694 год) возникает село </a:t>
            </a:r>
            <a:r>
              <a:rPr lang="ru" sz="1450" b="1">
                <a:solidFill>
                  <a:srgbClr val="2C2C2C"/>
                </a:solidFill>
                <a:highlight>
                  <a:srgbClr val="EBEDEC"/>
                </a:highlight>
                <a:latin typeface="Arial"/>
                <a:ea typeface="Arial"/>
                <a:cs typeface="Arial"/>
                <a:sym typeface="Arial"/>
              </a:rPr>
              <a:t>Черемхово</a:t>
            </a:r>
            <a:r>
              <a:rPr lang="ru" sz="1450">
                <a:solidFill>
                  <a:srgbClr val="2C2C2C"/>
                </a:solidFill>
                <a:highlight>
                  <a:srgbClr val="EBEDEC"/>
                </a:highlight>
                <a:latin typeface="Arial"/>
                <a:ea typeface="Arial"/>
                <a:cs typeface="Arial"/>
                <a:sym typeface="Arial"/>
              </a:rPr>
              <a:t>. В начале ХVIII века появляются</a:t>
            </a:r>
            <a:r>
              <a:rPr lang="ru" sz="1450" b="1">
                <a:solidFill>
                  <a:srgbClr val="2C2C2C"/>
                </a:solidFill>
                <a:highlight>
                  <a:srgbClr val="EBEDEC"/>
                </a:highlight>
                <a:latin typeface="Arial"/>
                <a:ea typeface="Arial"/>
                <a:cs typeface="Arial"/>
                <a:sym typeface="Arial"/>
              </a:rPr>
              <a:t> села Покровское</a:t>
            </a:r>
            <a:r>
              <a:rPr lang="ru" sz="1450">
                <a:solidFill>
                  <a:srgbClr val="2C2C2C"/>
                </a:solidFill>
                <a:highlight>
                  <a:srgbClr val="EBEDEC"/>
                </a:highlight>
                <a:latin typeface="Arial"/>
                <a:ea typeface="Arial"/>
                <a:cs typeface="Arial"/>
                <a:sym typeface="Arial"/>
              </a:rPr>
              <a:t>, деревня </a:t>
            </a:r>
            <a:r>
              <a:rPr lang="ru" sz="1450" b="1">
                <a:solidFill>
                  <a:srgbClr val="2C2C2C"/>
                </a:solidFill>
                <a:highlight>
                  <a:srgbClr val="EBEDEC"/>
                </a:highlight>
                <a:latin typeface="Arial"/>
                <a:ea typeface="Arial"/>
                <a:cs typeface="Arial"/>
                <a:sym typeface="Arial"/>
              </a:rPr>
              <a:t>Потаскуево</a:t>
            </a:r>
            <a:r>
              <a:rPr lang="ru" sz="1450">
                <a:solidFill>
                  <a:srgbClr val="2C2C2C"/>
                </a:solidFill>
                <a:highlight>
                  <a:srgbClr val="EBEDEC"/>
                </a:highlight>
                <a:latin typeface="Arial"/>
                <a:ea typeface="Arial"/>
                <a:cs typeface="Arial"/>
                <a:sym typeface="Arial"/>
              </a:rPr>
              <a:t> и другие населенные пункты района.</a:t>
            </a:r>
            <a:endParaRPr sz="1450">
              <a:solidFill>
                <a:srgbClr val="2C2C2C"/>
              </a:solidFill>
              <a:highlight>
                <a:srgbClr val="EBEDEC"/>
              </a:highlight>
              <a:latin typeface="Arial"/>
              <a:ea typeface="Arial"/>
              <a:cs typeface="Arial"/>
              <a:sym typeface="Arial"/>
            </a:endParaRPr>
          </a:p>
          <a:p>
            <a:pPr marL="0" lvl="0" indent="0" algn="l" rtl="0">
              <a:lnSpc>
                <a:spcPct val="160000"/>
              </a:lnSpc>
              <a:spcBef>
                <a:spcPts val="1100"/>
              </a:spcBef>
              <a:spcAft>
                <a:spcPts val="0"/>
              </a:spcAft>
              <a:buNone/>
            </a:pPr>
            <a:r>
              <a:rPr lang="ru" sz="1450">
                <a:solidFill>
                  <a:srgbClr val="2C2C2C"/>
                </a:solidFill>
                <a:highlight>
                  <a:srgbClr val="EBEDEC"/>
                </a:highlight>
                <a:latin typeface="Arial"/>
                <a:ea typeface="Arial"/>
                <a:cs typeface="Arial"/>
                <a:sym typeface="Arial"/>
              </a:rPr>
              <a:t>Переселенцы, осваивавшие каменские земли, были выходцами с разных территорий России и Урала. </a:t>
            </a:r>
            <a:r>
              <a:rPr lang="ru" sz="1450" b="1">
                <a:solidFill>
                  <a:srgbClr val="2C2C2C"/>
                </a:solidFill>
                <a:highlight>
                  <a:srgbClr val="EBEDEC"/>
                </a:highlight>
                <a:latin typeface="Arial"/>
                <a:ea typeface="Arial"/>
                <a:cs typeface="Arial"/>
                <a:sym typeface="Arial"/>
              </a:rPr>
              <a:t>Среди них бывшие жители Ирбитской и Невьянских слобод, выходцы из Кунгура, с Казанской стороны, из районов Русского Севера.</a:t>
            </a:r>
            <a:endParaRPr sz="1450" b="1">
              <a:solidFill>
                <a:srgbClr val="2C2C2C"/>
              </a:solidFill>
              <a:highlight>
                <a:srgbClr val="EBEDEC"/>
              </a:highlight>
              <a:latin typeface="Arial"/>
              <a:ea typeface="Arial"/>
              <a:cs typeface="Arial"/>
              <a:sym typeface="Arial"/>
            </a:endParaRPr>
          </a:p>
          <a:p>
            <a:pPr marL="0" lvl="0" indent="0" algn="l" rtl="0">
              <a:spcBef>
                <a:spcPts val="1100"/>
              </a:spcBef>
              <a:spcAft>
                <a:spcPts val="1600"/>
              </a:spcAft>
              <a:buNone/>
            </a:pPr>
            <a:endParaRPr sz="17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4A7D6"/>
        </a:solidFill>
        <a:effectLst/>
      </p:bgPr>
    </p:bg>
    <p:spTree>
      <p:nvGrpSpPr>
        <p:cNvPr id="1" name="Shape 321"/>
        <p:cNvGrpSpPr/>
        <p:nvPr/>
      </p:nvGrpSpPr>
      <p:grpSpPr>
        <a:xfrm>
          <a:off x="0" y="0"/>
          <a:ext cx="0" cy="0"/>
          <a:chOff x="0" y="0"/>
          <a:chExt cx="0" cy="0"/>
        </a:xfrm>
      </p:grpSpPr>
      <p:sp>
        <p:nvSpPr>
          <p:cNvPr id="322" name="Google Shape;322;p20"/>
          <p:cNvSpPr txBox="1">
            <a:spLocks noGrp="1"/>
          </p:cNvSpPr>
          <p:nvPr>
            <p:ph type="title"/>
          </p:nvPr>
        </p:nvSpPr>
        <p:spPr>
          <a:xfrm>
            <a:off x="529600" y="167875"/>
            <a:ext cx="7824600" cy="86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100">
                <a:solidFill>
                  <a:srgbClr val="FF0000"/>
                </a:solidFill>
                <a:latin typeface="Pacifico"/>
                <a:ea typeface="Pacifico"/>
                <a:cs typeface="Pacifico"/>
                <a:sym typeface="Pacifico"/>
              </a:rPr>
              <a:t> </a:t>
            </a:r>
            <a:r>
              <a:rPr lang="ru" sz="3100">
                <a:solidFill>
                  <a:srgbClr val="20124D"/>
                </a:solidFill>
                <a:latin typeface="Pacifico"/>
                <a:ea typeface="Pacifico"/>
                <a:cs typeface="Pacifico"/>
                <a:sym typeface="Pacifico"/>
              </a:rPr>
              <a:t>ЭТО ИНТЕРЕСНО…….</a:t>
            </a:r>
            <a:endParaRPr sz="3100">
              <a:solidFill>
                <a:srgbClr val="20124D"/>
              </a:solidFill>
              <a:latin typeface="Pacifico"/>
              <a:ea typeface="Pacifico"/>
              <a:cs typeface="Pacifico"/>
              <a:sym typeface="Pacifico"/>
            </a:endParaRPr>
          </a:p>
        </p:txBody>
      </p:sp>
      <p:sp>
        <p:nvSpPr>
          <p:cNvPr id="323" name="Google Shape;323;p20"/>
          <p:cNvSpPr txBox="1">
            <a:spLocks noGrp="1"/>
          </p:cNvSpPr>
          <p:nvPr>
            <p:ph type="body" idx="1"/>
          </p:nvPr>
        </p:nvSpPr>
        <p:spPr>
          <a:xfrm>
            <a:off x="-57450" y="746850"/>
            <a:ext cx="9285300" cy="4470300"/>
          </a:xfrm>
          <a:prstGeom prst="rect">
            <a:avLst/>
          </a:prstGeom>
        </p:spPr>
        <p:txBody>
          <a:bodyPr spcFirstLastPara="1" wrap="square" lIns="91425" tIns="91425" rIns="91425" bIns="91425" anchor="t" anchorCtr="0">
            <a:noAutofit/>
          </a:bodyPr>
          <a:lstStyle/>
          <a:p>
            <a:pPr marL="0" lvl="0" indent="0" algn="l" rtl="0">
              <a:lnSpc>
                <a:spcPct val="160000"/>
              </a:lnSpc>
              <a:spcBef>
                <a:spcPts val="0"/>
              </a:spcBef>
              <a:spcAft>
                <a:spcPts val="0"/>
              </a:spcAft>
              <a:buNone/>
            </a:pPr>
            <a:r>
              <a:rPr lang="ru" sz="1250" b="1">
                <a:solidFill>
                  <a:srgbClr val="2C2C2C"/>
                </a:solidFill>
                <a:highlight>
                  <a:srgbClr val="EBEDEC"/>
                </a:highlight>
                <a:latin typeface="Arial"/>
                <a:ea typeface="Arial"/>
                <a:cs typeface="Arial"/>
                <a:sym typeface="Arial"/>
              </a:rPr>
              <a:t>С конца ХVII века начинается история и города Каменск-Уральского</a:t>
            </a:r>
            <a:r>
              <a:rPr lang="ru" sz="1250">
                <a:solidFill>
                  <a:srgbClr val="2C2C2C"/>
                </a:solidFill>
                <a:highlight>
                  <a:srgbClr val="EBEDEC"/>
                </a:highlight>
                <a:latin typeface="Arial"/>
                <a:ea typeface="Arial"/>
                <a:cs typeface="Arial"/>
                <a:sym typeface="Arial"/>
              </a:rPr>
              <a:t> – промышленного и административного центра этой территории. Запасы железной руды, найденные на берегах реки Исети и Каменки, послужили началом становления здесь промышленного производства и основания поселения. Как свидетельствуют исторические источники, первыми здесь обосновались крестьяне Далматовского монастыря, который попросил эти земли в свое владение. В 1701 году было принято решение о строительстве здесь железоделательного завода, и в этом же году был выплавлен первый чугун. </a:t>
            </a:r>
            <a:r>
              <a:rPr lang="ru" sz="1250" b="1">
                <a:solidFill>
                  <a:srgbClr val="2C2C2C"/>
                </a:solidFill>
                <a:highlight>
                  <a:srgbClr val="EBEDEC"/>
                </a:highlight>
                <a:latin typeface="Arial"/>
                <a:ea typeface="Arial"/>
                <a:cs typeface="Arial"/>
                <a:sym typeface="Arial"/>
              </a:rPr>
              <a:t>Каменский завод был первым чугунолитейным заводом на Урале.</a:t>
            </a:r>
            <a:endParaRPr sz="1250" b="1">
              <a:solidFill>
                <a:srgbClr val="2C2C2C"/>
              </a:solidFill>
              <a:highlight>
                <a:srgbClr val="EBEDEC"/>
              </a:highlight>
              <a:latin typeface="Arial"/>
              <a:ea typeface="Arial"/>
              <a:cs typeface="Arial"/>
              <a:sym typeface="Arial"/>
            </a:endParaRPr>
          </a:p>
          <a:p>
            <a:pPr marL="0" lvl="0" indent="0" algn="l" rtl="0">
              <a:lnSpc>
                <a:spcPct val="160000"/>
              </a:lnSpc>
              <a:spcBef>
                <a:spcPts val="1100"/>
              </a:spcBef>
              <a:spcAft>
                <a:spcPts val="0"/>
              </a:spcAft>
              <a:buNone/>
            </a:pPr>
            <a:r>
              <a:rPr lang="ru" sz="1250" b="1">
                <a:solidFill>
                  <a:srgbClr val="2C2C2C"/>
                </a:solidFill>
                <a:highlight>
                  <a:srgbClr val="EBEDEC"/>
                </a:highlight>
                <a:latin typeface="Arial"/>
                <a:ea typeface="Arial"/>
                <a:cs typeface="Arial"/>
                <a:sym typeface="Arial"/>
              </a:rPr>
              <a:t>Каменский городской округ </a:t>
            </a:r>
            <a:r>
              <a:rPr lang="ru" sz="1250">
                <a:solidFill>
                  <a:srgbClr val="2C2C2C"/>
                </a:solidFill>
                <a:highlight>
                  <a:srgbClr val="EBEDEC"/>
                </a:highlight>
                <a:latin typeface="Arial"/>
                <a:ea typeface="Arial"/>
                <a:cs typeface="Arial"/>
                <a:sym typeface="Arial"/>
              </a:rPr>
              <a:t>– традиционно территория компактного проживания русских. Согласно данным переписи 1926 года, на территории Каменского городского округа</a:t>
            </a:r>
            <a:r>
              <a:rPr lang="ru" sz="1250" b="1">
                <a:solidFill>
                  <a:srgbClr val="2C2C2C"/>
                </a:solidFill>
                <a:highlight>
                  <a:srgbClr val="EBEDEC"/>
                </a:highlight>
                <a:latin typeface="Arial"/>
                <a:ea typeface="Arial"/>
                <a:cs typeface="Arial"/>
                <a:sym typeface="Arial"/>
              </a:rPr>
              <a:t> </a:t>
            </a:r>
            <a:r>
              <a:rPr lang="ru" sz="1250">
                <a:solidFill>
                  <a:srgbClr val="2C2C2C"/>
                </a:solidFill>
                <a:highlight>
                  <a:srgbClr val="EBEDEC"/>
                </a:highlight>
                <a:latin typeface="Arial"/>
                <a:ea typeface="Arial"/>
                <a:cs typeface="Arial"/>
                <a:sym typeface="Arial"/>
              </a:rPr>
              <a:t>русские занимали значительное большинство: в составе населения района – 99,6%. Лишь в советский период в итоге индустриализации и миграции населения внутри страны, этнический состав населения города и округа усложняется, однако, по-прежнему</a:t>
            </a:r>
            <a:r>
              <a:rPr lang="ru" sz="1250" b="1">
                <a:solidFill>
                  <a:srgbClr val="2C2C2C"/>
                </a:solidFill>
                <a:highlight>
                  <a:srgbClr val="EBEDEC"/>
                </a:highlight>
                <a:latin typeface="Arial"/>
                <a:ea typeface="Arial"/>
                <a:cs typeface="Arial"/>
                <a:sym typeface="Arial"/>
              </a:rPr>
              <a:t> русские составляют основное и доминирующее население территории, вторыми по численности следуют татары, далее – другие этнические группы.</a:t>
            </a:r>
            <a:endParaRPr sz="1250" b="1">
              <a:solidFill>
                <a:srgbClr val="2C2C2C"/>
              </a:solidFill>
              <a:highlight>
                <a:srgbClr val="EBEDEC"/>
              </a:highlight>
              <a:latin typeface="Arial"/>
              <a:ea typeface="Arial"/>
              <a:cs typeface="Arial"/>
              <a:sym typeface="Arial"/>
            </a:endParaRPr>
          </a:p>
          <a:p>
            <a:pPr marL="0" lvl="0" indent="0" algn="l" rtl="0">
              <a:lnSpc>
                <a:spcPct val="160000"/>
              </a:lnSpc>
              <a:spcBef>
                <a:spcPts val="1100"/>
              </a:spcBef>
              <a:spcAft>
                <a:spcPts val="0"/>
              </a:spcAft>
              <a:buNone/>
            </a:pPr>
            <a:r>
              <a:rPr lang="ru" sz="1250">
                <a:solidFill>
                  <a:srgbClr val="2C2C2C"/>
                </a:solidFill>
                <a:highlight>
                  <a:srgbClr val="EBEDEC"/>
                </a:highlight>
                <a:latin typeface="Arial"/>
                <a:ea typeface="Arial"/>
                <a:cs typeface="Arial"/>
                <a:sym typeface="Arial"/>
              </a:rPr>
              <a:t>Этнокультурное своеобразие города Каменск-Уральский и его окрестной территории типично для регионов Среднего Урала.</a:t>
            </a:r>
            <a:endParaRPr sz="1250">
              <a:solidFill>
                <a:srgbClr val="2C2C2C"/>
              </a:solidFill>
              <a:highlight>
                <a:srgbClr val="EBEDEC"/>
              </a:highlight>
              <a:latin typeface="Arial"/>
              <a:ea typeface="Arial"/>
              <a:cs typeface="Arial"/>
              <a:sym typeface="Arial"/>
            </a:endParaRPr>
          </a:p>
          <a:p>
            <a:pPr marL="0" lvl="0" indent="0" algn="l" rtl="0">
              <a:lnSpc>
                <a:spcPct val="160000"/>
              </a:lnSpc>
              <a:spcBef>
                <a:spcPts val="1100"/>
              </a:spcBef>
              <a:spcAft>
                <a:spcPts val="1100"/>
              </a:spcAft>
              <a:buNone/>
            </a:pPr>
            <a:endParaRPr sz="1700">
              <a:latin typeface="Impact"/>
              <a:ea typeface="Impact"/>
              <a:cs typeface="Impact"/>
              <a:sym typeface="Impac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5A6BD"/>
        </a:solidFill>
        <a:effectLst/>
      </p:bgPr>
    </p:bg>
    <p:spTree>
      <p:nvGrpSpPr>
        <p:cNvPr id="1" name="Shape 327"/>
        <p:cNvGrpSpPr/>
        <p:nvPr/>
      </p:nvGrpSpPr>
      <p:grpSpPr>
        <a:xfrm>
          <a:off x="0" y="0"/>
          <a:ext cx="0" cy="0"/>
          <a:chOff x="0" y="0"/>
          <a:chExt cx="0" cy="0"/>
        </a:xfrm>
      </p:grpSpPr>
      <p:sp>
        <p:nvSpPr>
          <p:cNvPr id="328" name="Google Shape;328;p21"/>
          <p:cNvSpPr txBox="1">
            <a:spLocks noGrp="1"/>
          </p:cNvSpPr>
          <p:nvPr>
            <p:ph type="title"/>
          </p:nvPr>
        </p:nvSpPr>
        <p:spPr>
          <a:xfrm>
            <a:off x="457800" y="118500"/>
            <a:ext cx="8285400" cy="789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700">
                <a:solidFill>
                  <a:srgbClr val="990000"/>
                </a:solidFill>
              </a:rPr>
              <a:t>   </a:t>
            </a:r>
            <a:endParaRPr sz="3700">
              <a:solidFill>
                <a:srgbClr val="990000"/>
              </a:solidFill>
            </a:endParaRPr>
          </a:p>
        </p:txBody>
      </p:sp>
      <p:sp>
        <p:nvSpPr>
          <p:cNvPr id="329" name="Google Shape;329;p21"/>
          <p:cNvSpPr txBox="1">
            <a:spLocks noGrp="1"/>
          </p:cNvSpPr>
          <p:nvPr>
            <p:ph type="body" idx="1"/>
          </p:nvPr>
        </p:nvSpPr>
        <p:spPr>
          <a:xfrm>
            <a:off x="188500" y="360850"/>
            <a:ext cx="8629500" cy="4551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1050">
                <a:solidFill>
                  <a:srgbClr val="2C2C2C"/>
                </a:solidFill>
                <a:highlight>
                  <a:srgbClr val="EBEDEC"/>
                </a:highlight>
                <a:latin typeface="Arial"/>
                <a:ea typeface="Arial"/>
                <a:cs typeface="Arial"/>
                <a:sym typeface="Arial"/>
              </a:rPr>
              <a:t>Краеведением в округе занимается Шестернина Нина Григорьевна  –  заведующая музеем истории сельской культуры.</a:t>
            </a:r>
            <a:endParaRPr/>
          </a:p>
        </p:txBody>
      </p:sp>
      <p:pic>
        <p:nvPicPr>
          <p:cNvPr id="330" name="Google Shape;330;p21"/>
          <p:cNvPicPr preferRelativeResize="0"/>
          <p:nvPr/>
        </p:nvPicPr>
        <p:blipFill>
          <a:blip r:embed="rId3">
            <a:alphaModFix/>
          </a:blip>
          <a:stretch>
            <a:fillRect/>
          </a:stretch>
        </p:blipFill>
        <p:spPr>
          <a:xfrm>
            <a:off x="1143000" y="709150"/>
            <a:ext cx="5912475" cy="443435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5A6BD"/>
        </a:solidFill>
        <a:effectLst/>
      </p:bgPr>
    </p:bg>
    <p:spTree>
      <p:nvGrpSpPr>
        <p:cNvPr id="1" name="Shape 334"/>
        <p:cNvGrpSpPr/>
        <p:nvPr/>
      </p:nvGrpSpPr>
      <p:grpSpPr>
        <a:xfrm>
          <a:off x="0" y="0"/>
          <a:ext cx="0" cy="0"/>
          <a:chOff x="0" y="0"/>
          <a:chExt cx="0" cy="0"/>
        </a:xfrm>
      </p:grpSpPr>
      <p:sp>
        <p:nvSpPr>
          <p:cNvPr id="335" name="Google Shape;335;p22"/>
          <p:cNvSpPr txBox="1">
            <a:spLocks noGrp="1"/>
          </p:cNvSpPr>
          <p:nvPr>
            <p:ph type="title"/>
          </p:nvPr>
        </p:nvSpPr>
        <p:spPr>
          <a:xfrm>
            <a:off x="217250" y="106825"/>
            <a:ext cx="8867700" cy="864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500" b="0">
                <a:solidFill>
                  <a:srgbClr val="313131"/>
                </a:solidFill>
                <a:highlight>
                  <a:srgbClr val="F1C232"/>
                </a:highlight>
                <a:latin typeface="Arial"/>
                <a:ea typeface="Arial"/>
                <a:cs typeface="Arial"/>
                <a:sym typeface="Arial"/>
              </a:rPr>
              <a:t>Музей истории сельской культуры находится в посёлке Мартюш в здании центральной библиотеки Каменского городского округа. Он был открыт в 2000 году. В фондах музея более 5,5 тысяч экспонатов.</a:t>
            </a:r>
            <a:endParaRPr sz="2500">
              <a:solidFill>
                <a:srgbClr val="783F04"/>
              </a:solidFill>
              <a:highlight>
                <a:srgbClr val="F1C232"/>
              </a:highlight>
              <a:latin typeface="Pacifico"/>
              <a:ea typeface="Pacifico"/>
              <a:cs typeface="Pacifico"/>
              <a:sym typeface="Pacifico"/>
            </a:endParaRPr>
          </a:p>
        </p:txBody>
      </p:sp>
      <p:sp>
        <p:nvSpPr>
          <p:cNvPr id="336" name="Google Shape;336;p22"/>
          <p:cNvSpPr txBox="1">
            <a:spLocks noGrp="1"/>
          </p:cNvSpPr>
          <p:nvPr>
            <p:ph type="body" idx="1"/>
          </p:nvPr>
        </p:nvSpPr>
        <p:spPr>
          <a:xfrm>
            <a:off x="87900" y="1034075"/>
            <a:ext cx="8968200" cy="4109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b="1" i="1">
              <a:latin typeface="Comfortaa"/>
              <a:ea typeface="Comfortaa"/>
              <a:cs typeface="Comfortaa"/>
              <a:sym typeface="Comfortaa"/>
            </a:endParaRPr>
          </a:p>
        </p:txBody>
      </p:sp>
      <p:pic>
        <p:nvPicPr>
          <p:cNvPr id="337" name="Google Shape;337;p22"/>
          <p:cNvPicPr preferRelativeResize="0"/>
          <p:nvPr/>
        </p:nvPicPr>
        <p:blipFill>
          <a:blip r:embed="rId3">
            <a:alphaModFix/>
          </a:blip>
          <a:stretch>
            <a:fillRect/>
          </a:stretch>
        </p:blipFill>
        <p:spPr>
          <a:xfrm>
            <a:off x="269300" y="1177700"/>
            <a:ext cx="7731700" cy="396579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341"/>
        <p:cNvGrpSpPr/>
        <p:nvPr/>
      </p:nvGrpSpPr>
      <p:grpSpPr>
        <a:xfrm>
          <a:off x="0" y="0"/>
          <a:ext cx="0" cy="0"/>
          <a:chOff x="0" y="0"/>
          <a:chExt cx="0" cy="0"/>
        </a:xfrm>
      </p:grpSpPr>
      <p:sp>
        <p:nvSpPr>
          <p:cNvPr id="342" name="Google Shape;342;p23"/>
          <p:cNvSpPr txBox="1">
            <a:spLocks noGrp="1"/>
          </p:cNvSpPr>
          <p:nvPr>
            <p:ph type="title"/>
          </p:nvPr>
        </p:nvSpPr>
        <p:spPr>
          <a:xfrm>
            <a:off x="448825" y="244150"/>
            <a:ext cx="7885500" cy="825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783F04"/>
                </a:solidFill>
              </a:rPr>
              <a:t>ГЕОГРАФИЧЕСКАЯ характеристика</a:t>
            </a:r>
            <a:endParaRPr>
              <a:solidFill>
                <a:srgbClr val="783F04"/>
              </a:solidFill>
            </a:endParaRPr>
          </a:p>
        </p:txBody>
      </p:sp>
      <p:sp>
        <p:nvSpPr>
          <p:cNvPr id="343" name="Google Shape;343;p23"/>
          <p:cNvSpPr txBox="1">
            <a:spLocks noGrp="1"/>
          </p:cNvSpPr>
          <p:nvPr>
            <p:ph type="body" idx="1"/>
          </p:nvPr>
        </p:nvSpPr>
        <p:spPr>
          <a:xfrm>
            <a:off x="155550" y="908425"/>
            <a:ext cx="8832900" cy="4093500"/>
          </a:xfrm>
          <a:prstGeom prst="rect">
            <a:avLst/>
          </a:prstGeom>
        </p:spPr>
        <p:txBody>
          <a:bodyPr spcFirstLastPara="1" wrap="square" lIns="91425" tIns="91425" rIns="91425" bIns="91425" anchor="t" anchorCtr="0">
            <a:noAutofit/>
          </a:bodyPr>
          <a:lstStyle/>
          <a:p>
            <a:pPr marL="0" lvl="0" indent="0" algn="l" rtl="0">
              <a:spcBef>
                <a:spcPts val="500"/>
              </a:spcBef>
              <a:spcAft>
                <a:spcPts val="0"/>
              </a:spcAft>
              <a:buNone/>
            </a:pPr>
            <a:r>
              <a:rPr lang="ru" sz="1150">
                <a:solidFill>
                  <a:srgbClr val="202122"/>
                </a:solidFill>
                <a:highlight>
                  <a:srgbClr val="FFFFFF"/>
                </a:highlight>
                <a:latin typeface="Arial"/>
                <a:ea typeface="Arial"/>
                <a:cs typeface="Arial"/>
                <a:sym typeface="Arial"/>
              </a:rPr>
              <a:t>Округ расположен вокруг крупного промышленного центра Среднего Урала — города Каменска-Уральского в южной части Свердловской области в 100 километрах от Екатеринбурга. На северо-западе граничит с </a:t>
            </a:r>
            <a:r>
              <a:rPr lang="ru" sz="115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Белоярским городским округом</a:t>
            </a:r>
            <a:r>
              <a:rPr lang="ru" sz="1150">
                <a:solidFill>
                  <a:srgbClr val="202122"/>
                </a:solidFill>
                <a:highlight>
                  <a:srgbClr val="FFFFFF"/>
                </a:highlight>
                <a:latin typeface="Arial"/>
                <a:ea typeface="Arial"/>
                <a:cs typeface="Arial"/>
                <a:sym typeface="Arial"/>
              </a:rPr>
              <a:t>, на северо-востоке с </a:t>
            </a:r>
            <a:r>
              <a:rPr lang="ru" sz="1150">
                <a:solidFill>
                  <a:srgbClr val="0645AD"/>
                </a:solidFill>
                <a:highlight>
                  <a:srgbClr val="FFFFFF"/>
                </a:highlight>
                <a:uFill>
                  <a:noFill/>
                </a:u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Богдановичским</a:t>
            </a:r>
            <a:r>
              <a:rPr lang="ru" sz="1150">
                <a:solidFill>
                  <a:srgbClr val="202122"/>
                </a:solidFill>
                <a:highlight>
                  <a:srgbClr val="FFFFFF"/>
                </a:highlight>
                <a:latin typeface="Arial"/>
                <a:ea typeface="Arial"/>
                <a:cs typeface="Arial"/>
                <a:sym typeface="Arial"/>
              </a:rPr>
              <a:t>, на юго-западе — с </a:t>
            </a:r>
            <a:r>
              <a:rPr lang="ru" sz="115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Сысертским</a:t>
            </a:r>
            <a:r>
              <a:rPr lang="ru" sz="1150">
                <a:solidFill>
                  <a:srgbClr val="202122"/>
                </a:solidFill>
                <a:highlight>
                  <a:srgbClr val="FFFFFF"/>
                </a:highlight>
                <a:latin typeface="Arial"/>
                <a:ea typeface="Arial"/>
                <a:cs typeface="Arial"/>
                <a:sym typeface="Arial"/>
              </a:rPr>
              <a:t>. На областном уровне — на юге граничит с </a:t>
            </a:r>
            <a:r>
              <a:rPr lang="ru" sz="1150">
                <a:solidFill>
                  <a:srgbClr val="0645AD"/>
                </a:solidFill>
                <a:highlight>
                  <a:srgbClr val="FFFFFF"/>
                </a:highlight>
                <a:uFill>
                  <a:noFill/>
                </a:uFill>
                <a:latin typeface="Arial"/>
                <a:ea typeface="Arial"/>
                <a:cs typeface="Arial"/>
                <a:sym typeface="Arial"/>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Челябинской областью</a:t>
            </a:r>
            <a:r>
              <a:rPr lang="ru" sz="1150">
                <a:solidFill>
                  <a:srgbClr val="202122"/>
                </a:solidFill>
                <a:highlight>
                  <a:srgbClr val="FFFFFF"/>
                </a:highlight>
                <a:latin typeface="Arial"/>
                <a:ea typeface="Arial"/>
                <a:cs typeface="Arial"/>
                <a:sym typeface="Arial"/>
              </a:rPr>
              <a:t>, на юго-востоке — с </a:t>
            </a:r>
            <a:r>
              <a:rPr lang="ru" sz="1150">
                <a:solidFill>
                  <a:srgbClr val="0645AD"/>
                </a:solidFill>
                <a:highlight>
                  <a:srgbClr val="FFFFFF"/>
                </a:highlight>
                <a:uFill>
                  <a:noFill/>
                </a:uFill>
                <a:latin typeface="Arial"/>
                <a:ea typeface="Arial"/>
                <a:cs typeface="Arial"/>
                <a:sym typeface="Arial"/>
                <a:hlinkClick r:id="rId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Курганской</a:t>
            </a:r>
            <a:r>
              <a:rPr lang="ru" sz="1600" baseline="30000">
                <a:solidFill>
                  <a:srgbClr val="0645AD"/>
                </a:solidFill>
                <a:highlight>
                  <a:srgbClr val="FFFFFF"/>
                </a:highlight>
                <a:uFill>
                  <a:noFill/>
                </a:u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[10]</a:t>
            </a:r>
            <a:r>
              <a:rPr lang="ru" sz="1150">
                <a:solidFill>
                  <a:srgbClr val="202122"/>
                </a:solidFill>
                <a:highlight>
                  <a:srgbClr val="FFFFFF"/>
                </a:highlight>
                <a:latin typeface="Arial"/>
                <a:ea typeface="Arial"/>
                <a:cs typeface="Arial"/>
                <a:sym typeface="Arial"/>
              </a:rPr>
              <a:t>.</a:t>
            </a:r>
            <a:endParaRPr sz="11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150">
                <a:solidFill>
                  <a:srgbClr val="202122"/>
                </a:solidFill>
                <a:highlight>
                  <a:srgbClr val="FFFFFF"/>
                </a:highlight>
                <a:latin typeface="Arial"/>
                <a:ea typeface="Arial"/>
                <a:cs typeface="Arial"/>
                <a:sym typeface="Arial"/>
              </a:rPr>
              <a:t>Общая площадь округа составляет 214 602 гектара, в том числе 89 519 гектар сельскохозяйственных угодий</a:t>
            </a:r>
            <a:r>
              <a:rPr lang="ru" sz="1600" baseline="30000">
                <a:solidFill>
                  <a:srgbClr val="0645AD"/>
                </a:solidFill>
                <a:highlight>
                  <a:srgbClr val="FFFFFF"/>
                </a:highlight>
                <a:uFill>
                  <a:noFill/>
                </a:u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[10]</a:t>
            </a:r>
            <a:r>
              <a:rPr lang="ru" sz="1150">
                <a:solidFill>
                  <a:srgbClr val="202122"/>
                </a:solidFill>
                <a:highlight>
                  <a:srgbClr val="FFFFFF"/>
                </a:highlight>
                <a:latin typeface="Arial"/>
                <a:ea typeface="Arial"/>
                <a:cs typeface="Arial"/>
                <a:sym typeface="Arial"/>
              </a:rPr>
              <a:t>.</a:t>
            </a:r>
            <a:endParaRPr sz="11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150">
                <a:solidFill>
                  <a:srgbClr val="202122"/>
                </a:solidFill>
                <a:highlight>
                  <a:srgbClr val="FFFFFF"/>
                </a:highlight>
                <a:latin typeface="Arial"/>
                <a:ea typeface="Arial"/>
                <a:cs typeface="Arial"/>
                <a:sym typeface="Arial"/>
              </a:rPr>
              <a:t>Территория округа расположена в </a:t>
            </a:r>
            <a:r>
              <a:rPr lang="ru" sz="1150">
                <a:solidFill>
                  <a:srgbClr val="0645AD"/>
                </a:solidFill>
                <a:highlight>
                  <a:srgbClr val="FFFFFF"/>
                </a:highlight>
                <a:uFill>
                  <a:noFill/>
                </a:uFill>
                <a:latin typeface="Arial"/>
                <a:ea typeface="Arial"/>
                <a:cs typeface="Arial"/>
                <a:sym typeface="Arial"/>
                <a:hlinkClick r:id="rId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лесостепной зоне</a:t>
            </a:r>
            <a:r>
              <a:rPr lang="ru" sz="1150">
                <a:solidFill>
                  <a:srgbClr val="202122"/>
                </a:solidFill>
                <a:highlight>
                  <a:srgbClr val="FFFFFF"/>
                </a:highlight>
                <a:latin typeface="Arial"/>
                <a:ea typeface="Arial"/>
                <a:cs typeface="Arial"/>
                <a:sym typeface="Arial"/>
              </a:rPr>
              <a:t>. Преобладающие виды деревьев — </a:t>
            </a:r>
            <a:r>
              <a:rPr lang="ru" sz="1150">
                <a:solidFill>
                  <a:srgbClr val="0645AD"/>
                </a:solidFill>
                <a:highlight>
                  <a:srgbClr val="FFFFFF"/>
                </a:highlight>
                <a:uFill>
                  <a:noFill/>
                </a:uFill>
                <a:latin typeface="Arial"/>
                <a:ea typeface="Arial"/>
                <a:cs typeface="Arial"/>
                <a:sym typeface="Arial"/>
                <a:hlinkClick r:id="rId10">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берёза</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1">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осина</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2">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сосна</a:t>
            </a:r>
            <a:r>
              <a:rPr lang="ru" sz="1150">
                <a:solidFill>
                  <a:srgbClr val="202122"/>
                </a:solidFill>
                <a:highlight>
                  <a:srgbClr val="FFFFFF"/>
                </a:highlight>
                <a:latin typeface="Arial"/>
                <a:ea typeface="Arial"/>
                <a:cs typeface="Arial"/>
                <a:sym typeface="Arial"/>
              </a:rPr>
              <a:t>. Животный мир представлен в основном лесными видами животных: </a:t>
            </a:r>
            <a:r>
              <a:rPr lang="ru" sz="1150">
                <a:solidFill>
                  <a:srgbClr val="0645AD"/>
                </a:solidFill>
                <a:highlight>
                  <a:srgbClr val="FFFFFF"/>
                </a:highlight>
                <a:uFill>
                  <a:noFill/>
                </a:uFill>
                <a:latin typeface="Arial"/>
                <a:ea typeface="Arial"/>
                <a:cs typeface="Arial"/>
                <a:sym typeface="Arial"/>
                <a:hlinkClick r:id="rId1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лось</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кабан</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косуля</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заяц</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лисица</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горностай</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1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куница</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20">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барсук</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21">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норка</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22">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белка</a:t>
            </a:r>
            <a:r>
              <a:rPr lang="ru" sz="1150">
                <a:solidFill>
                  <a:srgbClr val="202122"/>
                </a:solidFill>
                <a:highlight>
                  <a:srgbClr val="FFFFFF"/>
                </a:highlight>
                <a:latin typeface="Arial"/>
                <a:ea typeface="Arial"/>
                <a:cs typeface="Arial"/>
                <a:sym typeface="Arial"/>
              </a:rPr>
              <a:t>; из пернатых — </a:t>
            </a:r>
            <a:r>
              <a:rPr lang="ru" sz="1150">
                <a:solidFill>
                  <a:srgbClr val="0645AD"/>
                </a:solidFill>
                <a:highlight>
                  <a:srgbClr val="FFFFFF"/>
                </a:highlight>
                <a:uFill>
                  <a:noFill/>
                </a:uFill>
                <a:latin typeface="Arial"/>
                <a:ea typeface="Arial"/>
                <a:cs typeface="Arial"/>
                <a:sym typeface="Arial"/>
                <a:hlinkClick r:id="rId2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глухарь</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2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тетерев</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2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рябчик</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2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куропатка</a:t>
            </a:r>
            <a:r>
              <a:rPr lang="ru" sz="1600" baseline="30000">
                <a:solidFill>
                  <a:srgbClr val="0645AD"/>
                </a:solidFill>
                <a:highlight>
                  <a:srgbClr val="FFFFFF"/>
                </a:highlight>
                <a:uFill>
                  <a:noFill/>
                </a:u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[10]</a:t>
            </a:r>
            <a:r>
              <a:rPr lang="ru" sz="1150">
                <a:solidFill>
                  <a:srgbClr val="202122"/>
                </a:solidFill>
                <a:highlight>
                  <a:srgbClr val="FFFFFF"/>
                </a:highlight>
                <a:latin typeface="Arial"/>
                <a:ea typeface="Arial"/>
                <a:cs typeface="Arial"/>
                <a:sym typeface="Arial"/>
              </a:rPr>
              <a:t>.</a:t>
            </a:r>
            <a:endParaRPr sz="11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150">
                <a:solidFill>
                  <a:srgbClr val="202122"/>
                </a:solidFill>
                <a:highlight>
                  <a:srgbClr val="FFFFFF"/>
                </a:highlight>
                <a:latin typeface="Arial"/>
                <a:ea typeface="Arial"/>
                <a:cs typeface="Arial"/>
                <a:sym typeface="Arial"/>
              </a:rPr>
              <a:t>Водные ресурсы представлены реками </a:t>
            </a:r>
            <a:r>
              <a:rPr lang="ru" sz="1150">
                <a:solidFill>
                  <a:srgbClr val="0645AD"/>
                </a:solidFill>
                <a:highlight>
                  <a:srgbClr val="FFFFFF"/>
                </a:highlight>
                <a:uFill>
                  <a:noFill/>
                </a:uFill>
                <a:latin typeface="Arial"/>
                <a:ea typeface="Arial"/>
                <a:cs typeface="Arial"/>
                <a:sym typeface="Arial"/>
                <a:hlinkClick r:id="rId2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Исеть</a:t>
            </a:r>
            <a:r>
              <a:rPr lang="ru" sz="1150">
                <a:solidFill>
                  <a:srgbClr val="202122"/>
                </a:solidFill>
                <a:highlight>
                  <a:srgbClr val="FFFFFF"/>
                </a:highlight>
                <a:latin typeface="Arial"/>
                <a:ea typeface="Arial"/>
                <a:cs typeface="Arial"/>
                <a:sym typeface="Arial"/>
              </a:rPr>
              <a:t> и её притоками: </a:t>
            </a:r>
            <a:r>
              <a:rPr lang="ru" sz="1150">
                <a:solidFill>
                  <a:srgbClr val="0645AD"/>
                </a:solidFill>
                <a:highlight>
                  <a:srgbClr val="FFFFFF"/>
                </a:highlight>
                <a:uFill>
                  <a:noFill/>
                </a:uFill>
                <a:latin typeface="Arial"/>
                <a:ea typeface="Arial"/>
                <a:cs typeface="Arial"/>
                <a:sym typeface="Arial"/>
                <a:hlinkClick r:id="rId2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Каменка</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2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Камышенка</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30">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Грязнуха</a:t>
            </a:r>
            <a:r>
              <a:rPr lang="ru" sz="1150">
                <a:solidFill>
                  <a:srgbClr val="202122"/>
                </a:solidFill>
                <a:highlight>
                  <a:srgbClr val="FFFFFF"/>
                </a:highlight>
                <a:latin typeface="Arial"/>
                <a:ea typeface="Arial"/>
                <a:cs typeface="Arial"/>
                <a:sym typeface="Arial"/>
              </a:rPr>
              <a:t>, Синара, принадлежащими бассейну реки </a:t>
            </a:r>
            <a:r>
              <a:rPr lang="ru" sz="1150">
                <a:solidFill>
                  <a:srgbClr val="0645AD"/>
                </a:solidFill>
                <a:highlight>
                  <a:srgbClr val="FFFFFF"/>
                </a:highlight>
                <a:uFill>
                  <a:noFill/>
                </a:uFill>
                <a:latin typeface="Arial"/>
                <a:ea typeface="Arial"/>
                <a:cs typeface="Arial"/>
                <a:sym typeface="Arial"/>
                <a:hlinkClick r:id="rId31">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Тобол</a:t>
            </a:r>
            <a:r>
              <a:rPr lang="ru" sz="1150">
                <a:solidFill>
                  <a:srgbClr val="202122"/>
                </a:solidFill>
                <a:highlight>
                  <a:srgbClr val="FFFFFF"/>
                </a:highlight>
                <a:latin typeface="Arial"/>
                <a:ea typeface="Arial"/>
                <a:cs typeface="Arial"/>
                <a:sym typeface="Arial"/>
              </a:rPr>
              <a:t>. На территории имеются несколько озёр: </a:t>
            </a:r>
            <a:r>
              <a:rPr lang="ru" sz="1150">
                <a:solidFill>
                  <a:srgbClr val="0645AD"/>
                </a:solidFill>
                <a:highlight>
                  <a:srgbClr val="FFFFFF"/>
                </a:highlight>
                <a:uFill>
                  <a:noFill/>
                </a:uFill>
                <a:latin typeface="Arial"/>
                <a:ea typeface="Arial"/>
                <a:cs typeface="Arial"/>
                <a:sym typeface="Arial"/>
                <a:hlinkClick r:id="rId32">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Тыгиш</a:t>
            </a:r>
            <a:r>
              <a:rPr lang="ru" sz="1150">
                <a:solidFill>
                  <a:srgbClr val="202122"/>
                </a:solidFill>
                <a:highlight>
                  <a:srgbClr val="FFFFFF"/>
                </a:highlight>
                <a:latin typeface="Arial"/>
                <a:ea typeface="Arial"/>
                <a:cs typeface="Arial"/>
                <a:sym typeface="Arial"/>
              </a:rPr>
              <a:t>, </a:t>
            </a:r>
            <a:r>
              <a:rPr lang="ru" sz="1150">
                <a:solidFill>
                  <a:srgbClr val="BA0000"/>
                </a:solidFill>
                <a:highlight>
                  <a:srgbClr val="FFFFFF"/>
                </a:highlight>
                <a:uFill>
                  <a:noFill/>
                </a:uFill>
                <a:latin typeface="Arial"/>
                <a:ea typeface="Arial"/>
                <a:cs typeface="Arial"/>
                <a:sym typeface="Arial"/>
                <a:hlinkClick r:id="rId3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Малый</a:t>
            </a:r>
            <a:r>
              <a:rPr lang="ru" sz="1150">
                <a:solidFill>
                  <a:srgbClr val="202122"/>
                </a:solidFill>
                <a:highlight>
                  <a:srgbClr val="FFFFFF"/>
                </a:highlight>
                <a:latin typeface="Arial"/>
                <a:ea typeface="Arial"/>
                <a:cs typeface="Arial"/>
                <a:sym typeface="Arial"/>
              </a:rPr>
              <a:t> и </a:t>
            </a:r>
            <a:r>
              <a:rPr lang="ru" sz="1150">
                <a:solidFill>
                  <a:srgbClr val="0645AD"/>
                </a:solidFill>
                <a:highlight>
                  <a:srgbClr val="FFFFFF"/>
                </a:highlight>
                <a:uFill>
                  <a:noFill/>
                </a:uFill>
                <a:latin typeface="Arial"/>
                <a:ea typeface="Arial"/>
                <a:cs typeface="Arial"/>
                <a:sym typeface="Arial"/>
                <a:hlinkClick r:id="rId3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Большой Сунгуль</a:t>
            </a:r>
            <a:r>
              <a:rPr lang="ru" sz="1150">
                <a:solidFill>
                  <a:srgbClr val="202122"/>
                </a:solidFill>
                <a:highlight>
                  <a:srgbClr val="FFFFFF"/>
                </a:highlight>
                <a:latin typeface="Arial"/>
                <a:ea typeface="Arial"/>
                <a:cs typeface="Arial"/>
                <a:sym typeface="Arial"/>
              </a:rPr>
              <a:t>, </a:t>
            </a:r>
            <a:r>
              <a:rPr lang="ru" sz="1150">
                <a:solidFill>
                  <a:srgbClr val="0645AD"/>
                </a:solidFill>
                <a:highlight>
                  <a:srgbClr val="FFFFFF"/>
                </a:highlight>
                <a:uFill>
                  <a:noFill/>
                </a:uFill>
                <a:latin typeface="Arial"/>
                <a:ea typeface="Arial"/>
                <a:cs typeface="Arial"/>
                <a:sym typeface="Arial"/>
                <a:hlinkClick r:id="rId3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Червяное</a:t>
            </a:r>
            <a:r>
              <a:rPr lang="ru" sz="1150">
                <a:solidFill>
                  <a:srgbClr val="202122"/>
                </a:solidFill>
                <a:highlight>
                  <a:srgbClr val="FFFFFF"/>
                </a:highlight>
                <a:latin typeface="Arial"/>
                <a:ea typeface="Arial"/>
                <a:cs typeface="Arial"/>
                <a:sym typeface="Arial"/>
              </a:rPr>
              <a:t>, </a:t>
            </a:r>
            <a:r>
              <a:rPr lang="ru" sz="1150">
                <a:solidFill>
                  <a:srgbClr val="BA0000"/>
                </a:solidFill>
                <a:highlight>
                  <a:srgbClr val="FFFFFF"/>
                </a:highlight>
                <a:uFill>
                  <a:noFill/>
                </a:uFill>
                <a:latin typeface="Arial"/>
                <a:ea typeface="Arial"/>
                <a:cs typeface="Arial"/>
                <a:sym typeface="Arial"/>
                <a:hlinkClick r:id="rId3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Сосновское</a:t>
            </a:r>
            <a:r>
              <a:rPr lang="ru" sz="1150">
                <a:solidFill>
                  <a:srgbClr val="202122"/>
                </a:solidFill>
                <a:highlight>
                  <a:srgbClr val="FFFFFF"/>
                </a:highlight>
                <a:latin typeface="Arial"/>
                <a:ea typeface="Arial"/>
                <a:cs typeface="Arial"/>
                <a:sym typeface="Arial"/>
              </a:rPr>
              <a:t>, </a:t>
            </a:r>
            <a:r>
              <a:rPr lang="ru" sz="1150">
                <a:solidFill>
                  <a:srgbClr val="BA0000"/>
                </a:solidFill>
                <a:highlight>
                  <a:srgbClr val="FFFFFF"/>
                </a:highlight>
                <a:uFill>
                  <a:noFill/>
                </a:uFill>
                <a:latin typeface="Arial"/>
                <a:ea typeface="Arial"/>
                <a:cs typeface="Arial"/>
                <a:sym typeface="Arial"/>
                <a:hlinkClick r:id="rId3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Карасье</a:t>
            </a:r>
            <a:r>
              <a:rPr lang="ru" sz="1150">
                <a:solidFill>
                  <a:srgbClr val="202122"/>
                </a:solidFill>
                <a:highlight>
                  <a:srgbClr val="FFFFFF"/>
                </a:highlight>
                <a:latin typeface="Arial"/>
                <a:ea typeface="Arial"/>
                <a:cs typeface="Arial"/>
                <a:sym typeface="Arial"/>
              </a:rPr>
              <a:t> и </a:t>
            </a:r>
            <a:r>
              <a:rPr lang="ru" sz="1150">
                <a:solidFill>
                  <a:srgbClr val="BA0000"/>
                </a:solidFill>
                <a:highlight>
                  <a:srgbClr val="FFFFFF"/>
                </a:highlight>
                <a:uFill>
                  <a:noFill/>
                </a:uFill>
                <a:latin typeface="Arial"/>
                <a:ea typeface="Arial"/>
                <a:cs typeface="Arial"/>
                <a:sym typeface="Arial"/>
                <a:hlinkClick r:id="rId3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Боёвский пруд</a:t>
            </a:r>
            <a:r>
              <a:rPr lang="ru" sz="1150">
                <a:solidFill>
                  <a:srgbClr val="202122"/>
                </a:solidFill>
                <a:highlight>
                  <a:srgbClr val="FFFFFF"/>
                </a:highlight>
                <a:latin typeface="Arial"/>
                <a:ea typeface="Arial"/>
                <a:cs typeface="Arial"/>
                <a:sym typeface="Arial"/>
              </a:rPr>
              <a:t>. На озёрах осуществляется местный рыбный промысел</a:t>
            </a:r>
            <a:r>
              <a:rPr lang="ru" sz="1600" baseline="30000">
                <a:solidFill>
                  <a:srgbClr val="0645AD"/>
                </a:solidFill>
                <a:highlight>
                  <a:srgbClr val="FFFFFF"/>
                </a:highlight>
                <a:uFill>
                  <a:noFill/>
                </a:u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[10]</a:t>
            </a:r>
            <a:r>
              <a:rPr lang="ru" sz="1150">
                <a:solidFill>
                  <a:srgbClr val="202122"/>
                </a:solidFill>
                <a:highlight>
                  <a:srgbClr val="FFFFFF"/>
                </a:highlight>
                <a:latin typeface="Arial"/>
                <a:ea typeface="Arial"/>
                <a:cs typeface="Arial"/>
                <a:sym typeface="Arial"/>
              </a:rPr>
              <a:t>.</a:t>
            </a:r>
            <a:endParaRPr sz="11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150">
                <a:solidFill>
                  <a:srgbClr val="202122"/>
                </a:solidFill>
                <a:highlight>
                  <a:srgbClr val="FFFFFF"/>
                </a:highlight>
                <a:latin typeface="Arial"/>
                <a:ea typeface="Arial"/>
                <a:cs typeface="Arial"/>
                <a:sym typeface="Arial"/>
              </a:rPr>
              <a:t>Полезные ископаемые, преобладающие на территории округа — глина, песок, щебень, мрамор, золото, бокситы</a:t>
            </a:r>
            <a:r>
              <a:rPr lang="ru" sz="1600" baseline="30000">
                <a:solidFill>
                  <a:srgbClr val="0645AD"/>
                </a:solidFill>
                <a:highlight>
                  <a:srgbClr val="FFFFFF"/>
                </a:highlight>
                <a:uFill>
                  <a:noFill/>
                </a:u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[10]</a:t>
            </a:r>
            <a:r>
              <a:rPr lang="ru" sz="1150">
                <a:solidFill>
                  <a:srgbClr val="202122"/>
                </a:solidFill>
                <a:highlight>
                  <a:srgbClr val="FFFFFF"/>
                </a:highlight>
                <a:latin typeface="Arial"/>
                <a:ea typeface="Arial"/>
                <a:cs typeface="Arial"/>
                <a:sym typeface="Arial"/>
              </a:rPr>
              <a:t>.</a:t>
            </a:r>
            <a:endParaRPr sz="11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150">
                <a:solidFill>
                  <a:srgbClr val="202122"/>
                </a:solidFill>
                <a:highlight>
                  <a:srgbClr val="FFFFFF"/>
                </a:highlight>
                <a:latin typeface="Arial"/>
                <a:ea typeface="Arial"/>
                <a:cs typeface="Arial"/>
                <a:sym typeface="Arial"/>
              </a:rPr>
              <a:t>С запада на восток по территории округа проходит железная дорога «Екатеринбург-Курган», протяженностью 46 километров, автомобильная дорога </a:t>
            </a:r>
            <a:r>
              <a:rPr lang="ru" sz="1150" b="1">
                <a:solidFill>
                  <a:srgbClr val="FFFFFF"/>
                </a:solidFill>
                <a:highlight>
                  <a:srgbClr val="0078D5"/>
                </a:highlight>
                <a:uFill>
                  <a:noFill/>
                </a:uFill>
                <a:latin typeface="Arial"/>
                <a:ea typeface="Arial"/>
                <a:cs typeface="Arial"/>
                <a:sym typeface="Arial"/>
                <a:hlinkClick r:id="rId3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Р354</a:t>
            </a:r>
            <a:r>
              <a:rPr lang="ru" sz="1150">
                <a:solidFill>
                  <a:srgbClr val="202122"/>
                </a:solidFill>
                <a:highlight>
                  <a:srgbClr val="FFFFFF"/>
                </a:highlight>
                <a:latin typeface="Arial"/>
                <a:ea typeface="Arial"/>
                <a:cs typeface="Arial"/>
                <a:sym typeface="Arial"/>
              </a:rPr>
              <a:t> «Екатеринбург-Шадринск-Курган». Общая протяженность внутрирайонных дорог составляет более 200 километров. Автотранспортные магистрали, связывающие населённые пункты муниципального образования и соседние города, имеют асфальтобетонное покрытие</a:t>
            </a:r>
            <a:r>
              <a:rPr lang="ru" sz="1600" baseline="30000">
                <a:solidFill>
                  <a:srgbClr val="0645AD"/>
                </a:solidFill>
                <a:highlight>
                  <a:srgbClr val="FFFFFF"/>
                </a:highlight>
                <a:uFill>
                  <a:noFill/>
                </a:u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[10]</a:t>
            </a:r>
            <a:r>
              <a:rPr lang="ru" sz="1150">
                <a:solidFill>
                  <a:srgbClr val="202122"/>
                </a:solidFill>
                <a:highlight>
                  <a:srgbClr val="FFFFFF"/>
                </a:highlight>
                <a:latin typeface="Arial"/>
                <a:ea typeface="Arial"/>
                <a:cs typeface="Arial"/>
                <a:sym typeface="Arial"/>
              </a:rPr>
              <a:t>.</a:t>
            </a:r>
            <a:endParaRPr sz="1150">
              <a:solidFill>
                <a:srgbClr val="202122"/>
              </a:solidFill>
              <a:highlight>
                <a:srgbClr val="FFFFFF"/>
              </a:highlight>
              <a:latin typeface="Arial"/>
              <a:ea typeface="Arial"/>
              <a:cs typeface="Arial"/>
              <a:sym typeface="Arial"/>
            </a:endParaRPr>
          </a:p>
          <a:p>
            <a:pPr marL="0" lvl="0" indent="0" algn="l" rtl="0">
              <a:spcBef>
                <a:spcPts val="500"/>
              </a:spcBef>
              <a:spcAft>
                <a:spcPts val="1600"/>
              </a:spcAft>
              <a:buNone/>
            </a:pPr>
            <a:endParaRPr sz="14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347"/>
        <p:cNvGrpSpPr/>
        <p:nvPr/>
      </p:nvGrpSpPr>
      <p:grpSpPr>
        <a:xfrm>
          <a:off x="0" y="0"/>
          <a:ext cx="0" cy="0"/>
          <a:chOff x="0" y="0"/>
          <a:chExt cx="0" cy="0"/>
        </a:xfrm>
      </p:grpSpPr>
      <p:sp>
        <p:nvSpPr>
          <p:cNvPr id="348" name="Google Shape;348;p24"/>
          <p:cNvSpPr txBox="1">
            <a:spLocks noGrp="1"/>
          </p:cNvSpPr>
          <p:nvPr>
            <p:ph type="title"/>
          </p:nvPr>
        </p:nvSpPr>
        <p:spPr>
          <a:xfrm>
            <a:off x="260325" y="253125"/>
            <a:ext cx="8073900" cy="727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ИСТОРИЯ муниципального образования</a:t>
            </a:r>
            <a:endParaRPr/>
          </a:p>
        </p:txBody>
      </p:sp>
      <p:sp>
        <p:nvSpPr>
          <p:cNvPr id="349" name="Google Shape;349;p24"/>
          <p:cNvSpPr txBox="1">
            <a:spLocks noGrp="1"/>
          </p:cNvSpPr>
          <p:nvPr>
            <p:ph type="body" idx="1"/>
          </p:nvPr>
        </p:nvSpPr>
        <p:spPr>
          <a:xfrm>
            <a:off x="359125" y="1357250"/>
            <a:ext cx="8073900" cy="3470700"/>
          </a:xfrm>
          <a:prstGeom prst="rect">
            <a:avLst/>
          </a:prstGeom>
        </p:spPr>
        <p:txBody>
          <a:bodyPr spcFirstLastPara="1" wrap="square" lIns="91425" tIns="91425" rIns="91425" bIns="91425" anchor="t" anchorCtr="0">
            <a:noAutofit/>
          </a:bodyPr>
          <a:lstStyle/>
          <a:p>
            <a:pPr marL="0" lvl="0" indent="0" algn="l" rtl="0">
              <a:spcBef>
                <a:spcPts val="500"/>
              </a:spcBef>
              <a:spcAft>
                <a:spcPts val="0"/>
              </a:spcAft>
              <a:buNone/>
            </a:pPr>
            <a:r>
              <a:rPr lang="ru" sz="1050">
                <a:solidFill>
                  <a:srgbClr val="0645AD"/>
                </a:solidFill>
                <a:highlight>
                  <a:srgbClr val="FFFFFF"/>
                </a:highlight>
                <a:uFill>
                  <a:noFill/>
                </a:u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17 декабря</a:t>
            </a:r>
            <a:r>
              <a:rPr lang="ru" sz="1050">
                <a:solidFill>
                  <a:srgbClr val="202122"/>
                </a:solidFill>
                <a:highlight>
                  <a:srgbClr val="FFFFFF"/>
                </a:highlight>
                <a:latin typeface="Arial"/>
                <a:ea typeface="Arial"/>
                <a:cs typeface="Arial"/>
                <a:sym typeface="Arial"/>
              </a:rPr>
              <a:t> </a:t>
            </a:r>
            <a:r>
              <a:rPr lang="ru" sz="1050">
                <a:solidFill>
                  <a:srgbClr val="0645AD"/>
                </a:solidFill>
                <a:highlight>
                  <a:srgbClr val="FFFFFF"/>
                </a:highlight>
                <a:uFill>
                  <a:noFill/>
                </a:u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1995 года</a:t>
            </a:r>
            <a:r>
              <a:rPr lang="ru" sz="1050">
                <a:solidFill>
                  <a:srgbClr val="202122"/>
                </a:solidFill>
                <a:highlight>
                  <a:srgbClr val="FFFFFF"/>
                </a:highlight>
                <a:latin typeface="Arial"/>
                <a:ea typeface="Arial"/>
                <a:cs typeface="Arial"/>
                <a:sym typeface="Arial"/>
              </a:rPr>
              <a:t> состоялся местный референдум по определению границ и структуры органов местного самоуправления муниципального образования</a:t>
            </a:r>
            <a:r>
              <a:rPr lang="ru" sz="1500" baseline="3000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[11]</a:t>
            </a:r>
            <a:r>
              <a:rPr lang="ru" sz="1050">
                <a:solidFill>
                  <a:srgbClr val="202122"/>
                </a:solidFill>
                <a:highlight>
                  <a:srgbClr val="FFFFFF"/>
                </a:highlight>
                <a:latin typeface="Arial"/>
                <a:ea typeface="Arial"/>
                <a:cs typeface="Arial"/>
                <a:sym typeface="Arial"/>
              </a:rPr>
              <a:t>. По итогам референдума был создан Каменский район как муниципальное образование, в составе муниципального образования организованы 16 сельских администраций с 64 населёнными пунктами. Центром муниципального образования стал посёлок Мартюш. Муниципальное образование было включено в областной реестр 10 ноября 1996 года за № 12</a:t>
            </a:r>
            <a:r>
              <a:rPr lang="ru" sz="1500" baseline="3000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[12]</a:t>
            </a:r>
            <a:r>
              <a:rPr lang="ru" sz="1050">
                <a:solidFill>
                  <a:srgbClr val="202122"/>
                </a:solidFill>
                <a:highlight>
                  <a:srgbClr val="FFFFFF"/>
                </a:highlight>
                <a:latin typeface="Arial"/>
                <a:ea typeface="Arial"/>
                <a:cs typeface="Arial"/>
                <a:sym typeface="Arial"/>
              </a:rPr>
              <a:t> и в государственный реестр муниципальных образований 17 ноября 2005 года за номером RU.66360000.</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050">
                <a:solidFill>
                  <a:srgbClr val="202122"/>
                </a:solidFill>
                <a:highlight>
                  <a:srgbClr val="FFFFFF"/>
                </a:highlight>
                <a:latin typeface="Arial"/>
                <a:ea typeface="Arial"/>
                <a:cs typeface="Arial"/>
                <a:sym typeface="Arial"/>
              </a:rPr>
              <a:t>С 31 декабря 2004 года Законом Свердловской области № 124-03 от 12 октября 2004 года посёлок Мартюш, расположенный на территории Каменского района, был отнесён к категории городских населённых пунктов, к виду посёлок городского типа</a:t>
            </a:r>
            <a:r>
              <a:rPr lang="ru" sz="1500" baseline="3000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[13]</a:t>
            </a:r>
            <a:r>
              <a:rPr lang="ru" sz="1500" baseline="3000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[14]</a:t>
            </a:r>
            <a:r>
              <a:rPr lang="ru" sz="1050">
                <a:solidFill>
                  <a:srgbClr val="202122"/>
                </a:solidFill>
                <a:highlight>
                  <a:srgbClr val="FFFFFF"/>
                </a:highlight>
                <a:latin typeface="Arial"/>
                <a:ea typeface="Arial"/>
                <a:cs typeface="Arial"/>
                <a:sym typeface="Arial"/>
              </a:rPr>
              <a:t>.</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050">
                <a:solidFill>
                  <a:srgbClr val="202122"/>
                </a:solidFill>
                <a:highlight>
                  <a:srgbClr val="FFFFFF"/>
                </a:highlight>
                <a:latin typeface="Arial"/>
                <a:ea typeface="Arial"/>
                <a:cs typeface="Arial"/>
                <a:sym typeface="Arial"/>
              </a:rPr>
              <a:t>Областным законом от 25 октября 2004 года № 157-ОЗ «Об установлении границ муниципального образования Каменский район и наделении его статусом городского округа» установлены в соответствии с требованиями федерального закона границы муниципального образования, описание границ и схематическая карта границ, муниципальное образование с 31 декабря 2004 года наделено статусом городского округа</a:t>
            </a:r>
            <a:r>
              <a:rPr lang="ru" sz="1500" baseline="3000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[15]</a:t>
            </a:r>
            <a:r>
              <a:rPr lang="ru" sz="1050">
                <a:solidFill>
                  <a:srgbClr val="202122"/>
                </a:solidFill>
                <a:highlight>
                  <a:srgbClr val="FFFFFF"/>
                </a:highlight>
                <a:latin typeface="Arial"/>
                <a:ea typeface="Arial"/>
                <a:cs typeface="Arial"/>
                <a:sym typeface="Arial"/>
              </a:rPr>
              <a:t>.</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050">
                <a:solidFill>
                  <a:srgbClr val="202122"/>
                </a:solidFill>
                <a:highlight>
                  <a:srgbClr val="FFFFFF"/>
                </a:highlight>
                <a:latin typeface="Arial"/>
                <a:ea typeface="Arial"/>
                <a:cs typeface="Arial"/>
                <a:sym typeface="Arial"/>
              </a:rPr>
              <a:t>Решением районной Думы муниципального образования Каменский район от 9 июня 2005 года № 18 был утверждён Устав Каменского городского округа</a:t>
            </a:r>
            <a:r>
              <a:rPr lang="ru" sz="1500" baseline="3000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[16]</a:t>
            </a:r>
            <a:r>
              <a:rPr lang="ru" sz="1050">
                <a:solidFill>
                  <a:srgbClr val="202122"/>
                </a:solidFill>
                <a:highlight>
                  <a:srgbClr val="FFFFFF"/>
                </a:highlight>
                <a:latin typeface="Arial"/>
                <a:ea typeface="Arial"/>
                <a:cs typeface="Arial"/>
                <a:sym typeface="Arial"/>
              </a:rPr>
              <a:t>.</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0"/>
              </a:spcAft>
              <a:buNone/>
            </a:pPr>
            <a:r>
              <a:rPr lang="ru" sz="1050">
                <a:solidFill>
                  <a:srgbClr val="202122"/>
                </a:solidFill>
                <a:highlight>
                  <a:srgbClr val="FFFFFF"/>
                </a:highlight>
                <a:latin typeface="Arial"/>
                <a:ea typeface="Arial"/>
                <a:cs typeface="Arial"/>
                <a:sym typeface="Arial"/>
              </a:rPr>
              <a:t>Название </a:t>
            </a:r>
            <a:r>
              <a:rPr lang="ru" sz="1050" i="1">
                <a:solidFill>
                  <a:srgbClr val="202122"/>
                </a:solidFill>
                <a:highlight>
                  <a:srgbClr val="FFFFFF"/>
                </a:highlight>
                <a:latin typeface="Arial"/>
                <a:ea typeface="Arial"/>
                <a:cs typeface="Arial"/>
                <a:sym typeface="Arial"/>
              </a:rPr>
              <a:t>Каменский городской округ</a:t>
            </a:r>
            <a:r>
              <a:rPr lang="ru" sz="1050">
                <a:solidFill>
                  <a:srgbClr val="202122"/>
                </a:solidFill>
                <a:highlight>
                  <a:srgbClr val="FFFFFF"/>
                </a:highlight>
                <a:latin typeface="Arial"/>
                <a:ea typeface="Arial"/>
                <a:cs typeface="Arial"/>
                <a:sym typeface="Arial"/>
              </a:rPr>
              <a:t> было утверждено с 1 января 2006 года</a:t>
            </a:r>
            <a:r>
              <a:rPr lang="ru" sz="1500" baseline="30000">
                <a:solidFill>
                  <a:srgbClr val="0645AD"/>
                </a:solidFill>
                <a:highlight>
                  <a:srgbClr val="FFFFFF"/>
                </a:highlight>
                <a:uFill>
                  <a:noFill/>
                </a:u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[16]</a:t>
            </a:r>
            <a:r>
              <a:rPr lang="ru" sz="1050">
                <a:solidFill>
                  <a:srgbClr val="202122"/>
                </a:solidFill>
                <a:highlight>
                  <a:srgbClr val="FFFFFF"/>
                </a:highlight>
                <a:latin typeface="Arial"/>
                <a:ea typeface="Arial"/>
                <a:cs typeface="Arial"/>
                <a:sym typeface="Arial"/>
              </a:rPr>
              <a:t>.</a:t>
            </a:r>
            <a:endParaRPr sz="1050">
              <a:solidFill>
                <a:srgbClr val="202122"/>
              </a:solidFill>
              <a:highlight>
                <a:srgbClr val="FFFFFF"/>
              </a:highlight>
              <a:latin typeface="Arial"/>
              <a:ea typeface="Arial"/>
              <a:cs typeface="Arial"/>
              <a:sym typeface="Arial"/>
            </a:endParaRPr>
          </a:p>
          <a:p>
            <a:pPr marL="0" lvl="0" indent="0" algn="l" rtl="0">
              <a:spcBef>
                <a:spcPts val="500"/>
              </a:spcBef>
              <a:spcAft>
                <a:spcPts val="160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A2C4C9"/>
        </a:solidFill>
        <a:effectLst/>
      </p:bgPr>
    </p:bg>
    <p:spTree>
      <p:nvGrpSpPr>
        <p:cNvPr id="1" name="Shape 353"/>
        <p:cNvGrpSpPr/>
        <p:nvPr/>
      </p:nvGrpSpPr>
      <p:grpSpPr>
        <a:xfrm>
          <a:off x="0" y="0"/>
          <a:ext cx="0" cy="0"/>
          <a:chOff x="0" y="0"/>
          <a:chExt cx="0" cy="0"/>
        </a:xfrm>
      </p:grpSpPr>
      <p:sp>
        <p:nvSpPr>
          <p:cNvPr id="354" name="Google Shape;354;p2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20124D"/>
                </a:solidFill>
              </a:rPr>
              <a:t>РУКОВОДСТВО РАЙОНА</a:t>
            </a:r>
            <a:endParaRPr>
              <a:solidFill>
                <a:srgbClr val="20124D"/>
              </a:solidFill>
            </a:endParaRPr>
          </a:p>
        </p:txBody>
      </p:sp>
      <p:sp>
        <p:nvSpPr>
          <p:cNvPr id="355" name="Google Shape;355;p25"/>
          <p:cNvSpPr txBox="1">
            <a:spLocks noGrp="1"/>
          </p:cNvSpPr>
          <p:nvPr>
            <p:ph type="body" idx="1"/>
          </p:nvPr>
        </p:nvSpPr>
        <p:spPr>
          <a:xfrm>
            <a:off x="1303800" y="2016975"/>
            <a:ext cx="7030500" cy="2541600"/>
          </a:xfrm>
          <a:prstGeom prst="rect">
            <a:avLst/>
          </a:prstGeom>
        </p:spPr>
        <p:txBody>
          <a:bodyPr spcFirstLastPara="1" wrap="square" lIns="91425" tIns="91425" rIns="91425" bIns="91425" anchor="t" anchorCtr="0">
            <a:noAutofit/>
          </a:bodyPr>
          <a:lstStyle/>
          <a:p>
            <a:pPr marL="0" lvl="0" indent="0" algn="l" rtl="0">
              <a:spcBef>
                <a:spcPts val="200"/>
              </a:spcBef>
              <a:spcAft>
                <a:spcPts val="0"/>
              </a:spcAft>
              <a:buNone/>
            </a:pPr>
            <a:r>
              <a:rPr lang="ru" sz="1650" b="1">
                <a:solidFill>
                  <a:srgbClr val="202122"/>
                </a:solidFill>
                <a:highlight>
                  <a:srgbClr val="FFFFFF"/>
                </a:highlight>
                <a:latin typeface="Arial"/>
                <a:ea typeface="Arial"/>
                <a:cs typeface="Arial"/>
                <a:sym typeface="Arial"/>
              </a:rPr>
              <a:t>Список глав городского округа</a:t>
            </a:r>
            <a:endParaRPr sz="1650" b="1">
              <a:solidFill>
                <a:srgbClr val="202122"/>
              </a:solidFill>
              <a:highlight>
                <a:srgbClr val="FFFFFF"/>
              </a:highlight>
              <a:latin typeface="Arial"/>
              <a:ea typeface="Arial"/>
              <a:cs typeface="Arial"/>
              <a:sym typeface="Arial"/>
            </a:endParaRPr>
          </a:p>
          <a:p>
            <a:pPr marL="685800" lvl="0" indent="-333375" algn="l" rtl="0">
              <a:spcBef>
                <a:spcPts val="700"/>
              </a:spcBef>
              <a:spcAft>
                <a:spcPts val="0"/>
              </a:spcAft>
              <a:buClr>
                <a:srgbClr val="202122"/>
              </a:buClr>
              <a:buSzPts val="1650"/>
              <a:buFont typeface="Arial"/>
              <a:buChar char="●"/>
            </a:pPr>
            <a:r>
              <a:rPr lang="ru" sz="1650">
                <a:solidFill>
                  <a:srgbClr val="202122"/>
                </a:solidFill>
                <a:highlight>
                  <a:srgbClr val="FFFFFF"/>
                </a:highlight>
                <a:latin typeface="Arial"/>
                <a:ea typeface="Arial"/>
                <a:cs typeface="Arial"/>
                <a:sym typeface="Arial"/>
              </a:rPr>
              <a:t>декабрь 1991 — октябрь 1995 — Сергей Михайлович Чемезов</a:t>
            </a:r>
            <a:endParaRPr sz="1650">
              <a:solidFill>
                <a:srgbClr val="202122"/>
              </a:solidFill>
              <a:highlight>
                <a:srgbClr val="FFFFFF"/>
              </a:highlight>
              <a:latin typeface="Arial"/>
              <a:ea typeface="Arial"/>
              <a:cs typeface="Arial"/>
              <a:sym typeface="Arial"/>
            </a:endParaRPr>
          </a:p>
          <a:p>
            <a:pPr marL="685800" lvl="0" indent="-333375" algn="l" rtl="0">
              <a:spcBef>
                <a:spcPts val="0"/>
              </a:spcBef>
              <a:spcAft>
                <a:spcPts val="0"/>
              </a:spcAft>
              <a:buClr>
                <a:srgbClr val="202122"/>
              </a:buClr>
              <a:buSzPts val="1650"/>
              <a:buFont typeface="Arial"/>
              <a:buChar char="●"/>
            </a:pPr>
            <a:r>
              <a:rPr lang="ru" sz="1650">
                <a:solidFill>
                  <a:srgbClr val="202122"/>
                </a:solidFill>
                <a:highlight>
                  <a:srgbClr val="FFFFFF"/>
                </a:highlight>
                <a:latin typeface="Arial"/>
                <a:ea typeface="Arial"/>
                <a:cs typeface="Arial"/>
                <a:sym typeface="Arial"/>
              </a:rPr>
              <a:t>1995 — декабрь 2000 — Николай Николаевич Шинкевич</a:t>
            </a:r>
            <a:endParaRPr sz="1650">
              <a:solidFill>
                <a:srgbClr val="202122"/>
              </a:solidFill>
              <a:highlight>
                <a:srgbClr val="FFFFFF"/>
              </a:highlight>
              <a:latin typeface="Arial"/>
              <a:ea typeface="Arial"/>
              <a:cs typeface="Arial"/>
              <a:sym typeface="Arial"/>
            </a:endParaRPr>
          </a:p>
          <a:p>
            <a:pPr marL="685800" lvl="0" indent="-333375" algn="l" rtl="0">
              <a:spcBef>
                <a:spcPts val="0"/>
              </a:spcBef>
              <a:spcAft>
                <a:spcPts val="0"/>
              </a:spcAft>
              <a:buClr>
                <a:srgbClr val="202122"/>
              </a:buClr>
              <a:buSzPts val="1650"/>
              <a:buFont typeface="Arial"/>
              <a:buChar char="●"/>
            </a:pPr>
            <a:r>
              <a:rPr lang="ru" sz="1650">
                <a:solidFill>
                  <a:srgbClr val="202122"/>
                </a:solidFill>
                <a:highlight>
                  <a:srgbClr val="FFFFFF"/>
                </a:highlight>
                <a:latin typeface="Arial"/>
                <a:ea typeface="Arial"/>
                <a:cs typeface="Arial"/>
                <a:sym typeface="Arial"/>
              </a:rPr>
              <a:t>декабрь 2000 — март 2004 — Виктор Фёдорович Четыркин</a:t>
            </a:r>
            <a:endParaRPr sz="1650">
              <a:solidFill>
                <a:srgbClr val="202122"/>
              </a:solidFill>
              <a:highlight>
                <a:srgbClr val="FFFFFF"/>
              </a:highlight>
              <a:latin typeface="Arial"/>
              <a:ea typeface="Arial"/>
              <a:cs typeface="Arial"/>
              <a:sym typeface="Arial"/>
            </a:endParaRPr>
          </a:p>
          <a:p>
            <a:pPr marL="685800" lvl="0" indent="-333375" algn="l" rtl="0">
              <a:spcBef>
                <a:spcPts val="0"/>
              </a:spcBef>
              <a:spcAft>
                <a:spcPts val="0"/>
              </a:spcAft>
              <a:buClr>
                <a:srgbClr val="202122"/>
              </a:buClr>
              <a:buSzPts val="1650"/>
              <a:buFont typeface="Arial"/>
              <a:buChar char="●"/>
            </a:pPr>
            <a:r>
              <a:rPr lang="ru" sz="1650">
                <a:solidFill>
                  <a:srgbClr val="202122"/>
                </a:solidFill>
                <a:highlight>
                  <a:srgbClr val="FFFFFF"/>
                </a:highlight>
                <a:latin typeface="Arial"/>
                <a:ea typeface="Arial"/>
                <a:cs typeface="Arial"/>
                <a:sym typeface="Arial"/>
              </a:rPr>
              <a:t>март 2004 — октябрь 2012 — Виктор Леонидович Щелконогов</a:t>
            </a:r>
            <a:endParaRPr sz="1650">
              <a:solidFill>
                <a:srgbClr val="202122"/>
              </a:solidFill>
              <a:highlight>
                <a:srgbClr val="FFFFFF"/>
              </a:highlight>
              <a:latin typeface="Arial"/>
              <a:ea typeface="Arial"/>
              <a:cs typeface="Arial"/>
              <a:sym typeface="Arial"/>
            </a:endParaRPr>
          </a:p>
          <a:p>
            <a:pPr marL="685800" lvl="0" indent="-333375" algn="l" rtl="0">
              <a:spcBef>
                <a:spcPts val="0"/>
              </a:spcBef>
              <a:spcAft>
                <a:spcPts val="0"/>
              </a:spcAft>
              <a:buClr>
                <a:srgbClr val="202122"/>
              </a:buClr>
              <a:buSzPts val="1650"/>
              <a:buFont typeface="Arial"/>
              <a:buChar char="●"/>
            </a:pPr>
            <a:r>
              <a:rPr lang="ru" sz="1650">
                <a:solidFill>
                  <a:srgbClr val="202122"/>
                </a:solidFill>
                <a:highlight>
                  <a:srgbClr val="FFFFFF"/>
                </a:highlight>
                <a:latin typeface="Arial"/>
                <a:ea typeface="Arial"/>
                <a:cs typeface="Arial"/>
                <a:sym typeface="Arial"/>
              </a:rPr>
              <a:t>25 октября 2012 — август 2023 — Сергей Александрович Белоусов</a:t>
            </a:r>
            <a:endParaRPr sz="1650">
              <a:solidFill>
                <a:srgbClr val="202122"/>
              </a:solidFill>
              <a:highlight>
                <a:srgbClr val="FFFFFF"/>
              </a:highlight>
              <a:latin typeface="Arial"/>
              <a:ea typeface="Arial"/>
              <a:cs typeface="Arial"/>
              <a:sym typeface="Arial"/>
            </a:endParaRPr>
          </a:p>
          <a:p>
            <a:pPr marL="685800" lvl="0" indent="-333375" algn="l" rtl="0">
              <a:spcBef>
                <a:spcPts val="0"/>
              </a:spcBef>
              <a:spcAft>
                <a:spcPts val="0"/>
              </a:spcAft>
              <a:buClr>
                <a:srgbClr val="202122"/>
              </a:buClr>
              <a:buSzPts val="1650"/>
              <a:buFont typeface="Arial"/>
              <a:buChar char="●"/>
            </a:pPr>
            <a:r>
              <a:rPr lang="ru" sz="1650">
                <a:solidFill>
                  <a:srgbClr val="202122"/>
                </a:solidFill>
                <a:highlight>
                  <a:srgbClr val="FFFFFF"/>
                </a:highlight>
                <a:latin typeface="Arial"/>
                <a:ea typeface="Arial"/>
                <a:cs typeface="Arial"/>
                <a:sym typeface="Arial"/>
              </a:rPr>
              <a:t>декабрь 2023 — н. в. Алексей Юрьевич Кошкаров</a:t>
            </a:r>
            <a:endParaRPr sz="1650">
              <a:solidFill>
                <a:srgbClr val="202122"/>
              </a:solidFill>
              <a:highlight>
                <a:srgbClr val="FFFFFF"/>
              </a:highlight>
              <a:latin typeface="Arial"/>
              <a:ea typeface="Arial"/>
              <a:cs typeface="Arial"/>
              <a:sym typeface="Arial"/>
            </a:endParaRPr>
          </a:p>
          <a:p>
            <a:pPr marL="0" lvl="0" indent="0" algn="l" rtl="0">
              <a:spcBef>
                <a:spcPts val="100"/>
              </a:spcBef>
              <a:spcAft>
                <a:spcPts val="1600"/>
              </a:spcAft>
              <a:buNone/>
            </a:pPr>
            <a:endParaRPr sz="21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5A6BD"/>
        </a:solidFill>
        <a:effectLst/>
      </p:bgPr>
    </p:bg>
    <p:spTree>
      <p:nvGrpSpPr>
        <p:cNvPr id="1" name="Shape 359"/>
        <p:cNvGrpSpPr/>
        <p:nvPr/>
      </p:nvGrpSpPr>
      <p:grpSpPr>
        <a:xfrm>
          <a:off x="0" y="0"/>
          <a:ext cx="0" cy="0"/>
          <a:chOff x="0" y="0"/>
          <a:chExt cx="0" cy="0"/>
        </a:xfrm>
      </p:grpSpPr>
      <p:sp>
        <p:nvSpPr>
          <p:cNvPr id="360" name="Google Shape;360;p26"/>
          <p:cNvSpPr txBox="1">
            <a:spLocks noGrp="1"/>
          </p:cNvSpPr>
          <p:nvPr>
            <p:ph type="title"/>
          </p:nvPr>
        </p:nvSpPr>
        <p:spPr>
          <a:xfrm>
            <a:off x="359050" y="598575"/>
            <a:ext cx="79752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CC0000"/>
                </a:solidFill>
              </a:rPr>
              <a:t>ЭКОНОМИКА КАМЕНСКОГО городского округа</a:t>
            </a:r>
            <a:endParaRPr>
              <a:solidFill>
                <a:srgbClr val="CC0000"/>
              </a:solidFill>
            </a:endParaRPr>
          </a:p>
        </p:txBody>
      </p:sp>
      <p:sp>
        <p:nvSpPr>
          <p:cNvPr id="361" name="Google Shape;361;p26"/>
          <p:cNvSpPr txBox="1">
            <a:spLocks noGrp="1"/>
          </p:cNvSpPr>
          <p:nvPr>
            <p:ph type="body" idx="1"/>
          </p:nvPr>
        </p:nvSpPr>
        <p:spPr>
          <a:xfrm>
            <a:off x="215425" y="1597875"/>
            <a:ext cx="8680200" cy="3457800"/>
          </a:xfrm>
          <a:prstGeom prst="rect">
            <a:avLst/>
          </a:prstGeom>
        </p:spPr>
        <p:txBody>
          <a:bodyPr spcFirstLastPara="1" wrap="square" lIns="91425" tIns="91425" rIns="91425" bIns="91425" anchor="t" anchorCtr="0">
            <a:noAutofit/>
          </a:bodyPr>
          <a:lstStyle/>
          <a:p>
            <a:pPr marL="0" lvl="0" indent="0" algn="l" rtl="0">
              <a:spcBef>
                <a:spcPts val="500"/>
              </a:spcBef>
              <a:spcAft>
                <a:spcPts val="0"/>
              </a:spcAft>
              <a:buNone/>
            </a:pPr>
            <a:r>
              <a:rPr lang="ru" sz="1150" b="1">
                <a:solidFill>
                  <a:srgbClr val="351C75"/>
                </a:solidFill>
                <a:highlight>
                  <a:srgbClr val="FFFFFF"/>
                </a:highlight>
                <a:latin typeface="Arial"/>
                <a:ea typeface="Arial"/>
                <a:cs typeface="Arial"/>
                <a:sym typeface="Arial"/>
              </a:rPr>
              <a:t>Важную роль в экономике Каменского городского округа продолжает играть сельское хозяйство. Основные сельскохозяйственные организации — это ОАО «Каменское», ООО «Зори Урала», ООО «СХП Исетское», ООО «СХП Маминское», ООО «СХП Покровское», СПК «Смолинские ключики», ОАО «Родина», ООО «Фортуна». На территории Каменского городского округа осуществляет свою деятельность ОГУП «Свердловская птицефабрика», крестьянские (фермерские хозяйства). Благоприятные условия позволяют жителям заниматься личным подсобным хозяйством, садоводством и огородничеством (выращиванием овощей, картофеля, производством мяса, молока).</a:t>
            </a:r>
            <a:endParaRPr sz="1150" b="1">
              <a:solidFill>
                <a:srgbClr val="351C75"/>
              </a:solidFill>
              <a:highlight>
                <a:srgbClr val="FFFFFF"/>
              </a:highlight>
              <a:latin typeface="Arial"/>
              <a:ea typeface="Arial"/>
              <a:cs typeface="Arial"/>
              <a:sym typeface="Arial"/>
            </a:endParaRPr>
          </a:p>
          <a:p>
            <a:pPr marL="0" lvl="0" indent="0" algn="l" rtl="0">
              <a:spcBef>
                <a:spcPts val="500"/>
              </a:spcBef>
              <a:spcAft>
                <a:spcPts val="0"/>
              </a:spcAft>
              <a:buNone/>
            </a:pPr>
            <a:r>
              <a:rPr lang="ru" sz="1150" b="1">
                <a:solidFill>
                  <a:srgbClr val="351C75"/>
                </a:solidFill>
                <a:highlight>
                  <a:srgbClr val="FFFFFF"/>
                </a:highlight>
                <a:latin typeface="Arial"/>
                <a:ea typeface="Arial"/>
                <a:cs typeface="Arial"/>
                <a:sym typeface="Arial"/>
              </a:rPr>
              <a:t>Промышленность представлена двумя крупными предприятиями — филиал ОАО «Уралтранстром» (Колчеданский завод ЖБК) и ЗАО «Каменск-Уральский карьер», которые производят строительные материалы.</a:t>
            </a:r>
            <a:endParaRPr sz="1150" b="1">
              <a:solidFill>
                <a:srgbClr val="351C75"/>
              </a:solidFill>
              <a:highlight>
                <a:srgbClr val="FFFFFF"/>
              </a:highlight>
              <a:latin typeface="Arial"/>
              <a:ea typeface="Arial"/>
              <a:cs typeface="Arial"/>
              <a:sym typeface="Arial"/>
            </a:endParaRPr>
          </a:p>
          <a:p>
            <a:pPr marL="0" lvl="0" indent="0" algn="l" rtl="0">
              <a:spcBef>
                <a:spcPts val="500"/>
              </a:spcBef>
              <a:spcAft>
                <a:spcPts val="0"/>
              </a:spcAft>
              <a:buNone/>
            </a:pPr>
            <a:r>
              <a:rPr lang="ru" sz="1150" b="1">
                <a:solidFill>
                  <a:srgbClr val="351C75"/>
                </a:solidFill>
                <a:highlight>
                  <a:srgbClr val="FFFFFF"/>
                </a:highlight>
                <a:latin typeface="Arial"/>
                <a:ea typeface="Arial"/>
                <a:cs typeface="Arial"/>
                <a:sym typeface="Arial"/>
              </a:rPr>
              <a:t>Основные виды продукции — железобетонные изделия, щебень. Продукция, производимая ОАО «Уралтранстром», ЗАО «Каменск-Уральский карьер» пользуется широким спросом.</a:t>
            </a:r>
            <a:endParaRPr sz="1150" b="1">
              <a:solidFill>
                <a:srgbClr val="351C75"/>
              </a:solidFill>
              <a:highlight>
                <a:srgbClr val="FFFFFF"/>
              </a:highlight>
              <a:latin typeface="Arial"/>
              <a:ea typeface="Arial"/>
              <a:cs typeface="Arial"/>
              <a:sym typeface="Arial"/>
            </a:endParaRPr>
          </a:p>
          <a:p>
            <a:pPr marL="0" lvl="0" indent="0" algn="l" rtl="0">
              <a:spcBef>
                <a:spcPts val="500"/>
              </a:spcBef>
              <a:spcAft>
                <a:spcPts val="0"/>
              </a:spcAft>
              <a:buNone/>
            </a:pPr>
            <a:r>
              <a:rPr lang="ru" sz="1150" b="1">
                <a:solidFill>
                  <a:srgbClr val="351C75"/>
                </a:solidFill>
                <a:highlight>
                  <a:srgbClr val="FFFFFF"/>
                </a:highlight>
                <a:latin typeface="Arial"/>
                <a:ea typeface="Arial"/>
                <a:cs typeface="Arial"/>
                <a:sym typeface="Arial"/>
              </a:rPr>
              <a:t>Кроме крупных организаций промышленности на территории муниципального образования около 80 малых предприятий занимается различными видами экономической деятельности: производством хлеба и хлебобулочных изделий, молока, колбасных изделий и производством других пищевых и непищевых продуктов, предоставлением жилищно-коммунальных, транспортных и других услуг.</a:t>
            </a:r>
            <a:endParaRPr sz="1150" b="1">
              <a:solidFill>
                <a:srgbClr val="351C75"/>
              </a:solidFill>
              <a:highlight>
                <a:srgbClr val="FFFFFF"/>
              </a:highlight>
              <a:latin typeface="Arial"/>
              <a:ea typeface="Arial"/>
              <a:cs typeface="Arial"/>
              <a:sym typeface="Arial"/>
            </a:endParaRPr>
          </a:p>
          <a:p>
            <a:pPr marL="0" lvl="0" indent="0" algn="l" rtl="0">
              <a:spcBef>
                <a:spcPts val="500"/>
              </a:spcBef>
              <a:spcAft>
                <a:spcPts val="1600"/>
              </a:spcAft>
              <a:buNone/>
            </a:pPr>
            <a:endParaRPr sz="1400" b="1">
              <a:solidFill>
                <a:srgbClr val="351C75"/>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365"/>
        <p:cNvGrpSpPr/>
        <p:nvPr/>
      </p:nvGrpSpPr>
      <p:grpSpPr>
        <a:xfrm>
          <a:off x="0" y="0"/>
          <a:ext cx="0" cy="0"/>
          <a:chOff x="0" y="0"/>
          <a:chExt cx="0" cy="0"/>
        </a:xfrm>
      </p:grpSpPr>
      <p:sp>
        <p:nvSpPr>
          <p:cNvPr id="366" name="Google Shape;366;p27"/>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ЛИТЕРАТУРА.</a:t>
            </a:r>
            <a:endParaRPr/>
          </a:p>
        </p:txBody>
      </p:sp>
      <p:sp>
        <p:nvSpPr>
          <p:cNvPr id="367" name="Google Shape;367;p27"/>
          <p:cNvSpPr txBox="1">
            <a:spLocks noGrp="1"/>
          </p:cNvSpPr>
          <p:nvPr>
            <p:ph type="body" idx="1"/>
          </p:nvPr>
        </p:nvSpPr>
        <p:spPr>
          <a:xfrm>
            <a:off x="269300" y="1990050"/>
            <a:ext cx="80649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050">
                <a:solidFill>
                  <a:srgbClr val="202122"/>
                </a:solidFill>
                <a:highlight>
                  <a:srgbClr val="FFFFFF"/>
                </a:highlight>
                <a:latin typeface="Arial"/>
                <a:ea typeface="Arial"/>
                <a:cs typeface="Arial"/>
                <a:sym typeface="Arial"/>
              </a:rPr>
              <a:t>Материал из Википедии — свободной энциклопедии.</a:t>
            </a:r>
            <a:endParaRPr sz="2050">
              <a:solidFill>
                <a:srgbClr val="202122"/>
              </a:solidFill>
              <a:highlight>
                <a:srgbClr val="FFFFFF"/>
              </a:highlight>
              <a:latin typeface="Arial"/>
              <a:ea typeface="Arial"/>
              <a:cs typeface="Arial"/>
              <a:sym typeface="Arial"/>
            </a:endParaRPr>
          </a:p>
          <a:p>
            <a:pPr marL="0" lvl="0" indent="0" algn="l" rtl="0">
              <a:spcBef>
                <a:spcPts val="1600"/>
              </a:spcBef>
              <a:spcAft>
                <a:spcPts val="0"/>
              </a:spcAft>
              <a:buNone/>
            </a:pPr>
            <a:r>
              <a:rPr lang="ru" sz="2050">
                <a:solidFill>
                  <a:srgbClr val="202122"/>
                </a:solidFill>
                <a:highlight>
                  <a:srgbClr val="FFFFFF"/>
                </a:highlight>
                <a:latin typeface="Arial"/>
                <a:ea typeface="Arial"/>
                <a:cs typeface="Arial"/>
                <a:sym typeface="Arial"/>
              </a:rPr>
              <a:t>Официальный сайт Каменского городского округа.</a:t>
            </a:r>
            <a:endParaRPr sz="2050">
              <a:solidFill>
                <a:srgbClr val="202122"/>
              </a:solidFill>
              <a:highlight>
                <a:srgbClr val="FFFFFF"/>
              </a:highlight>
              <a:latin typeface="Arial"/>
              <a:ea typeface="Arial"/>
              <a:cs typeface="Arial"/>
              <a:sym typeface="Arial"/>
            </a:endParaRPr>
          </a:p>
          <a:p>
            <a:pPr marL="0" lvl="0" indent="0" algn="l" rtl="0">
              <a:spcBef>
                <a:spcPts val="1600"/>
              </a:spcBef>
              <a:spcAft>
                <a:spcPts val="1600"/>
              </a:spcAft>
              <a:buNone/>
            </a:pPr>
            <a:r>
              <a:rPr lang="ru" sz="2050">
                <a:solidFill>
                  <a:srgbClr val="202122"/>
                </a:solidFill>
                <a:highlight>
                  <a:srgbClr val="FFFFFF"/>
                </a:highlight>
                <a:latin typeface="Arial"/>
                <a:ea typeface="Arial"/>
                <a:cs typeface="Arial"/>
                <a:sym typeface="Arial"/>
              </a:rPr>
              <a:t>Сайт: Центр</a:t>
            </a:r>
            <a:endParaRPr sz="2050">
              <a:solidFill>
                <a:srgbClr val="202122"/>
              </a:solidFill>
              <a:highlight>
                <a:srgbClr val="FFFFFF"/>
              </a:highlight>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1331</Words>
  <PresentationFormat>Экран (16:9)</PresentationFormat>
  <Paragraphs>55</Paragraphs>
  <Slides>15</Slides>
  <Notes>15</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15</vt:i4>
      </vt:variant>
    </vt:vector>
  </HeadingPairs>
  <TitlesOfParts>
    <vt:vector size="24" baseType="lpstr">
      <vt:lpstr>Arial</vt:lpstr>
      <vt:lpstr>Maven Pro</vt:lpstr>
      <vt:lpstr>Nunito</vt:lpstr>
      <vt:lpstr>Impact</vt:lpstr>
      <vt:lpstr>Lobster</vt:lpstr>
      <vt:lpstr>Oswald</vt:lpstr>
      <vt:lpstr>Comfortaa</vt:lpstr>
      <vt:lpstr>Pacifico</vt:lpstr>
      <vt:lpstr>Momentum</vt:lpstr>
      <vt:lpstr> ГАУСО СО «КЦСОН города Каменска-Уральского». Школа пожилого возраста по направлению «Краеведение». Тема: «Каменский городской округ.  Общая информация о районе. Историческая справка».</vt:lpstr>
      <vt:lpstr>Краеведение-что это такое?</vt:lpstr>
      <vt:lpstr>  КАМЕНСКИЙ ГОРОДСКОЙ ОКРУГ</vt:lpstr>
      <vt:lpstr>ОБЩАЯ ИНФОРМАЦИЯ О РАЙОНЕ </vt:lpstr>
      <vt:lpstr>Слайд 5</vt:lpstr>
      <vt:lpstr>ИСТОРИЧЕСКАЯ  СПРАВКА</vt:lpstr>
      <vt:lpstr>ИСТОРИЧЕСКАЯ  СПРАВКА</vt:lpstr>
      <vt:lpstr> ЭТО ИНТЕРЕСНО…….</vt:lpstr>
      <vt:lpstr>   </vt:lpstr>
      <vt:lpstr>Музей истории сельской культуры находится в посёлке Мартюш в здании центральной библиотеки Каменского городского округа. Он был открыт в 2000 году. В фондах музея более 5,5 тысяч экспонатов.</vt:lpstr>
      <vt:lpstr>ГЕОГРАФИЧЕСКАЯ характеристика</vt:lpstr>
      <vt:lpstr>ИСТОРИЯ муниципального образования</vt:lpstr>
      <vt:lpstr>РУКОВОДСТВО РАЙОНА</vt:lpstr>
      <vt:lpstr>ЭКОНОМИКА КАМЕНСКОГО городского округа</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ГАУСО СО «КЦСОН города Каменска-Уральского». Школа пожилого возраста по направлению «Краеведение». Тема: «Каменский городской округ.  Общая информация о районе. Историческая справка».</dc:title>
  <cp:lastModifiedBy>Shafikova_GA</cp:lastModifiedBy>
  <cp:revision>1</cp:revision>
  <dcterms:modified xsi:type="dcterms:W3CDTF">2024-09-23T08:38:21Z</dcterms:modified>
</cp:coreProperties>
</file>