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sldIdLst>
    <p:sldId id="282" r:id="rId2"/>
    <p:sldId id="283" r:id="rId3"/>
    <p:sldId id="284" r:id="rId4"/>
    <p:sldId id="285" r:id="rId5"/>
    <p:sldId id="286" r:id="rId6"/>
    <p:sldId id="287" r:id="rId7"/>
    <p:sldId id="288" r:id="rId8"/>
    <p:sldId id="289" r:id="rId9"/>
    <p:sldId id="290" r:id="rId10"/>
    <p:sldId id="292" r:id="rId11"/>
    <p:sldId id="293" r:id="rId12"/>
    <p:sldId id="294" r:id="rId13"/>
    <p:sldId id="295" r:id="rId14"/>
    <p:sldId id="296" r:id="rId15"/>
    <p:sldId id="297" r:id="rId16"/>
    <p:sldId id="298" r:id="rId17"/>
    <p:sldId id="299" r:id="rId18"/>
    <p:sldId id="300" r:id="rId19"/>
    <p:sldId id="301" r:id="rId20"/>
    <p:sldId id="302" r:id="rId21"/>
    <p:sldId id="303" r:id="rId22"/>
    <p:sldId id="304" r:id="rId23"/>
    <p:sldId id="305" r:id="rId24"/>
    <p:sldId id="306" r:id="rId25"/>
    <p:sldId id="307" r:id="rId26"/>
    <p:sldId id="308" r:id="rId27"/>
    <p:sldId id="309" r:id="rId28"/>
    <p:sldId id="310" r:id="rId29"/>
    <p:sldId id="311" r:id="rId30"/>
    <p:sldId id="312" r:id="rId31"/>
    <p:sldId id="313" r:id="rId32"/>
    <p:sldId id="314" r:id="rId33"/>
    <p:sldId id="315" r:id="rId34"/>
    <p:sldId id="316" r:id="rId35"/>
    <p:sldId id="317" r:id="rId36"/>
    <p:sldId id="318" r:id="rId37"/>
    <p:sldId id="319" r:id="rId38"/>
    <p:sldId id="320" r:id="rId39"/>
    <p:sldId id="322" r:id="rId40"/>
    <p:sldId id="321" r:id="rId4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27"/>
    <p:penClr>
      <a:srgbClr val="FF0000"/>
    </p:penClr>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615" autoAdjust="0"/>
    <p:restoredTop sz="86408" autoAdjust="0"/>
  </p:normalViewPr>
  <p:slideViewPr>
    <p:cSldViewPr>
      <p:cViewPr>
        <p:scale>
          <a:sx n="100" d="100"/>
          <a:sy n="100" d="100"/>
        </p:scale>
        <p:origin x="-972"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C4EBA2-FB71-4096-B836-F4D50F99818B}" type="datetimeFigureOut">
              <a:rPr lang="ru-RU" smtClean="0"/>
              <a:pPr/>
              <a:t>25.09.2024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2C9EA09-9897-421C-B814-5A281AEC32CB}"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B19B0651-EE4F-4900-A07F-96A6BFA9D0F0}"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pPr/>
              <a:t>25.09.2024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pPr/>
              <a:t>25.09.2024</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500034" y="1000108"/>
            <a:ext cx="8229600" cy="2214578"/>
          </a:xfrm>
        </p:spPr>
        <p:txBody>
          <a:bodyPr>
            <a:noAutofit/>
          </a:bodyPr>
          <a:lstStyle/>
          <a:p>
            <a:pPr algn="ctr"/>
            <a:r>
              <a:rPr lang="ru-RU" sz="3600" b="1" dirty="0" smtClean="0"/>
              <a:t/>
            </a:r>
            <a:br>
              <a:rPr lang="ru-RU" sz="3600" b="1" dirty="0" smtClean="0"/>
            </a:br>
            <a:r>
              <a:rPr lang="ru-RU" sz="3600" b="1" dirty="0" smtClean="0"/>
              <a:t/>
            </a:r>
            <a:br>
              <a:rPr lang="ru-RU" sz="3600" b="1" dirty="0" smtClean="0"/>
            </a:br>
            <a:r>
              <a:rPr lang="ru-RU" sz="3600" b="1" dirty="0" smtClean="0"/>
              <a:t/>
            </a:r>
            <a:br>
              <a:rPr lang="ru-RU" sz="3600" b="1" dirty="0" smtClean="0"/>
            </a:br>
            <a:r>
              <a:rPr lang="ru-RU" sz="3600" b="1" dirty="0" smtClean="0"/>
              <a:t/>
            </a:r>
            <a:br>
              <a:rPr lang="ru-RU" sz="3600" b="1" dirty="0" smtClean="0"/>
            </a:br>
            <a:r>
              <a:rPr lang="ru-RU" sz="3600" b="1" dirty="0" smtClean="0"/>
              <a:t/>
            </a:r>
            <a:br>
              <a:rPr lang="ru-RU" sz="3600" b="1" dirty="0" smtClean="0"/>
            </a:br>
            <a:r>
              <a:rPr lang="ru-RU" sz="3600" b="1" dirty="0" smtClean="0"/>
              <a:t/>
            </a:r>
            <a:br>
              <a:rPr lang="ru-RU" sz="3600" b="1" dirty="0" smtClean="0"/>
            </a:br>
            <a:r>
              <a:rPr lang="ru-RU" sz="2000" b="1" dirty="0" smtClean="0"/>
              <a:t>ГАУ СО СО «КЦСОН города Каменска-Уральского»</a:t>
            </a:r>
            <a:br>
              <a:rPr lang="ru-RU" sz="2000" b="1" dirty="0" smtClean="0"/>
            </a:br>
            <a:r>
              <a:rPr lang="ru-RU" sz="2000" b="1" dirty="0" smtClean="0"/>
              <a:t>школа пожилого возраста по направлению «Садоводы и огородники»</a:t>
            </a:r>
            <a:br>
              <a:rPr lang="ru-RU" sz="2000" b="1" dirty="0" smtClean="0"/>
            </a:br>
            <a:r>
              <a:rPr lang="ru-RU" sz="2000" b="1" dirty="0" smtClean="0"/>
              <a:t/>
            </a:r>
            <a:br>
              <a:rPr lang="ru-RU" sz="2000" b="1" dirty="0" smtClean="0"/>
            </a:br>
            <a:r>
              <a:rPr lang="ru-RU" sz="2000" b="1" dirty="0" smtClean="0"/>
              <a:t>Тема: «</a:t>
            </a:r>
            <a:r>
              <a:rPr lang="ru-RU" sz="3200" b="1" dirty="0" smtClean="0"/>
              <a:t>Осень в саду : 17 садовых работ, которые нужно запомнить каждому садоводу». </a:t>
            </a:r>
            <a:br>
              <a:rPr lang="ru-RU" sz="3200" b="1" dirty="0" smtClean="0"/>
            </a:br>
            <a:r>
              <a:rPr lang="ru-RU" sz="1800" b="1" dirty="0" smtClean="0"/>
              <a:t>Руководитель: Специалист по социальной работе </a:t>
            </a:r>
            <a:r>
              <a:rPr lang="ru-RU" sz="1800" b="1" dirty="0" err="1" smtClean="0"/>
              <a:t>Пучкова</a:t>
            </a:r>
            <a:r>
              <a:rPr lang="ru-RU" sz="1800" b="1" dirty="0" smtClean="0"/>
              <a:t> М.В. </a:t>
            </a:r>
            <a:r>
              <a:rPr lang="ru-RU" sz="3200" dirty="0" smtClean="0"/>
              <a:t/>
            </a:r>
            <a:br>
              <a:rPr lang="ru-RU" sz="3200" dirty="0" smtClean="0"/>
            </a:br>
            <a:endParaRPr lang="ru-RU" sz="3200" dirty="0"/>
          </a:p>
        </p:txBody>
      </p:sp>
      <p:pic>
        <p:nvPicPr>
          <p:cNvPr id="6" name="Содержимое 5" descr="осенние работы в саду"/>
          <p:cNvPicPr>
            <a:picLocks noGrp="1"/>
          </p:cNvPicPr>
          <p:nvPr>
            <p:ph idx="1"/>
          </p:nvPr>
        </p:nvPicPr>
        <p:blipFill>
          <a:blip r:embed="rId2" cstate="print"/>
          <a:srcRect/>
          <a:stretch>
            <a:fillRect/>
          </a:stretch>
        </p:blipFill>
        <p:spPr bwMode="auto">
          <a:xfrm>
            <a:off x="1357290" y="2786058"/>
            <a:ext cx="6679074" cy="3379816"/>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628280"/>
            <a:ext cx="9144000"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Осень в саду - хорошее время для посадки растений - и деревьев и кустарников, и морозостойких луковиц. Даже если вы сейчас не планируете новые посадки, обязательно помните о ряде процедур по уходу, благодаря которым сад благополучно переживет зиму и снова будет радовать глаз весной.</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704850"/>
            <a:ext cx="8229600" cy="1143000"/>
          </a:xfrm>
        </p:spPr>
        <p:txBody>
          <a:bodyPr>
            <a:noAutofit/>
          </a:bodyPr>
          <a:lstStyle/>
          <a:p>
            <a:r>
              <a:rPr lang="ru-RU" sz="3200" b="1" dirty="0" smtClean="0"/>
              <a:t>1. Осенью посадите в саду луковицы, которые будут цвести весной.</a:t>
            </a:r>
            <a:r>
              <a:rPr lang="ru-RU" sz="3200" dirty="0" smtClean="0"/>
              <a:t/>
            </a:r>
            <a:br>
              <a:rPr lang="ru-RU" sz="3200" dirty="0" smtClean="0"/>
            </a:br>
            <a:endParaRPr lang="ru-RU" sz="3200" dirty="0"/>
          </a:p>
        </p:txBody>
      </p:sp>
      <p:pic>
        <p:nvPicPr>
          <p:cNvPr id="4" name="Содержимое 3" descr="когда сажать крокусы"/>
          <p:cNvPicPr>
            <a:picLocks noGrp="1"/>
          </p:cNvPicPr>
          <p:nvPr>
            <p:ph idx="4294967295"/>
          </p:nvPr>
        </p:nvPicPr>
        <p:blipFill>
          <a:blip r:embed="rId2" cstate="print"/>
          <a:srcRect/>
          <a:stretch>
            <a:fillRect/>
          </a:stretch>
        </p:blipFill>
        <p:spPr bwMode="auto">
          <a:xfrm>
            <a:off x="0" y="1700213"/>
            <a:ext cx="8785225" cy="4752975"/>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0" y="20896"/>
            <a:ext cx="9144000" cy="62170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сентябрь - октябрь (возможно, в каких-то регионах страны даже ноябрь)</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Виды: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крокус, шахматный рябчик, нарцисс, подснежник и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каллы</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сажают рано</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тюльпан, гиацинт виноградный или его еще называют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мускари</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лилия (кроме гиацинта восточного), гиацинт, декоративный лук, анемона и ирис оленины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сажают к концу октября</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a:t>
            </a:r>
          </a:p>
          <a:p>
            <a:r>
              <a:rPr lang="ru-RU" sz="2000" dirty="0" smtClean="0"/>
              <a:t>Большинство цветов, которыми мы восхищаемся весной, принадлежат к семейству луковичных растений. Причем сажать их нужно до зимы, чтобы они, как подснежники или крокусы, цвели в первые теплые дни перед весной.</a:t>
            </a:r>
          </a:p>
          <a:p>
            <a:r>
              <a:rPr lang="ru-RU" sz="2000" b="1" dirty="0" smtClean="0"/>
              <a:t>Как выбрать хорошие луковицы? </a:t>
            </a:r>
            <a:r>
              <a:rPr lang="ru-RU" sz="2000" dirty="0" smtClean="0"/>
              <a:t> Ищите сухие, не обесцвеченные и не поврежденные луковицы. Не покупайте луковицы с выпущенными листьями или корнями, за исключением луковиц лилий и нарциссов.</a:t>
            </a:r>
          </a:p>
          <a:p>
            <a:r>
              <a:rPr lang="ru-RU" sz="2000" b="1" dirty="0" smtClean="0"/>
              <a:t>Как сажать луковицы? </a:t>
            </a:r>
            <a:r>
              <a:rPr lang="ru-RU" sz="2000" dirty="0" smtClean="0"/>
              <a:t> Выберите достаточно солнечное место, вырвите все сорняки, удобрите почву (я, например, не рекомендую глинистую почву). Поместите луковицы пяткой вниз на высоту трех луковиц. Рыхлите почву чуть ниже уровня посадочных луковиц. Если вы хотите дополнительно защитить их осенью от грызунов в саду, поместите луковицы в специально сделанные для этих целей корзинки.</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2. Сажайте цветы.</a:t>
            </a:r>
            <a:r>
              <a:rPr lang="ru-RU" dirty="0" smtClean="0"/>
              <a:t/>
            </a:r>
            <a:br>
              <a:rPr lang="ru-RU" dirty="0" smtClean="0"/>
            </a:br>
            <a:endParaRPr lang="ru-RU" dirty="0"/>
          </a:p>
        </p:txBody>
      </p:sp>
      <p:pic>
        <p:nvPicPr>
          <p:cNvPr id="4" name="Содержимое 3" descr="посадка цветов осенью"/>
          <p:cNvPicPr>
            <a:picLocks noGrp="1"/>
          </p:cNvPicPr>
          <p:nvPr>
            <p:ph idx="1"/>
          </p:nvPr>
        </p:nvPicPr>
        <p:blipFill>
          <a:blip r:embed="rId2" cstate="print"/>
          <a:srcRect/>
          <a:stretch>
            <a:fillRect/>
          </a:stretch>
        </p:blipFill>
        <p:spPr bwMode="auto">
          <a:xfrm>
            <a:off x="683568" y="2060848"/>
            <a:ext cx="7920880" cy="4248472"/>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1" y="532046"/>
            <a:ext cx="8388423"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сентябрь</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Виды:</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летний дельфиниум, василек, мак полевой, калифорнийская </a:t>
            </a:r>
            <a:r>
              <a:rPr kumimoji="0" lang="ru-RU" sz="28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эшшольция</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и другие.</a:t>
            </a:r>
          </a:p>
          <a:p>
            <a:pPr eaLnBrk="0" fontAlgn="base" hangingPunct="0">
              <a:spcBef>
                <a:spcPct val="0"/>
              </a:spcBef>
              <a:spcAft>
                <a:spcPct val="0"/>
              </a:spcAft>
              <a:buFontTx/>
              <a:buChar char="•"/>
              <a:tabLst>
                <a:tab pos="457200" algn="l"/>
              </a:tabLst>
            </a:pPr>
            <a:r>
              <a:rPr lang="ru-RU" sz="2800" dirty="0" smtClean="0"/>
              <a:t>Осенью также стоит посеять семена в саду растений, цветущих поздней весной и летом. Среди них мы можем найти многолетние растения, такие как калифорнийская золотая рыбка (также известная как калифорнийский мак) или садовый дельфиниум.</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3. Завершите удобрение растений.</a:t>
            </a:r>
            <a:r>
              <a:rPr lang="ru-RU" dirty="0" smtClean="0"/>
              <a:t/>
            </a:r>
            <a:br>
              <a:rPr lang="ru-RU" dirty="0" smtClean="0"/>
            </a:br>
            <a:endParaRPr lang="ru-RU" dirty="0"/>
          </a:p>
        </p:txBody>
      </p:sp>
      <p:pic>
        <p:nvPicPr>
          <p:cNvPr id="4" name="Содержимое 3" descr="когда вносить осенние удобрения"/>
          <p:cNvPicPr>
            <a:picLocks noGrp="1"/>
          </p:cNvPicPr>
          <p:nvPr>
            <p:ph idx="1"/>
          </p:nvPr>
        </p:nvPicPr>
        <p:blipFill>
          <a:blip r:embed="rId2" cstate="print"/>
          <a:srcRect/>
          <a:stretch>
            <a:fillRect/>
          </a:stretch>
        </p:blipFill>
        <p:spPr bwMode="auto">
          <a:xfrm>
            <a:off x="899592" y="1268760"/>
            <a:ext cx="7704856" cy="4375596"/>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251520" y="173150"/>
            <a:ext cx="8892480" cy="48320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Удобряют декоративные растения примерно в конце августа. Однако в сентябре можно последний раз удобрять газон.</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Используйте смесь, специально разработанную для этого времени года, содержащую в основном фосфор и калий, которые поддерживают регенерацию травы и повышают ее устойчивость к болезням и заморозкам.</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Осенние удобрения не должны содержать много азота, который излишне стимулирует рост травы.</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6145" name="Rectangle 1"/>
          <p:cNvSpPr>
            <a:spLocks noChangeArrowheads="1"/>
          </p:cNvSpPr>
          <p:nvPr/>
        </p:nvSpPr>
        <p:spPr bwMode="auto">
          <a:xfrm>
            <a:off x="0" y="-33010"/>
            <a:ext cx="3162212"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сентябрь</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t/>
            </a:r>
            <a:br>
              <a:rPr lang="ru-RU" b="1" dirty="0" smtClean="0"/>
            </a:br>
            <a:r>
              <a:rPr lang="ru-RU" sz="4400" b="1" dirty="0" smtClean="0"/>
              <a:t>4. Осень в саду - собирайте фрукты, овощи и семена.</a:t>
            </a:r>
            <a:r>
              <a:rPr lang="ru-RU" sz="4400" dirty="0" smtClean="0"/>
              <a:t/>
            </a:r>
            <a:br>
              <a:rPr lang="ru-RU" sz="4400" dirty="0" smtClean="0"/>
            </a:br>
            <a:endParaRPr lang="ru-RU" sz="4400" dirty="0"/>
          </a:p>
        </p:txBody>
      </p:sp>
      <p:pic>
        <p:nvPicPr>
          <p:cNvPr id="4" name="Содержимое 3" descr="осенний урожай"/>
          <p:cNvPicPr>
            <a:picLocks noGrp="1"/>
          </p:cNvPicPr>
          <p:nvPr>
            <p:ph idx="1"/>
          </p:nvPr>
        </p:nvPicPr>
        <p:blipFill>
          <a:blip r:embed="rId2" cstate="print"/>
          <a:srcRect/>
          <a:stretch>
            <a:fillRect/>
          </a:stretch>
        </p:blipFill>
        <p:spPr bwMode="auto">
          <a:xfrm>
            <a:off x="395536" y="1268760"/>
            <a:ext cx="8424936" cy="4752528"/>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0" y="-669607"/>
            <a:ext cx="91440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2400" dirty="0" smtClean="0">
              <a:latin typeface="Arial"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2400" dirty="0" smtClean="0">
              <a:latin typeface="Arial"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Большая часть урожая собирается в сентябре. Затем мы наслаждаемся вкусом яблок, груш, слив, винограда и других фруктов, а также капусты и корнеплодов - моркови, петрушки, сельдерея, свеклы, лука и картофеля.</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Вы также можете собрать травы, плоды шиповника или ягоды боярышника, чтобы приготовить полезный для здоровья настой или настойку.</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плоды шиповника</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 тому же уже поспел фундук, а в октябре еще и грецкие. Когда будет сухо и солнечно, также </a:t>
            </a:r>
            <a:r>
              <a:rPr kumimoji="0" lang="ru-RU" sz="24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соберите семена однолетних растений на следующий год.</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4097" name="Rectangle 1"/>
          <p:cNvSpPr>
            <a:spLocks noChangeArrowheads="1"/>
          </p:cNvSpPr>
          <p:nvPr/>
        </p:nvSpPr>
        <p:spPr bwMode="auto">
          <a:xfrm>
            <a:off x="0" y="-2232"/>
            <a:ext cx="4132606"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ru-RU" sz="24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 </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сентябрь - октябрь</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dirty="0" smtClean="0"/>
              <a:t>5. Уберите чувствительные к морозу комнатные растения.</a:t>
            </a:r>
            <a:r>
              <a:rPr lang="ru-RU" sz="3600" dirty="0" smtClean="0"/>
              <a:t/>
            </a:r>
            <a:br>
              <a:rPr lang="ru-RU" sz="3600" dirty="0" smtClean="0"/>
            </a:br>
            <a:endParaRPr lang="ru-RU" sz="3600" dirty="0"/>
          </a:p>
        </p:txBody>
      </p:sp>
      <p:pic>
        <p:nvPicPr>
          <p:cNvPr id="4" name="Содержимое 3" descr="заносим комнатные растения из сада в дом"/>
          <p:cNvPicPr>
            <a:picLocks noGrp="1"/>
          </p:cNvPicPr>
          <p:nvPr>
            <p:ph idx="1"/>
          </p:nvPr>
        </p:nvPicPr>
        <p:blipFill>
          <a:blip r:embed="rId2" cstate="print"/>
          <a:srcRect/>
          <a:stretch>
            <a:fillRect/>
          </a:stretch>
        </p:blipFill>
        <p:spPr bwMode="auto">
          <a:xfrm>
            <a:off x="755576" y="1628800"/>
            <a:ext cx="7848872" cy="4896544"/>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0" y="-129547"/>
            <a:ext cx="91440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2000" dirty="0" smtClean="0">
              <a:latin typeface="Arial"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ru-RU" sz="2000" dirty="0" smtClean="0">
              <a:latin typeface="Arial" pitchFamily="34" charset="0"/>
              <a:ea typeface="Times New Roman" pitchFamily="18"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Для некоторых растений осень в саду может оказаться смертельной. Поэтому уже в сентябре стоит увезти домой комнатные растения, которые летом высаживали на террасе или в саду. Если вы сделаете это позже, когда на улице станет холоднее и дом будет отапливаться,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это может оказаться для растений невыносимым тепловым шоком.</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Остальные растения храните в контейнерах в хорошо проветриваемых помещениях до ожидаемых первых ночных заморозков. </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Держите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растения, сбрасывающие листья, на зиму</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в подвале или теплом гараже, где довольно темно и прохладно, но никогда не бывает морозов.</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Напротив,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вечнозеленым растениям в контейнерах</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нужно больше света и немного более высокая температура (до 10 градусов). Вы можете разместить их, например, на достаточно хорошо освещенной лестнице или в зимнем саду.</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2049" name="Rectangle 1"/>
          <p:cNvSpPr>
            <a:spLocks noChangeArrowheads="1"/>
          </p:cNvSpPr>
          <p:nvPr/>
        </p:nvSpPr>
        <p:spPr bwMode="auto">
          <a:xfrm>
            <a:off x="0" y="12003"/>
            <a:ext cx="7380312"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сентябрь / до первых заморозков</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Виды:</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пеларгония, мирт, фуксия, олеандр, различные </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виды цитрусовых растений, хризантема</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179512" y="704850"/>
            <a:ext cx="8050088" cy="4884390"/>
          </a:xfrm>
        </p:spPr>
        <p:txBody>
          <a:bodyPr>
            <a:noAutofit/>
          </a:bodyPr>
          <a:lstStyle/>
          <a:p>
            <a:pPr lvl="0"/>
            <a:r>
              <a:rPr lang="ru-RU" sz="3200" b="1" dirty="0" smtClean="0"/>
              <a:t>6. Сделайте необходимые посадки и пересадки.</a:t>
            </a:r>
            <a:br>
              <a:rPr lang="ru-RU" sz="3200" b="1" dirty="0" smtClean="0"/>
            </a:br>
            <a:r>
              <a:rPr lang="ru-RU" sz="3200" b="1" dirty="0" smtClean="0"/>
              <a:t> </a:t>
            </a:r>
            <a:r>
              <a:rPr lang="ru-RU" sz="2400" b="1" dirty="0" smtClean="0"/>
              <a:t>Когда:</a:t>
            </a:r>
            <a:r>
              <a:rPr lang="ru-RU" sz="2400" dirty="0" smtClean="0"/>
              <a:t>  сентябрь - ноябрь</a:t>
            </a:r>
            <a:br>
              <a:rPr lang="ru-RU" sz="2400" dirty="0" smtClean="0"/>
            </a:br>
            <a:r>
              <a:rPr lang="ru-RU" sz="2400" b="1" dirty="0" smtClean="0"/>
              <a:t>Виды:</a:t>
            </a:r>
            <a:r>
              <a:rPr lang="ru-RU" sz="2400" dirty="0" smtClean="0"/>
              <a:t>  большинство видов деревьев и кустарников, включая хвойные, вечнозеленые и фруктовые (за исключением чувствительных к морозам, таких как персик, абрикос и некоторые другие), многолетние растения, двухлетние растения, растения, продаваемые в контейнерах и выкапываемые из земли.</a:t>
            </a:r>
            <a:br>
              <a:rPr lang="ru-RU" sz="2400" dirty="0" smtClean="0"/>
            </a:br>
            <a:r>
              <a:rPr lang="ru-RU" sz="3200" dirty="0" smtClean="0"/>
              <a:t/>
            </a:r>
            <a:br>
              <a:rPr lang="ru-RU" sz="3200" dirty="0" smtClean="0"/>
            </a:br>
            <a:r>
              <a:rPr lang="ru-RU" sz="3200" dirty="0" smtClean="0"/>
              <a:t/>
            </a:r>
            <a:br>
              <a:rPr lang="ru-RU" sz="3200" dirty="0" smtClean="0"/>
            </a:br>
            <a:endParaRPr lang="ru-RU" sz="32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деление многолетников осенью"/>
          <p:cNvPicPr/>
          <p:nvPr/>
        </p:nvPicPr>
        <p:blipFill>
          <a:blip r:embed="rId2" cstate="print"/>
          <a:srcRect/>
          <a:stretch>
            <a:fillRect/>
          </a:stretch>
        </p:blipFill>
        <p:spPr bwMode="auto">
          <a:xfrm>
            <a:off x="683568" y="1268760"/>
            <a:ext cx="7920880" cy="4896545"/>
          </a:xfrm>
          <a:prstGeom prst="rect">
            <a:avLst/>
          </a:prstGeom>
          <a:noFill/>
          <a:ln w="9525">
            <a:noFill/>
            <a:miter lim="800000"/>
            <a:headEnd/>
            <a:tailEnd/>
          </a:ln>
        </p:spPr>
      </p:pic>
      <p:sp>
        <p:nvSpPr>
          <p:cNvPr id="5" name="Заголовок 4"/>
          <p:cNvSpPr>
            <a:spLocks noGrp="1"/>
          </p:cNvSpPr>
          <p:nvPr>
            <p:ph type="title" idx="4294967295"/>
          </p:nvPr>
        </p:nvSpPr>
        <p:spPr>
          <a:xfrm>
            <a:off x="251520" y="704850"/>
            <a:ext cx="7978080" cy="1143000"/>
          </a:xfrm>
        </p:spPr>
        <p:txBody>
          <a:bodyPr>
            <a:normAutofit fontScale="90000"/>
          </a:bodyPr>
          <a:lstStyle/>
          <a:p>
            <a:r>
              <a:rPr lang="ru-RU" dirty="0" smtClean="0"/>
              <a:t>Деление многолетников осенью</a:t>
            </a:r>
            <a:br>
              <a:rPr lang="ru-RU" dirty="0" smtClean="0"/>
            </a:br>
            <a:endParaRPr lang="ru-RU"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0" y="846046"/>
            <a:ext cx="91440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Вопреки общему распространенному мнению, большинство растений лучше сажать не весной, а осенью, когда они успевают укорениться и не подвержены засухе. Используйте это время для посадки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наземных растений,</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продаваемых в питомниках  , обычно они дешевле, чем контейнерные. У них открытая корневая система, и их следует высаживать, когда они уже сбрасывают листья (вторая половина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октября-ноябрь</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Если вы уже создали грядку с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двухлетними растениями</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 теперь вы можете пересадить их в землю. К таким видам относятся садовые колокольчики, незабудки, анютины глазки, мальва, наперстянка и ромашка. В сентябре также стоит высадить цветущие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верески</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Также можно сажать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многолетники</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 а те, что уже есть в саду и немного разрослись, стоит разделить.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Помните, однако, что обрезку многолетних растений следует проводить только весной</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20688"/>
            <a:ext cx="8229600" cy="1143000"/>
          </a:xfrm>
        </p:spPr>
        <p:txBody>
          <a:bodyPr>
            <a:normAutofit fontScale="90000"/>
          </a:bodyPr>
          <a:lstStyle/>
          <a:p>
            <a:r>
              <a:rPr lang="ru-RU" sz="3600" b="1" dirty="0" smtClean="0"/>
              <a:t>7. Осень в саду - не забывайте поливать!</a:t>
            </a:r>
            <a:r>
              <a:rPr lang="ru-RU" sz="3600" dirty="0" smtClean="0"/>
              <a:t/>
            </a:r>
            <a:br>
              <a:rPr lang="ru-RU" sz="3600" dirty="0" smtClean="0"/>
            </a:br>
            <a:r>
              <a:rPr lang="ru-RU" sz="3600" b="1" dirty="0" smtClean="0"/>
              <a:t>Когда: </a:t>
            </a:r>
            <a:r>
              <a:rPr lang="ru-RU" sz="3600" dirty="0" smtClean="0"/>
              <a:t> без дождей до первых заморозков</a:t>
            </a:r>
            <a:r>
              <a:rPr lang="ru-RU" dirty="0" smtClean="0"/>
              <a:t/>
            </a:r>
            <a:br>
              <a:rPr lang="ru-RU" dirty="0" smtClean="0"/>
            </a:br>
            <a:endParaRPr lang="ru-RU" dirty="0"/>
          </a:p>
        </p:txBody>
      </p:sp>
      <p:pic>
        <p:nvPicPr>
          <p:cNvPr id="4" name="Содержимое 3" descr="полив растений осенью зачем нужен"/>
          <p:cNvPicPr>
            <a:picLocks noGrp="1"/>
          </p:cNvPicPr>
          <p:nvPr>
            <p:ph idx="1"/>
          </p:nvPr>
        </p:nvPicPr>
        <p:blipFill>
          <a:blip r:embed="rId2" cstate="print"/>
          <a:srcRect/>
          <a:stretch>
            <a:fillRect/>
          </a:stretch>
        </p:blipFill>
        <p:spPr bwMode="auto">
          <a:xfrm>
            <a:off x="899592" y="1412777"/>
            <a:ext cx="7488831" cy="4911824"/>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1"/>
          <p:cNvSpPr>
            <a:spLocks noChangeArrowheads="1"/>
          </p:cNvSpPr>
          <p:nvPr/>
        </p:nvSpPr>
        <p:spPr bwMode="auto">
          <a:xfrm>
            <a:off x="0" y="909610"/>
            <a:ext cx="914400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Хотя осень редко приносит в сад тепло, не будем забывать, что при многодневном отсутствии дождя растения нуждаются в поливе и в это время года тоже. Осенью вечнозеленым и хвойным растениям особенно важно запасать в тканях воду, которой им зимой будет не хватать. Такие растения круглый год испаряют воду, которую они не могут восполнить, когда земля промерзнет. Так что их нужно заранее хорошо увлажнить. В случае засушливых дней поливайте огород, пока земля не промерзнет.</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251520" y="704850"/>
            <a:ext cx="7978080" cy="1143000"/>
          </a:xfrm>
        </p:spPr>
        <p:txBody>
          <a:bodyPr>
            <a:noAutofit/>
          </a:bodyPr>
          <a:lstStyle/>
          <a:p>
            <a:r>
              <a:rPr lang="ru-RU" sz="3600" b="1" dirty="0" smtClean="0"/>
              <a:t>8. Рыхлить и пропалывать почву на грядках.</a:t>
            </a:r>
            <a:r>
              <a:rPr lang="ru-RU" sz="3600" dirty="0" smtClean="0"/>
              <a:t/>
            </a:r>
            <a:br>
              <a:rPr lang="ru-RU" sz="3600" dirty="0" smtClean="0"/>
            </a:br>
            <a:endParaRPr lang="ru-RU" sz="3600" dirty="0"/>
          </a:p>
        </p:txBody>
      </p:sp>
      <p:sp>
        <p:nvSpPr>
          <p:cNvPr id="3" name="Содержимое 2"/>
          <p:cNvSpPr>
            <a:spLocks noGrp="1"/>
          </p:cNvSpPr>
          <p:nvPr>
            <p:ph idx="4294967295"/>
          </p:nvPr>
        </p:nvSpPr>
        <p:spPr>
          <a:xfrm>
            <a:off x="0" y="1935163"/>
            <a:ext cx="8229600" cy="4389437"/>
          </a:xfrm>
        </p:spPr>
        <p:txBody>
          <a:bodyPr/>
          <a:lstStyle/>
          <a:p>
            <a:pPr lvl="0"/>
            <a:r>
              <a:rPr lang="ru-RU" b="1" dirty="0" smtClean="0"/>
              <a:t>Когда:</a:t>
            </a:r>
            <a:r>
              <a:rPr lang="ru-RU" dirty="0" smtClean="0"/>
              <a:t>  сентябрь - ноябрь</a:t>
            </a:r>
          </a:p>
          <a:p>
            <a:r>
              <a:rPr lang="ru-RU" dirty="0" smtClean="0"/>
              <a:t>Если вы хотите улучшить структуру почвы, а также ее полив, можно перекопать участок . Осень в саду - также хорошее время для удаления сорняков. </a:t>
            </a:r>
            <a:r>
              <a:rPr lang="ru-RU" i="1" dirty="0" smtClean="0"/>
              <a:t>Не позднее ноября рыхлите почву.</a:t>
            </a:r>
            <a:endParaRPr lang="ru-RU" dirty="0" smtClean="0"/>
          </a:p>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b="1" dirty="0" smtClean="0"/>
              <a:t>9. Обрежьте растения, которые в этом нуждаются.</a:t>
            </a:r>
            <a:r>
              <a:rPr lang="ru-RU" sz="3100" dirty="0" smtClean="0"/>
              <a:t/>
            </a:r>
            <a:br>
              <a:rPr lang="ru-RU" sz="3100" dirty="0" smtClean="0"/>
            </a:br>
            <a:r>
              <a:rPr lang="ru-RU" sz="3100" b="1" dirty="0" smtClean="0"/>
              <a:t>Когда:</a:t>
            </a:r>
            <a:r>
              <a:rPr lang="ru-RU" sz="3100" dirty="0" smtClean="0"/>
              <a:t>  сентябрь - ноябрь</a:t>
            </a:r>
            <a:r>
              <a:rPr lang="ru-RU" dirty="0" smtClean="0"/>
              <a:t/>
            </a:r>
            <a:br>
              <a:rPr lang="ru-RU" dirty="0" smtClean="0"/>
            </a:br>
            <a:endParaRPr lang="ru-RU" dirty="0"/>
          </a:p>
        </p:txBody>
      </p:sp>
      <p:pic>
        <p:nvPicPr>
          <p:cNvPr id="4" name="Содержимое 3" descr="осенняя обрезка"/>
          <p:cNvPicPr>
            <a:picLocks noGrp="1"/>
          </p:cNvPicPr>
          <p:nvPr>
            <p:ph idx="1"/>
          </p:nvPr>
        </p:nvPicPr>
        <p:blipFill>
          <a:blip r:embed="rId2" cstate="print"/>
          <a:srcRect/>
          <a:stretch>
            <a:fillRect/>
          </a:stretch>
        </p:blipFill>
        <p:spPr bwMode="auto">
          <a:xfrm>
            <a:off x="457200" y="1484784"/>
            <a:ext cx="8229600" cy="4417242"/>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0" y="1177052"/>
            <a:ext cx="9144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Делайте осторожные срезы, чтобы предотвратить возможный рост в случае временного потепления. Когда осень в саду закончится и ударят морозы, только что выросшие побеги засохнут и растение станет более уязвимым для болезней.</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 конце ноября подстригайте вьющиеся растения.</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700" b="1" dirty="0" smtClean="0"/>
              <a:t>10. Борьба с болезнями растений, удаление больных листьев.</a:t>
            </a:r>
            <a:r>
              <a:rPr lang="ru-RU" sz="2700" dirty="0" smtClean="0"/>
              <a:t/>
            </a:r>
            <a:br>
              <a:rPr lang="ru-RU" sz="2700" dirty="0" smtClean="0"/>
            </a:br>
            <a:r>
              <a:rPr lang="ru-RU" sz="2700" b="1" dirty="0" smtClean="0"/>
              <a:t>Когда:</a:t>
            </a:r>
            <a:r>
              <a:rPr lang="ru-RU" sz="2700" dirty="0" smtClean="0"/>
              <a:t>  Сентябрь - до первых заморозков</a:t>
            </a:r>
            <a:r>
              <a:rPr lang="ru-RU" dirty="0" smtClean="0"/>
              <a:t/>
            </a:r>
            <a:br>
              <a:rPr lang="ru-RU" dirty="0" smtClean="0"/>
            </a:br>
            <a:endParaRPr lang="ru-RU" dirty="0"/>
          </a:p>
        </p:txBody>
      </p:sp>
      <p:pic>
        <p:nvPicPr>
          <p:cNvPr id="4" name="Содержимое 3" descr="болезни садовых растений"/>
          <p:cNvPicPr>
            <a:picLocks noGrp="1"/>
          </p:cNvPicPr>
          <p:nvPr>
            <p:ph idx="1"/>
          </p:nvPr>
        </p:nvPicPr>
        <p:blipFill>
          <a:blip r:embed="rId2" cstate="print"/>
          <a:srcRect/>
          <a:stretch>
            <a:fillRect/>
          </a:stretch>
        </p:blipFill>
        <p:spPr bwMode="auto">
          <a:xfrm>
            <a:off x="670278" y="1935163"/>
            <a:ext cx="7803444" cy="4389437"/>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0" y="207846"/>
            <a:ext cx="9144000" cy="40934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Взгляните на листья ваших садовых образцов. Если вы заметили на них какие-либо поражения, обрежьте пораженные побеги, а опавшие листья, деформированные болезнью, соберите в мешок и выбросьте.</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Растения, пораженные грибками, перед наступлением морозов необходимо опрыскать фунгицидами.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Как распознать болезни овощей и фруктов?</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На листьях яблони, груши, сливы и других плодовых деревьев могут появиться яркие пятна, свидетельствующие о поражении растения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плодовой гнилью</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Еще один симптом - плохое плодоношение.</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Если листья перца, помидора, картофеля или баклажана становятся серыми, коричневыми и засыхают, овощи болеют заболеванием -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томатным ржавым клещом</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1"/>
          <p:cNvSpPr>
            <a:spLocks noChangeArrowheads="1"/>
          </p:cNvSpPr>
          <p:nvPr/>
        </p:nvSpPr>
        <p:spPr bwMode="auto">
          <a:xfrm>
            <a:off x="0" y="970585"/>
            <a:ext cx="91440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Фруктовые кусты также подвержены болезням. Цветочные бутоны - чрезмерно увеличенные и закрытые - говорят о наличии </a:t>
            </a:r>
            <a:r>
              <a:rPr kumimoji="0" lang="ru-RU" sz="24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болезни</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Пожелтевшие и увядшие листья и отмершие побеги клубники или малины свидетельствуют о том, что кусты страдают заболеванием.</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Монилиозом</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чаще всего </a:t>
            </a:r>
            <a:r>
              <a:rPr kumimoji="0" lang="ru-RU" sz="24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поражаются</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вишня, персик, абрикос и слива . Проявляется увяданием листьев на пораженных заболеванием побегах.</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Rectangle 3"/>
          <p:cNvSpPr>
            <a:spLocks noChangeArrowheads="1"/>
          </p:cNvSpPr>
          <p:nvPr/>
        </p:nvSpPr>
        <p:spPr bwMode="auto">
          <a:xfrm>
            <a:off x="0" y="387286"/>
            <a:ext cx="9144000" cy="36625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36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11. Борьба с вредителями овощей и фруктов.</a:t>
            </a:r>
            <a:endParaRPr kumimoji="0" lang="ru-RU" sz="3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Присутствие вредителей в саду часто разрушает последствия многолетнего труда и усилий. Симптомы болезней и кормления глистов видны невооруженным глазом.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Лучше всего начинат</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ь любую борьбу с вредителями до того, как они появятся на растениях, то есть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с профилактических мер</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Если все же злоумышленники нападают, приходится прибегать к другим средствам - не всегда это должны быть химические препараты. В борьбе с вредителями могут помочь зелья из овощей или трав.</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вредители растений"/>
          <p:cNvPicPr/>
          <p:nvPr/>
        </p:nvPicPr>
        <p:blipFill>
          <a:blip r:embed="rId2" cstate="print"/>
          <a:srcRect/>
          <a:stretch>
            <a:fillRect/>
          </a:stretch>
        </p:blipFill>
        <p:spPr bwMode="auto">
          <a:xfrm>
            <a:off x="611560" y="764704"/>
            <a:ext cx="7560840" cy="5472608"/>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1"/>
          <p:cNvSpPr>
            <a:spLocks noChangeArrowheads="1"/>
          </p:cNvSpPr>
          <p:nvPr/>
        </p:nvSpPr>
        <p:spPr bwMode="auto">
          <a:xfrm>
            <a:off x="0" y="476134"/>
            <a:ext cx="9144000" cy="47089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Как распознать вид болезни и вредителя?</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грибковые заболевания</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 им способствует влага и тепло:</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белый, порошкообразный налет на листьях и лепестках цветов -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мучнистая роса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пятна кирпичного цвета на нижней стороне листьев -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ржавчина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влажные и мягкие коричневые пятна на листьях -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гниль</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серая и пыльная овчина на листьях и стеблях -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серая гниль</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вредители</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жуки</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 высасывают соки из листьев и молодых побегов;</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тля</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 высасывает сок из листьев, который становится морщинистым и покрывается липким веществом;</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гусеницы бабочек</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 обглоданные отверстия в листьях и цветках, видны черные шарики экскрементов;</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улитки</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 выдолбленные отверстия в листьях, стеблях и луковицах;</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r>
              <a:rPr kumimoji="0" lang="ru-RU" sz="20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муравьи</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 надкушенные корни растений.</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0" y="249124"/>
            <a:ext cx="9791014"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12. Золотая осень в саду. Собирайте опавшие листья</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 </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сентябрь - ноябрь</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осенний сбор листьев в саду"/>
          <p:cNvPicPr/>
          <p:nvPr/>
        </p:nvPicPr>
        <p:blipFill>
          <a:blip r:embed="rId2" cstate="print"/>
          <a:srcRect/>
          <a:stretch>
            <a:fillRect/>
          </a:stretch>
        </p:blipFill>
        <p:spPr bwMode="auto">
          <a:xfrm>
            <a:off x="683568" y="1412776"/>
            <a:ext cx="7940824" cy="4769519"/>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0" y="848370"/>
            <a:ext cx="91440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Не забудьте собрать опавшие листья на газоне и клумбах. Опавшие листья могут вызвать пожелтение и гниение травы, а затем образовать дыры на лужайке.</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1"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Помимо традиционных граблей можно использовать воздуходувку для листьев. После сбора лучше всего их компостировать.</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0" y="481362"/>
            <a:ext cx="91440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13. Косите газон, пока трава не перестанет расти.</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до первых заморозков</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покос газона"/>
          <p:cNvPicPr/>
          <p:nvPr/>
        </p:nvPicPr>
        <p:blipFill>
          <a:blip r:embed="rId2" cstate="print"/>
          <a:srcRect/>
          <a:stretch>
            <a:fillRect/>
          </a:stretch>
        </p:blipFill>
        <p:spPr bwMode="auto">
          <a:xfrm>
            <a:off x="395536" y="1628800"/>
            <a:ext cx="8307288" cy="4726856"/>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1"/>
          <p:cNvSpPr>
            <a:spLocks noChangeArrowheads="1"/>
          </p:cNvSpPr>
          <p:nvPr/>
        </p:nvSpPr>
        <p:spPr bwMode="auto">
          <a:xfrm>
            <a:off x="0" y="761263"/>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Пока трава растет и нет морозов, газон нужно косить, даже если уже ноябрь. Перед наступлением зимы траву следует подстричь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до высоты около 5 см</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 Более короткий стриг может ослабить устойчивость травы к холоду. С другой стороны, оставляя стебли выше, вы рискуете заболеть такими заболеваниями, как снежная плесень.</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 дополнение к стрижке, вы также можете добавить </a:t>
            </a: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аэрацию газона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в свой список работ в осеннем саду,  чтобы помочь растениям поглощать питательные вещества из земли.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0" y="240792"/>
            <a:ext cx="9144000" cy="21852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15. Выкапывайте луковицы не морозостойких растений.</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первые заморозки (не позднее ноября)</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Виды:</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бегония клубневая, канна, георгин, гладиолус,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фрезия</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галлония</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крокосмия</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тигровый жук, коса, лилии восточные (остальные виды лилий выкапываем только раз в несколько лет)</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садовый инвентарь"/>
          <p:cNvPicPr/>
          <p:nvPr/>
        </p:nvPicPr>
        <p:blipFill>
          <a:blip r:embed="rId2" cstate="print"/>
          <a:srcRect/>
          <a:stretch>
            <a:fillRect/>
          </a:stretch>
        </p:blipFill>
        <p:spPr bwMode="auto">
          <a:xfrm>
            <a:off x="1763688" y="2564904"/>
            <a:ext cx="5372100" cy="3523481"/>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323528" y="771135"/>
            <a:ext cx="8820472"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 наступят первые заморозки, не забудьте выкопать луковицы. Затем очистите их, выбросив больные или покрытые плесенью. После выбора высушите оставшиеся луковицы.</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Как хранить луковицы?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Выберите темное и прохладное (желательно 5-10 градусов) помещение с хорошей вентиляцией, так как в других условиях луковицы легко загнивают. Положите их в ящики с небольшим количеством песка, торфа или опилок.</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0" y="82994"/>
            <a:ext cx="9144000"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sz="36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16. Осень в саду бывает морозной - берегите растения.</a:t>
            </a:r>
            <a:endParaRPr kumimoji="0" lang="ru-RU" sz="3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ноябрь / сразу после первых заморозков (прибл. - 5 градусов Цельсия)</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Виды:</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многолетние растения, декоративные травы, фруктовые деревья, виноградные лозы, чувствительные к морозам деревья и кустарники (особенно лилия, рододендрон, азалия, юкка, садовый гибискус, роза, гортензия,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будлей</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бамбук).</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укрытие растений на зиму"/>
          <p:cNvPicPr/>
          <p:nvPr/>
        </p:nvPicPr>
        <p:blipFill>
          <a:blip r:embed="rId2" cstate="print"/>
          <a:srcRect/>
          <a:stretch>
            <a:fillRect/>
          </a:stretch>
        </p:blipFill>
        <p:spPr bwMode="auto">
          <a:xfrm>
            <a:off x="755576" y="3140968"/>
            <a:ext cx="7128792" cy="3456384"/>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0" y="690681"/>
            <a:ext cx="91440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Защита почвы вокруг растений от мороза и потери воды. </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Если вы хотите, чтобы ваши растения пережили холодную осень в саду, покройте почву вокруг многолетников, виноградных лоз, кустарников и чувствительных к холоду деревьев корой, опилками, хвойными ветками или листьями (но не орехом или дубом, у них большое содержание танинов). Мульча не только защищает растения от замерзания, но и предотвращает перегрев во время вегетационного периода и помогает блокировать рост сорняков.</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Возведение насыпей вокруг кустарников и лиан. </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В случае наиболее чувствительных к низким температурам кустарников и лиан, насыпь садовой земли станет дополнительной защитой. Поместите его вокруг растения на высоту примерно 30-40 см.</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Укрытие целых растений воздушным материалом. </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Для этого используйте соломенную циновку, кусок джута или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агротекстиль</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Не заворачивайте плотно веточки вечнозеленых растений (например, рододендронов), вместо этого расстелите ткань по опорам, чтобы предотвратить контакт с растением. Перед этим хорошо полить.</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1"/>
          <p:cNvSpPr>
            <a:spLocks noChangeArrowheads="1"/>
          </p:cNvSpPr>
          <p:nvPr/>
        </p:nvSpPr>
        <p:spPr bwMode="auto">
          <a:xfrm>
            <a:off x="0" y="388399"/>
            <a:ext cx="9144000" cy="52014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Побелка известью плодовых деревьев.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В саду стволы деревьев следует побелить известью, чтобы предотвратить растрескивание коры.</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Колосящиеся листья декоративных трав.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Если вы выращиваете декоративные травы, чувствительные к морозу, такие как пампасная трава, молодой мох или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мискантус</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свяжите их пучки и оберните их воздушным материалом (солома, джут,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агротекстиль</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закрепленным на кольях, обвитых вокруг пучка. Не забудьте разложить по траве мульчу.</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Свяжите растения столбчато-конической формой.</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Высокие, стройные экземпляры (например, туя, кипарисы, можжевельники) можно связать спиралью шпагатом от самых нижних ветвей до самых высоких. Благодаря этому их кроны не деформируются под тяжестью выпавшего снега. Не привязывайте деревья слишком туго, но в то же время достаточно туго, чтобы веревка выдержала ветреную и снежную погоду.</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6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Прикройте контейнер для зимующих растений снаружи. </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Для того, чтобы они пережили осень в саду в хорошем состоянии, поместите растения в тихое, солнечное место. Оберните горшки с растениями джутом, плотной бумагой, пузырчатой ​​пленкой или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пенополистиролом</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или</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положите их в картонные коробки, заполненные бумагой или сухими листьями. Важно, чтобы слой материала, защищающий емкости, был достаточно толстым. Оставляя место для доступа воздуха, надземную часть растений накройте соломой, джутом или </a:t>
            </a:r>
            <a:r>
              <a:rPr kumimoji="0" lang="ru-RU" sz="16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агротекстилем</a:t>
            </a:r>
            <a:r>
              <a:rPr kumimoji="0" lang="ru-RU" sz="16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Альтернативой этому методу является удаление горшечных растений - их следует закопать в землю вместе с контейнерами и покрыть слоем мульчи.</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1"/>
          <p:cNvSpPr>
            <a:spLocks noChangeArrowheads="1"/>
          </p:cNvSpPr>
          <p:nvPr/>
        </p:nvSpPr>
        <p:spPr bwMode="auto">
          <a:xfrm>
            <a:off x="0" y="66033"/>
            <a:ext cx="91440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17. Закрепите свой садовый инвентарь.</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28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Когда:</a:t>
            </a:r>
            <a:r>
              <a:rPr kumimoji="0" lang="ru-RU" sz="28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ноябрь</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3" name="Рисунок 2" descr="садовый инвентарь осенью"/>
          <p:cNvPicPr/>
          <p:nvPr/>
        </p:nvPicPr>
        <p:blipFill>
          <a:blip r:embed="rId2" cstate="print"/>
          <a:srcRect/>
          <a:stretch>
            <a:fillRect/>
          </a:stretch>
        </p:blipFill>
        <p:spPr bwMode="auto">
          <a:xfrm>
            <a:off x="395536" y="1628800"/>
            <a:ext cx="7986464" cy="4519587"/>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1"/>
          <p:cNvSpPr>
            <a:spLocks noChangeArrowheads="1"/>
          </p:cNvSpPr>
          <p:nvPr/>
        </p:nvSpPr>
        <p:spPr bwMode="auto">
          <a:xfrm>
            <a:off x="0" y="314962"/>
            <a:ext cx="914400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Инструменты для копания (грабли, лопаты, мотыги, вилы) и режущие инструменты (секатор, ножницы).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Очистите водой и металлической щеткой, затем просушите и обработайте консервантом (масло, </a:t>
            </a:r>
            <a:r>
              <a:rPr kumimoji="0" lang="ru-RU" sz="2000" b="0" i="0" u="none" strike="noStrike" cap="none" normalizeH="0" baseline="0" dirty="0" err="1" smtClean="0">
                <a:ln>
                  <a:noFill/>
                </a:ln>
                <a:solidFill>
                  <a:schemeClr val="tx1"/>
                </a:solidFill>
                <a:effectLst/>
                <a:latin typeface="Arial" pitchFamily="34" charset="0"/>
                <a:ea typeface="Times New Roman" pitchFamily="18" charset="0"/>
                <a:cs typeface="Times New Roman" pitchFamily="18" charset="0"/>
              </a:rPr>
              <a:t>спрей</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WD-40). Инструменты хранить в сухом помещении.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Трубы, краны и садовый шланг.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Закройте кран подачи воды в садовую систему и откройте все краны, чтобы слить воду, которая замерзает и может лопнуть трубы. Избегая перегибов, поместите садовый шланг в сухое незамерзающее помещение.</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0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Косилки. </a:t>
            </a:r>
            <a:r>
              <a:rPr kumimoji="0" lang="ru-RU" sz="20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 Очистите корпус и ножи, которые также необходимо заточить и обработать консервантом. При обслуживании бензиновой газонокосилки не переворачивайте и не наклоняйте ее в сторону - можно только немного наклонить назад. Лучше всего доверить этот тип оборудования специалисту, так как методы обслуживания различаются в зависимости от модели бензиновой газонокосилки.</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1"/>
          <p:cNvSpPr>
            <a:spLocks noChangeArrowheads="1"/>
          </p:cNvSpPr>
          <p:nvPr/>
        </p:nvSpPr>
        <p:spPr bwMode="auto">
          <a:xfrm>
            <a:off x="179512" y="160406"/>
            <a:ext cx="8712968" cy="62940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457200" algn="l"/>
              </a:tabLst>
            </a:pPr>
            <a:r>
              <a:rPr kumimoji="0" lang="ru-RU" sz="21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Календарь осенних садовых работ</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13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СЕНТЯБРЬ</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Сбор теплолюбивых овощей (перец, помидоры, огурцы), корнеплодов (морковь, петрушка, свекла и сельдерей), других овощей (тыква, кабачки), осенних фруктов (груши, яблоки, сливы, виноград), урожай растений, повторяющих плодоношение (клубника, малина, ежевика) и другие культуры (в том числе незрелые).</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Заготовка лука на зимнее хранение, фундука и грецких орехов.</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Регулярный полив овощей до осеннего урожая.</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Удаление засохших остатков однолетних растений и опавших плодов из-под деревьев и кустов.</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Подготовка почвы к осенней посадке деревьев и кустарников (перекопка почвы).</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Посев семян в землю: свекла, шпинат, салат ягненка.</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13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ОКТЯБРЬ</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Урожай поздних сортов овощей (капуста, цветная капуста, морковь, редис, брокколи, репа) и всех урожаев томатов (в том числе незрелых).</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Перекопка почвы и обогащение почвы компостом, навозом или удобрениями.</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Пересадка выбранных видов из земли в контейнеры и посадка выбранных видов фруктовых деревьев и кустарников.</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Защита корнеплодов от наступления заморозков.</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Удаление сухофруктов с крон деревьев и поваленных деревьев, а также обрезка ветвей и кустарников, пораженных болезнью.</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Профилактическое опрыскивание плодовых деревьев, подверженных зимним заболеваниям.</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ru-RU" sz="1300" b="1"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НОЯБРЬ</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Последний урожай перед зимой (капуста, лук-порей).</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Очистка грядки от опадающей листвы с деревьев и кустарников.</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Копка почвы и обогащение почвы питательными веществами.</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Посев в землю семян озимых овощей: моркови, петрушки, укропа.</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Защита вновь посаженных растений от мороза (например, насыпью, укрытием).</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Times New Roman" pitchFamily="18" charset="0"/>
              </a:rPr>
              <a:t>Продолжение профилактического опрыскивания чувствительных фруктовых деревьев (например, персиков, абрикосов, яблонь).</a:t>
            </a:r>
            <a:endParaRPr kumimoji="0" lang="ru-RU"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t>Источники:</a:t>
            </a:r>
            <a:br>
              <a:rPr lang="ru-RU" sz="2400" dirty="0" smtClean="0"/>
            </a:br>
            <a:r>
              <a:rPr lang="ru-RU" sz="2400" dirty="0" smtClean="0"/>
              <a:t>статья - канал «Дачная тема».</a:t>
            </a:r>
            <a:endParaRPr lang="ru-RU" sz="24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3084952"/>
          </a:xfrm>
        </p:spPr>
        <p:txBody>
          <a:bodyPr/>
          <a:lstStyle/>
          <a:p>
            <a:pPr algn="ctr"/>
            <a:r>
              <a:rPr lang="ru-RU" dirty="0" smtClean="0"/>
              <a:t>Спасибо за внимание</a:t>
            </a:r>
            <a:endParaRPr lang="ru-RU"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1591</TotalTime>
  <Words>1086</Words>
  <Application>Microsoft Office PowerPoint</Application>
  <PresentationFormat>Экран (4:3)</PresentationFormat>
  <Paragraphs>128</Paragraphs>
  <Slides>40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40</vt:i4>
      </vt:variant>
    </vt:vector>
  </HeadingPairs>
  <TitlesOfParts>
    <vt:vector size="41" baseType="lpstr">
      <vt:lpstr>Поток</vt:lpstr>
      <vt:lpstr>      ГАУ СО СО «КЦСОН города Каменска-Уральского» школа пожилого возраста по направлению «Садоводы и огородники»  Тема: «Осень в саду : 17 садовых работ, которые нужно запомнить каждому садоводу».  Руководитель: Специалист по социальной работе Пучкова М.В.  </vt:lpstr>
      <vt:lpstr>Слайд 2</vt:lpstr>
      <vt:lpstr>1. Осенью посадите в саду луковицы, которые будут цвести весной. </vt:lpstr>
      <vt:lpstr>Слайд 4</vt:lpstr>
      <vt:lpstr>2. Сажайте цветы. </vt:lpstr>
      <vt:lpstr>Слайд 6</vt:lpstr>
      <vt:lpstr>3. Завершите удобрение растений. </vt:lpstr>
      <vt:lpstr>Слайд 8</vt:lpstr>
      <vt:lpstr> 4. Осень в саду - собирайте фрукты, овощи и семена. </vt:lpstr>
      <vt:lpstr>Слайд 10</vt:lpstr>
      <vt:lpstr>5. Уберите чувствительные к морозу комнатные растения. </vt:lpstr>
      <vt:lpstr>Слайд 12</vt:lpstr>
      <vt:lpstr>6. Сделайте необходимые посадки и пересадки.  Когда:  сентябрь - ноябрь Виды:  большинство видов деревьев и кустарников, включая хвойные, вечнозеленые и фруктовые (за исключением чувствительных к морозам, таких как персик, абрикос и некоторые другие), многолетние растения, двухлетние растения, растения, продаваемые в контейнерах и выкапываемые из земли.   </vt:lpstr>
      <vt:lpstr>Деление многолетников осенью </vt:lpstr>
      <vt:lpstr>Слайд 15</vt:lpstr>
      <vt:lpstr>7. Осень в саду - не забывайте поливать! Когда:  без дождей до первых заморозков </vt:lpstr>
      <vt:lpstr>Слайд 17</vt:lpstr>
      <vt:lpstr>8. Рыхлить и пропалывать почву на грядках. </vt:lpstr>
      <vt:lpstr>9. Обрежьте растения, которые в этом нуждаются. Когда:  сентябрь - ноябрь </vt:lpstr>
      <vt:lpstr>Слайд 20</vt:lpstr>
      <vt:lpstr>10. Борьба с болезнями растений, удаление больных листьев. Когда:  Сентябрь - до первых заморозков </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Источники: статья - канал «Дачная тема».</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Андрей</dc:creator>
  <cp:lastModifiedBy>Shafikova_GA</cp:lastModifiedBy>
  <cp:revision>99</cp:revision>
  <dcterms:created xsi:type="dcterms:W3CDTF">2016-03-28T05:29:51Z</dcterms:created>
  <dcterms:modified xsi:type="dcterms:W3CDTF">2024-09-25T04:55:35Z</dcterms:modified>
</cp:coreProperties>
</file>