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86" d="100"/>
          <a:sy n="86" d="100"/>
        </p:scale>
        <p:origin x="-636" y="245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B4F5F29-EFA7-48BD-9E01-14204C637135}" type="datetimeFigureOut">
              <a:rPr lang="ru-RU" smtClean="0"/>
              <a:pPr/>
              <a:t>21.11.2024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E1BF674-BDEB-483B-959B-75DB3B37BFE7}" type="slidenum">
              <a:rPr lang="ru-RU" smtClean="0"/>
              <a:pPr/>
              <a:t>‹#›</a:t>
            </a:fld>
            <a:endParaRPr lang="ru-RU"/>
          </a:p>
        </p:txBody>
      </p:sp>
    </p:spTree>
    <p:extLst>
      <p:ext uri="{BB962C8B-B14F-4D97-AF65-F5344CB8AC3E}">
        <p14:creationId xmlns:p14="http://schemas.microsoft.com/office/powerpoint/2010/main" xmlns="" val="2367933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B4F5F29-EFA7-48BD-9E01-14204C637135}" type="datetimeFigureOut">
              <a:rPr lang="ru-RU" smtClean="0"/>
              <a:pPr/>
              <a:t>21.11.2024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E1BF674-BDEB-483B-959B-75DB3B37BFE7}" type="slidenum">
              <a:rPr lang="ru-RU" smtClean="0"/>
              <a:pPr/>
              <a:t>‹#›</a:t>
            </a:fld>
            <a:endParaRPr lang="ru-RU"/>
          </a:p>
        </p:txBody>
      </p:sp>
    </p:spTree>
    <p:extLst>
      <p:ext uri="{BB962C8B-B14F-4D97-AF65-F5344CB8AC3E}">
        <p14:creationId xmlns:p14="http://schemas.microsoft.com/office/powerpoint/2010/main" xmlns="" val="16288278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B4F5F29-EFA7-48BD-9E01-14204C637135}" type="datetimeFigureOut">
              <a:rPr lang="ru-RU" smtClean="0"/>
              <a:pPr/>
              <a:t>21.11.2024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E1BF674-BDEB-483B-959B-75DB3B37BFE7}" type="slidenum">
              <a:rPr lang="ru-RU" smtClean="0"/>
              <a:pPr/>
              <a:t>‹#›</a:t>
            </a:fld>
            <a:endParaRPr lang="ru-RU"/>
          </a:p>
        </p:txBody>
      </p:sp>
    </p:spTree>
    <p:extLst>
      <p:ext uri="{BB962C8B-B14F-4D97-AF65-F5344CB8AC3E}">
        <p14:creationId xmlns:p14="http://schemas.microsoft.com/office/powerpoint/2010/main" xmlns="" val="2931829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3B4F5F29-EFA7-48BD-9E01-14204C637135}" type="datetimeFigureOut">
              <a:rPr lang="ru-RU" smtClean="0"/>
              <a:pPr/>
              <a:t>21.11.2024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E1BF674-BDEB-483B-959B-75DB3B37BFE7}" type="slidenum">
              <a:rPr lang="ru-RU" smtClean="0"/>
              <a:pPr/>
              <a:t>‹#›</a:t>
            </a:fld>
            <a:endParaRPr lang="ru-RU"/>
          </a:p>
        </p:txBody>
      </p:sp>
    </p:spTree>
    <p:extLst>
      <p:ext uri="{BB962C8B-B14F-4D97-AF65-F5344CB8AC3E}">
        <p14:creationId xmlns:p14="http://schemas.microsoft.com/office/powerpoint/2010/main" xmlns="" val="3446600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B4F5F29-EFA7-48BD-9E01-14204C637135}" type="datetimeFigureOut">
              <a:rPr lang="ru-RU" smtClean="0"/>
              <a:pPr/>
              <a:t>21.11.2024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6E1BF674-BDEB-483B-959B-75DB3B37BFE7}" type="slidenum">
              <a:rPr lang="ru-RU" smtClean="0"/>
              <a:pPr/>
              <a:t>‹#›</a:t>
            </a:fld>
            <a:endParaRPr lang="ru-RU"/>
          </a:p>
        </p:txBody>
      </p:sp>
    </p:spTree>
    <p:extLst>
      <p:ext uri="{BB962C8B-B14F-4D97-AF65-F5344CB8AC3E}">
        <p14:creationId xmlns:p14="http://schemas.microsoft.com/office/powerpoint/2010/main" xmlns="" val="10494766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3B4F5F29-EFA7-48BD-9E01-14204C637135}" type="datetimeFigureOut">
              <a:rPr lang="ru-RU" smtClean="0"/>
              <a:pPr/>
              <a:t>21.11.2024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6E1BF674-BDEB-483B-959B-75DB3B37BFE7}" type="slidenum">
              <a:rPr lang="ru-RU" smtClean="0"/>
              <a:pPr/>
              <a:t>‹#›</a:t>
            </a:fld>
            <a:endParaRPr lang="ru-RU"/>
          </a:p>
        </p:txBody>
      </p:sp>
    </p:spTree>
    <p:extLst>
      <p:ext uri="{BB962C8B-B14F-4D97-AF65-F5344CB8AC3E}">
        <p14:creationId xmlns:p14="http://schemas.microsoft.com/office/powerpoint/2010/main" xmlns="" val="14143843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B4F5F29-EFA7-48BD-9E01-14204C637135}" type="datetimeFigureOut">
              <a:rPr lang="ru-RU" smtClean="0"/>
              <a:pPr/>
              <a:t>21.11.2024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E1BF674-BDEB-483B-959B-75DB3B37BFE7}" type="slidenum">
              <a:rPr lang="ru-RU" smtClean="0"/>
              <a:pPr/>
              <a:t>‹#›</a:t>
            </a:fld>
            <a:endParaRPr lang="ru-RU"/>
          </a:p>
        </p:txBody>
      </p:sp>
    </p:spTree>
    <p:extLst>
      <p:ext uri="{BB962C8B-B14F-4D97-AF65-F5344CB8AC3E}">
        <p14:creationId xmlns:p14="http://schemas.microsoft.com/office/powerpoint/2010/main" xmlns="" val="728213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3B4F5F29-EFA7-48BD-9E01-14204C637135}" type="datetimeFigureOut">
              <a:rPr lang="ru-RU" smtClean="0"/>
              <a:pPr/>
              <a:t>21.11.2024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E1BF674-BDEB-483B-959B-75DB3B37BFE7}" type="slidenum">
              <a:rPr lang="ru-RU" smtClean="0"/>
              <a:pPr/>
              <a:t>‹#›</a:t>
            </a:fld>
            <a:endParaRPr lang="ru-RU"/>
          </a:p>
        </p:txBody>
      </p:sp>
    </p:spTree>
    <p:extLst>
      <p:ext uri="{BB962C8B-B14F-4D97-AF65-F5344CB8AC3E}">
        <p14:creationId xmlns:p14="http://schemas.microsoft.com/office/powerpoint/2010/main" xmlns="" val="1249166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B4F5F29-EFA7-48BD-9E01-14204C637135}" type="datetimeFigureOut">
              <a:rPr lang="ru-RU" smtClean="0"/>
              <a:pPr/>
              <a:t>21.11.2024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E1BF674-BDEB-483B-959B-75DB3B37BFE7}" type="slidenum">
              <a:rPr lang="ru-RU" smtClean="0"/>
              <a:pPr/>
              <a:t>‹#›</a:t>
            </a:fld>
            <a:endParaRPr lang="ru-RU"/>
          </a:p>
        </p:txBody>
      </p:sp>
    </p:spTree>
    <p:extLst>
      <p:ext uri="{BB962C8B-B14F-4D97-AF65-F5344CB8AC3E}">
        <p14:creationId xmlns:p14="http://schemas.microsoft.com/office/powerpoint/2010/main" xmlns="" val="4575151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B4F5F29-EFA7-48BD-9E01-14204C637135}" type="datetimeFigureOut">
              <a:rPr lang="ru-RU" smtClean="0"/>
              <a:pPr/>
              <a:t>21.11.2024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E1BF674-BDEB-483B-959B-75DB3B37BFE7}" type="slidenum">
              <a:rPr lang="ru-RU" smtClean="0"/>
              <a:pPr/>
              <a:t>‹#›</a:t>
            </a:fld>
            <a:endParaRPr lang="ru-RU"/>
          </a:p>
        </p:txBody>
      </p:sp>
    </p:spTree>
    <p:extLst>
      <p:ext uri="{BB962C8B-B14F-4D97-AF65-F5344CB8AC3E}">
        <p14:creationId xmlns:p14="http://schemas.microsoft.com/office/powerpoint/2010/main" xmlns="" val="1787668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B4F5F29-EFA7-48BD-9E01-14204C637135}" type="datetimeFigureOut">
              <a:rPr lang="ru-RU" smtClean="0"/>
              <a:pPr/>
              <a:t>21.11.2024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E1BF674-BDEB-483B-959B-75DB3B37BFE7}" type="slidenum">
              <a:rPr lang="ru-RU" smtClean="0"/>
              <a:pPr/>
              <a:t>‹#›</a:t>
            </a:fld>
            <a:endParaRPr lang="ru-RU"/>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xmlns="" val="37545519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B4F5F29-EFA7-48BD-9E01-14204C637135}" type="datetimeFigureOut">
              <a:rPr lang="ru-RU" smtClean="0"/>
              <a:pPr/>
              <a:t>21.11.2024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E1BF674-BDEB-483B-959B-75DB3B37BFE7}" type="slidenum">
              <a:rPr lang="ru-RU" smtClean="0"/>
              <a:pPr/>
              <a:t>‹#›</a:t>
            </a:fld>
            <a:endParaRPr lang="ru-RU"/>
          </a:p>
        </p:txBody>
      </p:sp>
    </p:spTree>
    <p:extLst>
      <p:ext uri="{BB962C8B-B14F-4D97-AF65-F5344CB8AC3E}">
        <p14:creationId xmlns:p14="http://schemas.microsoft.com/office/powerpoint/2010/main" xmlns="" val="17845544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B4F5F29-EFA7-48BD-9E01-14204C637135}" type="datetimeFigureOut">
              <a:rPr lang="ru-RU" smtClean="0"/>
              <a:pPr/>
              <a:t>21.11.2024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E1BF674-BDEB-483B-959B-75DB3B37BFE7}" type="slidenum">
              <a:rPr lang="ru-RU" smtClean="0"/>
              <a:pPr/>
              <a:t>‹#›</a:t>
            </a:fld>
            <a:endParaRPr lang="ru-RU"/>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xmlns="" val="180872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B4F5F29-EFA7-48BD-9E01-14204C637135}" type="datetimeFigureOut">
              <a:rPr lang="ru-RU" smtClean="0"/>
              <a:pPr/>
              <a:t>21.11.2024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E1BF674-BDEB-483B-959B-75DB3B37BFE7}" type="slidenum">
              <a:rPr lang="ru-RU" smtClean="0"/>
              <a:pPr/>
              <a:t>‹#›</a:t>
            </a:fld>
            <a:endParaRPr lang="ru-RU"/>
          </a:p>
        </p:txBody>
      </p:sp>
    </p:spTree>
    <p:extLst>
      <p:ext uri="{BB962C8B-B14F-4D97-AF65-F5344CB8AC3E}">
        <p14:creationId xmlns:p14="http://schemas.microsoft.com/office/powerpoint/2010/main" xmlns="" val="17507663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B4F5F29-EFA7-48BD-9E01-14204C637135}" type="datetimeFigureOut">
              <a:rPr lang="ru-RU" smtClean="0"/>
              <a:pPr/>
              <a:t>21.11.2024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E1BF674-BDEB-483B-959B-75DB3B37BFE7}" type="slidenum">
              <a:rPr lang="ru-RU" smtClean="0"/>
              <a:pPr/>
              <a:t>‹#›</a:t>
            </a:fld>
            <a:endParaRPr lang="ru-RU"/>
          </a:p>
        </p:txBody>
      </p:sp>
    </p:spTree>
    <p:extLst>
      <p:ext uri="{BB962C8B-B14F-4D97-AF65-F5344CB8AC3E}">
        <p14:creationId xmlns:p14="http://schemas.microsoft.com/office/powerpoint/2010/main" xmlns="" val="22295100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B4F5F29-EFA7-48BD-9E01-14204C637135}" type="datetimeFigureOut">
              <a:rPr lang="ru-RU" smtClean="0"/>
              <a:pPr/>
              <a:t>21.11.2024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E1BF674-BDEB-483B-959B-75DB3B37BFE7}" type="slidenum">
              <a:rPr lang="ru-RU" smtClean="0"/>
              <a:pPr/>
              <a:t>‹#›</a:t>
            </a:fld>
            <a:endParaRPr lang="ru-RU"/>
          </a:p>
        </p:txBody>
      </p:sp>
    </p:spTree>
    <p:extLst>
      <p:ext uri="{BB962C8B-B14F-4D97-AF65-F5344CB8AC3E}">
        <p14:creationId xmlns:p14="http://schemas.microsoft.com/office/powerpoint/2010/main" xmlns="" val="17617173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B4F5F29-EFA7-48BD-9E01-14204C637135}" type="datetimeFigureOut">
              <a:rPr lang="ru-RU" smtClean="0"/>
              <a:pPr/>
              <a:t>21.11.2024</a:t>
            </a:fld>
            <a:endParaRPr lang="ru-RU"/>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E1BF674-BDEB-483B-959B-75DB3B37BFE7}" type="slidenum">
              <a:rPr lang="ru-RU" smtClean="0"/>
              <a:pPr/>
              <a:t>‹#›</a:t>
            </a:fld>
            <a:endParaRPr lang="ru-RU"/>
          </a:p>
        </p:txBody>
      </p:sp>
    </p:spTree>
    <p:extLst>
      <p:ext uri="{BB962C8B-B14F-4D97-AF65-F5344CB8AC3E}">
        <p14:creationId xmlns:p14="http://schemas.microsoft.com/office/powerpoint/2010/main" xmlns="" val="32928798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07067" y="1784733"/>
            <a:ext cx="7766936" cy="1806766"/>
          </a:xfrm>
        </p:spPr>
        <p:txBody>
          <a:bodyPr/>
          <a:lstStyle/>
          <a:p>
            <a:r>
              <a:rPr lang="ru-RU" sz="2000" dirty="0" smtClean="0"/>
              <a:t/>
            </a:r>
            <a:br>
              <a:rPr lang="ru-RU" sz="2000" dirty="0" smtClean="0"/>
            </a:br>
            <a:r>
              <a:rPr lang="ru-RU" sz="2000" dirty="0" smtClean="0"/>
              <a:t/>
            </a:r>
            <a:br>
              <a:rPr lang="ru-RU" sz="2000" dirty="0" smtClean="0"/>
            </a:br>
            <a:r>
              <a:rPr lang="ru-RU" sz="2000" dirty="0" smtClean="0"/>
              <a:t/>
            </a:r>
            <a:br>
              <a:rPr lang="ru-RU" sz="2000" dirty="0" smtClean="0"/>
            </a:br>
            <a:r>
              <a:rPr lang="ru-RU" sz="2000" dirty="0" smtClean="0"/>
              <a:t/>
            </a:r>
            <a:br>
              <a:rPr lang="ru-RU" sz="2000" dirty="0" smtClean="0"/>
            </a:br>
            <a:r>
              <a:rPr lang="ru-RU" sz="2000" dirty="0" smtClean="0"/>
              <a:t/>
            </a:r>
            <a:br>
              <a:rPr lang="ru-RU" sz="2000" dirty="0" smtClean="0"/>
            </a:br>
            <a:r>
              <a:rPr lang="ru-RU" sz="2000" dirty="0" smtClean="0"/>
              <a:t/>
            </a:r>
            <a:br>
              <a:rPr lang="ru-RU" sz="2000" dirty="0" smtClean="0"/>
            </a:br>
            <a:r>
              <a:rPr lang="ru-RU" sz="2000" dirty="0" smtClean="0"/>
              <a:t/>
            </a:r>
            <a:br>
              <a:rPr lang="ru-RU" sz="2000" dirty="0" smtClean="0"/>
            </a:br>
            <a:r>
              <a:rPr lang="ru-RU" sz="2000" dirty="0" smtClean="0"/>
              <a:t/>
            </a:r>
            <a:br>
              <a:rPr lang="ru-RU" sz="2000" dirty="0" smtClean="0"/>
            </a:br>
            <a:r>
              <a:rPr lang="ru-RU" sz="2000" dirty="0" smtClean="0"/>
              <a:t>ГАУСО СО «КЦСОН города Каменска-Уральского»</a:t>
            </a:r>
            <a:br>
              <a:rPr lang="ru-RU" sz="2000" dirty="0" smtClean="0"/>
            </a:br>
            <a:r>
              <a:rPr lang="ru-RU" sz="2000" dirty="0" smtClean="0"/>
              <a:t/>
            </a:r>
            <a:br>
              <a:rPr lang="ru-RU" sz="2000" dirty="0" smtClean="0"/>
            </a:br>
            <a:r>
              <a:rPr lang="ru-RU" sz="2000" dirty="0" smtClean="0"/>
              <a:t/>
            </a:r>
            <a:br>
              <a:rPr lang="ru-RU" sz="2000" dirty="0" smtClean="0"/>
            </a:br>
            <a:r>
              <a:rPr lang="ru-RU" sz="2000" dirty="0" smtClean="0"/>
              <a:t/>
            </a:r>
            <a:br>
              <a:rPr lang="ru-RU" sz="2000" dirty="0" smtClean="0"/>
            </a:br>
            <a:r>
              <a:rPr lang="ru-RU" sz="2000" dirty="0" smtClean="0"/>
              <a:t/>
            </a:r>
            <a:br>
              <a:rPr lang="ru-RU" sz="2000" dirty="0" smtClean="0"/>
            </a:br>
            <a:r>
              <a:rPr lang="ru-RU" sz="2000" dirty="0" smtClean="0"/>
              <a:t/>
            </a:r>
            <a:br>
              <a:rPr lang="ru-RU" sz="2000" dirty="0" smtClean="0"/>
            </a:br>
            <a:r>
              <a:rPr lang="ru-RU" dirty="0" smtClean="0"/>
              <a:t>тема: «Ландшафтный </a:t>
            </a:r>
            <a:r>
              <a:rPr lang="ru-RU" dirty="0" smtClean="0"/>
              <a:t>анализ </a:t>
            </a:r>
            <a:r>
              <a:rPr lang="ru-RU" dirty="0" smtClean="0"/>
              <a:t>территории»</a:t>
            </a:r>
            <a:endParaRPr lang="ru-RU" dirty="0"/>
          </a:p>
        </p:txBody>
      </p:sp>
      <p:sp>
        <p:nvSpPr>
          <p:cNvPr id="3" name="Подзаголовок 2"/>
          <p:cNvSpPr>
            <a:spLocks noGrp="1"/>
          </p:cNvSpPr>
          <p:nvPr>
            <p:ph type="subTitle" idx="1"/>
          </p:nvPr>
        </p:nvSpPr>
        <p:spPr/>
        <p:txBody>
          <a:bodyPr>
            <a:normAutofit lnSpcReduction="10000"/>
          </a:bodyPr>
          <a:lstStyle/>
          <a:p>
            <a:r>
              <a:rPr lang="ru-RU" dirty="0" smtClean="0"/>
              <a:t>Школа пожилого возраста по направлению </a:t>
            </a:r>
            <a:r>
              <a:rPr lang="ru-RU" dirty="0" smtClean="0"/>
              <a:t>«Садоводы и огородники»</a:t>
            </a:r>
            <a:endParaRPr lang="ru-RU" dirty="0" smtClean="0"/>
          </a:p>
          <a:p>
            <a:r>
              <a:rPr lang="ru-RU" dirty="0" smtClean="0"/>
              <a:t>Руководитель: Специалист </a:t>
            </a:r>
            <a:r>
              <a:rPr lang="ru-RU" dirty="0" smtClean="0"/>
              <a:t>по </a:t>
            </a:r>
            <a:r>
              <a:rPr lang="ru-RU" dirty="0" smtClean="0"/>
              <a:t>социальной </a:t>
            </a:r>
            <a:r>
              <a:rPr lang="ru-RU" dirty="0" smtClean="0"/>
              <a:t>работе</a:t>
            </a:r>
          </a:p>
          <a:p>
            <a:r>
              <a:rPr lang="ru-RU" dirty="0" err="1" smtClean="0"/>
              <a:t>Лисицина</a:t>
            </a:r>
            <a:r>
              <a:rPr lang="ru-RU" dirty="0" smtClean="0"/>
              <a:t> А.В</a:t>
            </a:r>
            <a:endParaRPr lang="ru-RU" dirty="0"/>
          </a:p>
        </p:txBody>
      </p:sp>
    </p:spTree>
    <p:extLst>
      <p:ext uri="{BB962C8B-B14F-4D97-AF65-F5344CB8AC3E}">
        <p14:creationId xmlns:p14="http://schemas.microsoft.com/office/powerpoint/2010/main" xmlns="" val="42925698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1800" dirty="0"/>
              <a:t>Ландшафтный анализ территории – первое, с чего начинается любой крупный ландшафтный проект или освоение небольшого дачного участка. Анализ нужен, чтобы понять, что и где лучше разместить и задумать. Анализ территории –важный этап, который позволяет «прочувствовать территорию» и без ошибок спланировать постройки и посадки на участке.</a:t>
            </a:r>
          </a:p>
        </p:txBody>
      </p:sp>
      <p:pic>
        <p:nvPicPr>
          <p:cNvPr id="4" name="Объект 3"/>
          <p:cNvPicPr>
            <a:picLocks noGrp="1" noChangeAspect="1"/>
          </p:cNvPicPr>
          <p:nvPr>
            <p:ph idx="1"/>
          </p:nvPr>
        </p:nvPicPr>
        <p:blipFill>
          <a:blip r:embed="rId2"/>
          <a:stretch>
            <a:fillRect/>
          </a:stretch>
        </p:blipFill>
        <p:spPr>
          <a:xfrm>
            <a:off x="1920420" y="2160588"/>
            <a:ext cx="6111198" cy="3881437"/>
          </a:xfrm>
          <a:prstGeom prst="rect">
            <a:avLst/>
          </a:prstGeom>
        </p:spPr>
      </p:pic>
    </p:spTree>
    <p:extLst>
      <p:ext uri="{BB962C8B-B14F-4D97-AF65-F5344CB8AC3E}">
        <p14:creationId xmlns:p14="http://schemas.microsoft.com/office/powerpoint/2010/main" xmlns="" val="3294349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1600" dirty="0"/>
              <a:t>При проведении анализа территории, нужно учесть следующие аспекты:</a:t>
            </a:r>
            <a:br>
              <a:rPr lang="ru-RU" sz="1600" dirty="0"/>
            </a:br>
            <a:r>
              <a:rPr lang="ru-RU" sz="1600" dirty="0"/>
              <a:t>Изучить климатические характеристики участка, составить розу ветров</a:t>
            </a:r>
            <a:br>
              <a:rPr lang="ru-RU" sz="1600" dirty="0"/>
            </a:br>
            <a:r>
              <a:rPr lang="ru-RU" sz="1600" dirty="0"/>
              <a:t>Определить уровень грунтовых вод и состав почвы</a:t>
            </a:r>
            <a:br>
              <a:rPr lang="ru-RU" sz="1600" dirty="0"/>
            </a:br>
            <a:r>
              <a:rPr lang="ru-RU" sz="1600" dirty="0"/>
              <a:t>Составить характеристику рельефа и особенностей территории</a:t>
            </a:r>
            <a:br>
              <a:rPr lang="ru-RU" sz="1600" dirty="0"/>
            </a:br>
            <a:r>
              <a:rPr lang="ru-RU" sz="1600" dirty="0"/>
              <a:t>Учесть движение солнца и направление тени</a:t>
            </a:r>
            <a:br>
              <a:rPr lang="ru-RU" sz="1600" dirty="0"/>
            </a:br>
            <a:r>
              <a:rPr lang="ru-RU" sz="1600" dirty="0"/>
              <a:t>Найти выгодные видовые точки</a:t>
            </a:r>
            <a:br>
              <a:rPr lang="ru-RU" sz="1600" dirty="0"/>
            </a:br>
            <a:r>
              <a:rPr lang="ru-RU" sz="1600" dirty="0"/>
              <a:t>Сделать точные замеры</a:t>
            </a:r>
            <a:br>
              <a:rPr lang="ru-RU" sz="1600" dirty="0"/>
            </a:br>
            <a:r>
              <a:rPr lang="ru-RU" sz="1600" dirty="0"/>
              <a:t>Составить подробную карту коммуникаций участка</a:t>
            </a:r>
            <a:br>
              <a:rPr lang="ru-RU" sz="1600" dirty="0"/>
            </a:br>
            <a:r>
              <a:rPr lang="ru-RU" sz="1600" dirty="0"/>
              <a:t>Проанализировать пожелания</a:t>
            </a:r>
            <a:br>
              <a:rPr lang="ru-RU" sz="1600" dirty="0"/>
            </a:br>
            <a:endParaRPr lang="ru-RU" sz="1600" dirty="0"/>
          </a:p>
        </p:txBody>
      </p:sp>
      <p:pic>
        <p:nvPicPr>
          <p:cNvPr id="4" name="Объект 3"/>
          <p:cNvPicPr>
            <a:picLocks noGrp="1" noChangeAspect="1"/>
          </p:cNvPicPr>
          <p:nvPr>
            <p:ph idx="1"/>
          </p:nvPr>
        </p:nvPicPr>
        <p:blipFill>
          <a:blip r:embed="rId2"/>
          <a:stretch>
            <a:fillRect/>
          </a:stretch>
        </p:blipFill>
        <p:spPr>
          <a:xfrm>
            <a:off x="2129125" y="3062288"/>
            <a:ext cx="5693788" cy="3616325"/>
          </a:xfrm>
          <a:prstGeom prst="rect">
            <a:avLst/>
          </a:prstGeom>
        </p:spPr>
      </p:pic>
    </p:spTree>
    <p:extLst>
      <p:ext uri="{BB962C8B-B14F-4D97-AF65-F5344CB8AC3E}">
        <p14:creationId xmlns:p14="http://schemas.microsoft.com/office/powerpoint/2010/main" xmlns="" val="42833428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1600" b="1" dirty="0">
                <a:solidFill>
                  <a:schemeClr val="accent2"/>
                </a:solidFill>
              </a:rPr>
              <a:t>Климат участка и роза ветров</a:t>
            </a:r>
            <a:br>
              <a:rPr lang="ru-RU" sz="1600" b="1" dirty="0">
                <a:solidFill>
                  <a:schemeClr val="accent2"/>
                </a:solidFill>
              </a:rPr>
            </a:br>
            <a:r>
              <a:rPr lang="ru-RU" sz="1600" dirty="0"/>
              <a:t>Очень важно знать особенности климата, и к какой климатической зоне относится данная территория. Это легко определить по климатической карте.</a:t>
            </a:r>
            <a:br>
              <a:rPr lang="ru-RU" sz="1600" dirty="0"/>
            </a:br>
            <a:r>
              <a:rPr lang="ru-RU" sz="1600" dirty="0"/>
              <a:t>Знание климатической зоны и особенностей климата, дает возможность подобрать «правильные» растения, которые будут без проблем расти на данном участке и радовать его обитателей.</a:t>
            </a:r>
            <a:br>
              <a:rPr lang="ru-RU" sz="1600" dirty="0"/>
            </a:br>
            <a:r>
              <a:rPr lang="ru-RU" sz="1600" dirty="0"/>
              <a:t>Роза ветров показывает данные по преобладающим ветрам.</a:t>
            </a:r>
            <a:br>
              <a:rPr lang="ru-RU" sz="1600" dirty="0"/>
            </a:br>
            <a:r>
              <a:rPr lang="ru-RU" sz="1600" dirty="0"/>
              <a:t>Зная особенности ветра, на участке можно спланировать, необходимую ветрозащиту, для многих растений и уголков отдыха.</a:t>
            </a:r>
            <a:br>
              <a:rPr lang="ru-RU" sz="1600" dirty="0"/>
            </a:br>
            <a:endParaRPr lang="ru-RU" sz="1600" dirty="0"/>
          </a:p>
        </p:txBody>
      </p:sp>
      <p:sp>
        <p:nvSpPr>
          <p:cNvPr id="3" name="Объект 2"/>
          <p:cNvSpPr>
            <a:spLocks noGrp="1"/>
          </p:cNvSpPr>
          <p:nvPr>
            <p:ph idx="1"/>
          </p:nvPr>
        </p:nvSpPr>
        <p:spPr>
          <a:xfrm>
            <a:off x="677334" y="2854035"/>
            <a:ext cx="8596668" cy="3865419"/>
          </a:xfrm>
        </p:spPr>
        <p:txBody>
          <a:bodyPr/>
          <a:lstStyle/>
          <a:p>
            <a:r>
              <a:rPr lang="ru-RU" b="1" dirty="0">
                <a:solidFill>
                  <a:schemeClr val="accent2"/>
                </a:solidFill>
              </a:rPr>
              <a:t>Уровень грунтовых вод</a:t>
            </a:r>
          </a:p>
          <a:p>
            <a:r>
              <a:rPr lang="ru-RU" dirty="0">
                <a:solidFill>
                  <a:schemeClr val="accent2"/>
                </a:solidFill>
              </a:rPr>
              <a:t>Состав почвы и уровень грунтовых вод можно определить визуально. Нужно просто знать растения-индикаторы.</a:t>
            </a:r>
          </a:p>
          <a:p>
            <a:r>
              <a:rPr lang="ru-RU" dirty="0">
                <a:solidFill>
                  <a:schemeClr val="accent2"/>
                </a:solidFill>
              </a:rPr>
              <a:t>Например, на кислых почвах растет кислица и представители хвойных.</a:t>
            </a:r>
          </a:p>
          <a:p>
            <a:r>
              <a:rPr lang="ru-RU" dirty="0">
                <a:solidFill>
                  <a:schemeClr val="accent2"/>
                </a:solidFill>
              </a:rPr>
              <a:t>•    Если грунтовые воды расположены близко к поверхности земли, то на таких почвах живут растения, которые чаще всего встречаются в болотистой местности. </a:t>
            </a:r>
          </a:p>
          <a:p>
            <a:endParaRPr lang="ru-RU" dirty="0"/>
          </a:p>
        </p:txBody>
      </p:sp>
    </p:spTree>
    <p:extLst>
      <p:ext uri="{BB962C8B-B14F-4D97-AF65-F5344CB8AC3E}">
        <p14:creationId xmlns:p14="http://schemas.microsoft.com/office/powerpoint/2010/main" xmlns="" val="4748166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09600" y="1225689"/>
            <a:ext cx="8908473" cy="5632311"/>
          </a:xfrm>
          <a:prstGeom prst="rect">
            <a:avLst/>
          </a:prstGeom>
        </p:spPr>
        <p:txBody>
          <a:bodyPr wrap="square">
            <a:spAutoFit/>
          </a:bodyPr>
          <a:lstStyle/>
          <a:p>
            <a:r>
              <a:rPr lang="ru-RU" b="1" dirty="0">
                <a:solidFill>
                  <a:schemeClr val="accent2"/>
                </a:solidFill>
                <a:latin typeface="Rawline"/>
              </a:rPr>
              <a:t>Состав почвы</a:t>
            </a:r>
          </a:p>
          <a:p>
            <a:r>
              <a:rPr lang="ru-RU" dirty="0">
                <a:solidFill>
                  <a:schemeClr val="accent1"/>
                </a:solidFill>
                <a:latin typeface="Rawline"/>
              </a:rPr>
              <a:t>Если участок большой, то для определения кислотности и механического состава почвы образцы для анализа нужно брать из разных точек. По составу почва делится на: чернозем, суглинок, супесчаную, песчаную, глинистую, известковую, болотистую или торфяную. Копаем на штык лопаты, берем землю в кулак, сжимаем ее и смотрим, как она себя ведет.</a:t>
            </a:r>
          </a:p>
          <a:p>
            <a:pPr>
              <a:buFont typeface="Arial" panose="020B0604020202020204" pitchFamily="34" charset="0"/>
              <a:buChar char="•"/>
            </a:pPr>
            <a:r>
              <a:rPr lang="ru-RU" dirty="0">
                <a:solidFill>
                  <a:schemeClr val="accent1"/>
                </a:solidFill>
                <a:latin typeface="Rawline"/>
              </a:rPr>
              <a:t>Песчаная сразу рассыплется.</a:t>
            </a:r>
          </a:p>
          <a:p>
            <a:pPr>
              <a:buFont typeface="Arial" panose="020B0604020202020204" pitchFamily="34" charset="0"/>
              <a:buChar char="•"/>
            </a:pPr>
            <a:r>
              <a:rPr lang="ru-RU" dirty="0">
                <a:solidFill>
                  <a:schemeClr val="accent1"/>
                </a:solidFill>
                <a:latin typeface="Rawline"/>
              </a:rPr>
              <a:t>Глинистая при увлажнении и скатывании в руке останется комком.</a:t>
            </a:r>
          </a:p>
          <a:p>
            <a:pPr>
              <a:buFont typeface="Arial" panose="020B0604020202020204" pitchFamily="34" charset="0"/>
              <a:buChar char="•"/>
            </a:pPr>
            <a:r>
              <a:rPr lang="ru-RU" dirty="0">
                <a:solidFill>
                  <a:schemeClr val="accent1"/>
                </a:solidFill>
                <a:latin typeface="Rawline"/>
              </a:rPr>
              <a:t>Известковая – светло-коричневого цвета, при сжимании, чувствуется много камней в руке. Это очень бедная почва, которую можно обогатить с помощью </a:t>
            </a:r>
            <a:r>
              <a:rPr lang="ru-RU" dirty="0" smtClean="0">
                <a:solidFill>
                  <a:schemeClr val="accent1"/>
                </a:solidFill>
                <a:latin typeface="Rawline"/>
              </a:rPr>
              <a:t>сидеритов, </a:t>
            </a:r>
            <a:r>
              <a:rPr lang="ru-RU" dirty="0">
                <a:solidFill>
                  <a:schemeClr val="accent1"/>
                </a:solidFill>
                <a:latin typeface="Rawline"/>
              </a:rPr>
              <a:t>и добавлением плодородного грунта.</a:t>
            </a:r>
          </a:p>
          <a:p>
            <a:pPr>
              <a:buFont typeface="Arial" panose="020B0604020202020204" pitchFamily="34" charset="0"/>
              <a:buChar char="•"/>
            </a:pPr>
            <a:r>
              <a:rPr lang="ru-RU" dirty="0">
                <a:solidFill>
                  <a:schemeClr val="accent1"/>
                </a:solidFill>
                <a:latin typeface="Rawline"/>
              </a:rPr>
              <a:t>Болотистая или торфяная не удерживают влагу и не подходит для выращивания растений, требует специальной обработки.</a:t>
            </a:r>
          </a:p>
          <a:p>
            <a:pPr>
              <a:buFont typeface="Arial" panose="020B0604020202020204" pitchFamily="34" charset="0"/>
              <a:buChar char="•"/>
            </a:pPr>
            <a:r>
              <a:rPr lang="ru-RU" dirty="0">
                <a:solidFill>
                  <a:schemeClr val="accent1"/>
                </a:solidFill>
                <a:latin typeface="Rawline"/>
              </a:rPr>
              <a:t>Чернозем – мечта любого «хозяина». Однородный грунт, при сжимании в кулаке, на руке должно остаться жирное пятно.</a:t>
            </a:r>
          </a:p>
          <a:p>
            <a:pPr>
              <a:buFont typeface="Arial" panose="020B0604020202020204" pitchFamily="34" charset="0"/>
              <a:buChar char="•"/>
            </a:pPr>
            <a:r>
              <a:rPr lang="ru-RU" dirty="0">
                <a:solidFill>
                  <a:schemeClr val="accent1"/>
                </a:solidFill>
                <a:latin typeface="Rawline"/>
              </a:rPr>
              <a:t>Супесчаная почва похожа на песчаник, но благодаря входящей в ее состав глине, хорошо удерживает минеральные вещества.</a:t>
            </a:r>
          </a:p>
          <a:p>
            <a:pPr>
              <a:buFont typeface="Arial" panose="020B0604020202020204" pitchFamily="34" charset="0"/>
              <a:buChar char="•"/>
            </a:pPr>
            <a:r>
              <a:rPr lang="ru-RU" dirty="0">
                <a:solidFill>
                  <a:schemeClr val="accent1"/>
                </a:solidFill>
                <a:latin typeface="Rawline"/>
              </a:rPr>
              <a:t>Суглинок при сжимании в кулаке, легко принимает форму, и также легко рассыпается на части при надавливании. Это очень подходящий грунт для выращивания растений.</a:t>
            </a:r>
            <a:endParaRPr lang="ru-RU" b="0" i="0" dirty="0">
              <a:solidFill>
                <a:schemeClr val="accent1"/>
              </a:solidFill>
              <a:effectLst/>
              <a:latin typeface="Rawline"/>
            </a:endParaRPr>
          </a:p>
        </p:txBody>
      </p:sp>
    </p:spTree>
    <p:extLst>
      <p:ext uri="{BB962C8B-B14F-4D97-AF65-F5344CB8AC3E}">
        <p14:creationId xmlns:p14="http://schemas.microsoft.com/office/powerpoint/2010/main" xmlns="" val="1385268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1600" b="1" dirty="0">
                <a:solidFill>
                  <a:schemeClr val="accent2"/>
                </a:solidFill>
              </a:rPr>
              <a:t>Рельеф участка</a:t>
            </a:r>
            <a:br>
              <a:rPr lang="ru-RU" sz="1600" b="1" dirty="0">
                <a:solidFill>
                  <a:schemeClr val="accent2"/>
                </a:solidFill>
              </a:rPr>
            </a:br>
            <a:r>
              <a:rPr lang="ru-RU" sz="1600" dirty="0"/>
              <a:t>При первичном осмотре рельефа нужно сразу же отметить все особенности: перепады высот, расположение ручья, озерца или других природных водоемов.</a:t>
            </a:r>
            <a:br>
              <a:rPr lang="ru-RU" sz="1600" dirty="0"/>
            </a:br>
            <a:r>
              <a:rPr lang="ru-RU" sz="1600" dirty="0"/>
              <a:t>Если участок имеет сложный рельеф, лучше всего сделать </a:t>
            </a:r>
            <a:r>
              <a:rPr lang="ru-RU" sz="1600" dirty="0" err="1"/>
              <a:t>топосъемку</a:t>
            </a:r>
            <a:r>
              <a:rPr lang="ru-RU" sz="1600" dirty="0"/>
              <a:t> и в дальнейшем пользоваться ей.</a:t>
            </a:r>
            <a:br>
              <a:rPr lang="ru-RU" sz="1600" dirty="0"/>
            </a:br>
            <a:r>
              <a:rPr lang="ru-RU" sz="1600" b="1" dirty="0">
                <a:solidFill>
                  <a:schemeClr val="accent2"/>
                </a:solidFill>
              </a:rPr>
              <a:t>Положение солнца и тени на участке</a:t>
            </a:r>
            <a:br>
              <a:rPr lang="ru-RU" sz="1600" b="1" dirty="0">
                <a:solidFill>
                  <a:schemeClr val="accent2"/>
                </a:solidFill>
              </a:rPr>
            </a:br>
            <a:r>
              <a:rPr lang="ru-RU" sz="1600" dirty="0"/>
              <a:t>Знать движение солнца и направление тени нужно для определения тенистых и солнечных участков.</a:t>
            </a:r>
            <a:br>
              <a:rPr lang="ru-RU" sz="1600" dirty="0"/>
            </a:br>
            <a:r>
              <a:rPr lang="ru-RU" sz="1600" dirty="0"/>
              <a:t>В тенистых местах сажать тенелюбивые растения, а на солнечном месте устроить, например, огород</a:t>
            </a:r>
            <a:br>
              <a:rPr lang="ru-RU" sz="1600" dirty="0"/>
            </a:br>
            <a:r>
              <a:rPr lang="ru-RU" sz="1600" b="1" dirty="0">
                <a:solidFill>
                  <a:schemeClr val="accent2"/>
                </a:solidFill>
              </a:rPr>
              <a:t>Видовые точки</a:t>
            </a:r>
            <a:br>
              <a:rPr lang="ru-RU" sz="1600" b="1" dirty="0">
                <a:solidFill>
                  <a:schemeClr val="accent2"/>
                </a:solidFill>
              </a:rPr>
            </a:br>
            <a:r>
              <a:rPr lang="ru-RU" sz="1600" dirty="0"/>
              <a:t>Видовые точки нужно поискать на участке. Походить не спеша, посидеть в разное время суток – утром, днем и вечером.</a:t>
            </a:r>
            <a:br>
              <a:rPr lang="ru-RU" sz="1600" dirty="0"/>
            </a:br>
            <a:r>
              <a:rPr lang="ru-RU" sz="1600" dirty="0"/>
              <a:t>Если участок большой, то видовых точек должно быть не меньше 10.</a:t>
            </a:r>
            <a:br>
              <a:rPr lang="ru-RU" sz="1600" dirty="0"/>
            </a:br>
            <a:r>
              <a:rPr lang="ru-RU" sz="1600" dirty="0"/>
              <a:t>Видовые точки создаются для эстетического удовлетворения.</a:t>
            </a:r>
            <a:br>
              <a:rPr lang="ru-RU" sz="1600" dirty="0"/>
            </a:br>
            <a:r>
              <a:rPr lang="ru-RU" sz="1600" dirty="0"/>
              <a:t>Например, находясь на скамейке в саду, перед вашим взором открывается прекраснейший вид на широкое поле и вечерний закат. Это и есть правильно найденная видовая точка.</a:t>
            </a:r>
            <a:br>
              <a:rPr lang="ru-RU" sz="1600" dirty="0"/>
            </a:br>
            <a:endParaRPr lang="ru-RU" sz="1600" dirty="0"/>
          </a:p>
        </p:txBody>
      </p:sp>
      <p:sp>
        <p:nvSpPr>
          <p:cNvPr id="3" name="Объект 2"/>
          <p:cNvSpPr>
            <a:spLocks noGrp="1"/>
          </p:cNvSpPr>
          <p:nvPr>
            <p:ph idx="1"/>
          </p:nvPr>
        </p:nvSpPr>
        <p:spPr>
          <a:xfrm>
            <a:off x="677334" y="5708073"/>
            <a:ext cx="8596668" cy="333289"/>
          </a:xfrm>
        </p:spPr>
        <p:txBody>
          <a:bodyPr>
            <a:normAutofit fontScale="92500" lnSpcReduction="10000"/>
          </a:bodyPr>
          <a:lstStyle/>
          <a:p>
            <a:endParaRPr lang="ru-RU" dirty="0"/>
          </a:p>
        </p:txBody>
      </p:sp>
    </p:spTree>
    <p:extLst>
      <p:ext uri="{BB962C8B-B14F-4D97-AF65-F5344CB8AC3E}">
        <p14:creationId xmlns:p14="http://schemas.microsoft.com/office/powerpoint/2010/main" xmlns="" val="40918598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1600" dirty="0">
                <a:solidFill>
                  <a:schemeClr val="accent2"/>
                </a:solidFill>
              </a:rPr>
              <a:t>Замеры</a:t>
            </a:r>
            <a:r>
              <a:rPr lang="ru-RU" sz="1600" dirty="0"/>
              <a:t/>
            </a:r>
            <a:br>
              <a:rPr lang="ru-RU" sz="1600" dirty="0"/>
            </a:br>
            <a:r>
              <a:rPr lang="ru-RU" sz="1600" dirty="0"/>
              <a:t>Проще всего делать замеры, если есть готовый кадастровый план. Если такового нет под рукой, то вооружаемся жесткой десятиметровой или лазерной рулеткой и производим замеры.</a:t>
            </a:r>
            <a:br>
              <a:rPr lang="ru-RU" sz="1600" dirty="0"/>
            </a:br>
            <a:r>
              <a:rPr lang="ru-RU" sz="1600" dirty="0"/>
              <a:t/>
            </a:r>
            <a:br>
              <a:rPr lang="ru-RU" sz="1600" dirty="0"/>
            </a:br>
            <a:r>
              <a:rPr lang="ru-RU" sz="1600" dirty="0"/>
              <a:t>1. Начинать замеры нужно с периметра и рисовать сразу в масштабе.</a:t>
            </a:r>
            <a:br>
              <a:rPr lang="ru-RU" sz="1600" dirty="0"/>
            </a:br>
            <a:r>
              <a:rPr lang="ru-RU" sz="1600" dirty="0"/>
              <a:t/>
            </a:r>
            <a:br>
              <a:rPr lang="ru-RU" sz="1600" dirty="0"/>
            </a:br>
            <a:r>
              <a:rPr lang="ru-RU" sz="1600" dirty="0"/>
              <a:t>Для удобного масштабирования очень хорошо подходит обычная бумага в клеточку (1 см=1м).</a:t>
            </a:r>
            <a:br>
              <a:rPr lang="ru-RU" sz="1600" dirty="0"/>
            </a:br>
            <a:r>
              <a:rPr lang="ru-RU" sz="1600" dirty="0"/>
              <a:t>При дальнейшей работе вам очень пригодится такая точность, чтобы без ошибок определить количество нужных стройматериалов и др.</a:t>
            </a:r>
            <a:br>
              <a:rPr lang="ru-RU" sz="1600" dirty="0"/>
            </a:br>
            <a:r>
              <a:rPr lang="ru-RU" sz="1600" dirty="0"/>
              <a:t>2. После замеров вдоль границ нужно зафиксировать на плане месторасположение имеющихся построек и посадок (дома, сарая, туалета, крупномеров и др.).</a:t>
            </a:r>
            <a:br>
              <a:rPr lang="ru-RU" sz="1600" dirty="0"/>
            </a:br>
            <a:r>
              <a:rPr lang="ru-RU" sz="1600" dirty="0"/>
              <a:t/>
            </a:r>
            <a:br>
              <a:rPr lang="ru-RU" sz="1600" dirty="0"/>
            </a:br>
            <a:r>
              <a:rPr lang="ru-RU" sz="1600" dirty="0"/>
              <a:t>Угол дома фиксируем двумя размерами: один делаем по горизонтали к забору или границе участка, а второй под углом 90º.</a:t>
            </a:r>
            <a:br>
              <a:rPr lang="ru-RU" sz="1600" dirty="0"/>
            </a:br>
            <a:r>
              <a:rPr lang="ru-RU" sz="1600" dirty="0"/>
              <a:t>Такие измерения помогут при переносе плана в электронный вид или на бумагу.</a:t>
            </a:r>
            <a:br>
              <a:rPr lang="ru-RU" sz="1600" dirty="0"/>
            </a:br>
            <a:r>
              <a:rPr lang="ru-RU" sz="1600" dirty="0"/>
              <a:t>3.Изучите растительность и особенности строений за границами вашего участка.</a:t>
            </a:r>
            <a:br>
              <a:rPr lang="ru-RU" sz="1600" dirty="0"/>
            </a:br>
            <a:r>
              <a:rPr lang="ru-RU" sz="1600" dirty="0"/>
              <a:t/>
            </a:r>
            <a:br>
              <a:rPr lang="ru-RU" sz="1600" dirty="0"/>
            </a:br>
            <a:r>
              <a:rPr lang="ru-RU" sz="1600" dirty="0"/>
              <a:t>При проектировании дома, хозяйственных построек, посадке растений нужно ориентироваться на </a:t>
            </a:r>
            <a:r>
              <a:rPr lang="ru-RU" sz="1600" dirty="0" err="1"/>
              <a:t>СНИПы</a:t>
            </a:r>
            <a:r>
              <a:rPr lang="ru-RU" sz="1600" dirty="0"/>
              <a:t>. Это специально разработанные требования, которые помогут грамотно спроектировать территорию, не помешав соседям.</a:t>
            </a:r>
            <a:br>
              <a:rPr lang="ru-RU" sz="1600" dirty="0"/>
            </a:br>
            <a:r>
              <a:rPr lang="ru-RU" sz="1600" dirty="0"/>
              <a:t>Растительность за забором, например, вид на лес или поле, можно использовать как видовую точку и продолжить сад красивым, эффектным видом.</a:t>
            </a:r>
          </a:p>
        </p:txBody>
      </p:sp>
      <p:sp>
        <p:nvSpPr>
          <p:cNvPr id="3" name="Объект 2"/>
          <p:cNvSpPr>
            <a:spLocks noGrp="1"/>
          </p:cNvSpPr>
          <p:nvPr>
            <p:ph idx="1"/>
          </p:nvPr>
        </p:nvSpPr>
        <p:spPr>
          <a:xfrm>
            <a:off x="1300788" y="7660843"/>
            <a:ext cx="8596668" cy="3880773"/>
          </a:xfrm>
        </p:spPr>
        <p:txBody>
          <a:bodyPr/>
          <a:lstStyle/>
          <a:p>
            <a:endParaRPr lang="ru-RU" dirty="0"/>
          </a:p>
        </p:txBody>
      </p:sp>
    </p:spTree>
    <p:extLst>
      <p:ext uri="{BB962C8B-B14F-4D97-AF65-F5344CB8AC3E}">
        <p14:creationId xmlns:p14="http://schemas.microsoft.com/office/powerpoint/2010/main" xmlns="" val="39375286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64611" y="304800"/>
            <a:ext cx="8596668" cy="1482436"/>
          </a:xfrm>
        </p:spPr>
        <p:txBody>
          <a:bodyPr>
            <a:normAutofit fontScale="90000"/>
          </a:bodyPr>
          <a:lstStyle/>
          <a:p>
            <a:r>
              <a:rPr lang="ru-RU" sz="1600" b="1" dirty="0"/>
              <a:t>Коммуникации на участке</a:t>
            </a:r>
            <a:br>
              <a:rPr lang="ru-RU" sz="1600" b="1" dirty="0"/>
            </a:br>
            <a:r>
              <a:rPr lang="ru-RU" sz="1600" dirty="0"/>
              <a:t>Проанализируйте все имеющиеся и планируемые коммуникации на участке и составьте подробную карту коммуникаций. Наряду с водопроводной системой, в доме обязательны системы водоотведения и </a:t>
            </a:r>
            <a:r>
              <a:rPr lang="ru-RU" sz="1600" dirty="0" smtClean="0"/>
              <a:t>Запланируйте </a:t>
            </a:r>
            <a:r>
              <a:rPr lang="ru-RU" sz="1600" dirty="0"/>
              <a:t>водоочистки. </a:t>
            </a:r>
            <a:r>
              <a:rPr lang="ru-RU" sz="1600" dirty="0" smtClean="0"/>
              <a:t>заранее </a:t>
            </a:r>
            <a:r>
              <a:rPr lang="ru-RU" sz="1600" dirty="0"/>
              <a:t>такие виды работ, как бурение скважины или обустройство системы водоснабжения.</a:t>
            </a:r>
            <a:br>
              <a:rPr lang="ru-RU" sz="1600" dirty="0"/>
            </a:br>
            <a:endParaRPr lang="ru-RU" sz="1600" dirty="0"/>
          </a:p>
        </p:txBody>
      </p:sp>
      <p:pic>
        <p:nvPicPr>
          <p:cNvPr id="4" name="Объект 3"/>
          <p:cNvPicPr>
            <a:picLocks noGrp="1" noChangeAspect="1"/>
          </p:cNvPicPr>
          <p:nvPr>
            <p:ph idx="1"/>
          </p:nvPr>
        </p:nvPicPr>
        <p:blipFill>
          <a:blip r:embed="rId2"/>
          <a:stretch>
            <a:fillRect/>
          </a:stretch>
        </p:blipFill>
        <p:spPr>
          <a:xfrm>
            <a:off x="332509" y="1524001"/>
            <a:ext cx="9060873" cy="5098472"/>
          </a:xfrm>
          <a:prstGeom prst="rect">
            <a:avLst/>
          </a:prstGeom>
        </p:spPr>
      </p:pic>
    </p:spTree>
    <p:extLst>
      <p:ext uri="{BB962C8B-B14F-4D97-AF65-F5344CB8AC3E}">
        <p14:creationId xmlns:p14="http://schemas.microsoft.com/office/powerpoint/2010/main" xmlns="" val="40860972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1600" b="1" dirty="0"/>
              <a:t>Анализ пожеланий</a:t>
            </a:r>
            <a:br>
              <a:rPr lang="ru-RU" sz="1600" b="1" dirty="0"/>
            </a:br>
            <a:r>
              <a:rPr lang="ru-RU" sz="1600" dirty="0"/>
              <a:t>При анализе пожеланий нужно учитывать мнение каждого члена семьи. Лучше не торопиться и в течение нескольких дней, а то и недели, сформулировать и записать все задумки и желания. Если на участке, уже есть какие-то постройки, то обязательно нужно учитывать стиль построек и подстраивать проект под них.</a:t>
            </a:r>
            <a:br>
              <a:rPr lang="ru-RU" sz="1600" dirty="0"/>
            </a:br>
            <a:r>
              <a:rPr lang="ru-RU" sz="1600" dirty="0"/>
              <a:t>Только после такой тщательной проработки участка, можно приступать к следующему этапу – это проектирование.</a:t>
            </a:r>
            <a:br>
              <a:rPr lang="ru-RU" sz="1600" dirty="0"/>
            </a:br>
            <a:endParaRPr lang="ru-RU" sz="1600" dirty="0"/>
          </a:p>
        </p:txBody>
      </p:sp>
      <p:pic>
        <p:nvPicPr>
          <p:cNvPr id="4" name="Объект 3"/>
          <p:cNvPicPr>
            <a:picLocks noGrp="1" noChangeAspect="1"/>
          </p:cNvPicPr>
          <p:nvPr>
            <p:ph idx="1"/>
          </p:nvPr>
        </p:nvPicPr>
        <p:blipFill>
          <a:blip r:embed="rId2"/>
          <a:stretch>
            <a:fillRect/>
          </a:stretch>
        </p:blipFill>
        <p:spPr>
          <a:xfrm>
            <a:off x="1357745" y="2508250"/>
            <a:ext cx="6858000" cy="3533775"/>
          </a:xfrm>
          <a:prstGeom prst="rect">
            <a:avLst/>
          </a:prstGeom>
        </p:spPr>
      </p:pic>
    </p:spTree>
    <p:extLst>
      <p:ext uri="{BB962C8B-B14F-4D97-AF65-F5344CB8AC3E}">
        <p14:creationId xmlns:p14="http://schemas.microsoft.com/office/powerpoint/2010/main" xmlns="" val="321972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1600" dirty="0" smtClean="0"/>
              <a:t>Источники информации: Ландшафтный </a:t>
            </a:r>
            <a:r>
              <a:rPr lang="ru-RU" sz="1600" dirty="0"/>
              <a:t>анализ территории https://</a:t>
            </a:r>
            <a:r>
              <a:rPr lang="ru-RU" sz="1600" dirty="0" smtClean="0"/>
              <a:t>antonovsad.ru/landshaftnyy-analiz-territorii-pri-blagoustroystve-uchastka-2377</a:t>
            </a:r>
            <a:endParaRPr lang="ru-RU" sz="1600" dirty="0"/>
          </a:p>
        </p:txBody>
      </p:sp>
      <p:pic>
        <p:nvPicPr>
          <p:cNvPr id="4" name="Объект 3"/>
          <p:cNvPicPr>
            <a:picLocks noGrp="1" noChangeAspect="1"/>
          </p:cNvPicPr>
          <p:nvPr>
            <p:ph idx="1"/>
          </p:nvPr>
        </p:nvPicPr>
        <p:blipFill>
          <a:blip r:embed="rId2"/>
          <a:stretch>
            <a:fillRect/>
          </a:stretch>
        </p:blipFill>
        <p:spPr>
          <a:xfrm>
            <a:off x="1274618" y="1759527"/>
            <a:ext cx="7897091" cy="3256179"/>
          </a:xfrm>
          <a:prstGeom prst="rect">
            <a:avLst/>
          </a:prstGeom>
        </p:spPr>
      </p:pic>
    </p:spTree>
    <p:extLst>
      <p:ext uri="{BB962C8B-B14F-4D97-AF65-F5344CB8AC3E}">
        <p14:creationId xmlns:p14="http://schemas.microsoft.com/office/powerpoint/2010/main" xmlns="" val="229543266"/>
      </p:ext>
    </p:extLst>
  </p:cSld>
  <p:clrMapOvr>
    <a:masterClrMapping/>
  </p:clrMapOvr>
</p:sld>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Аспект">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29</TotalTime>
  <Words>115</Words>
  <Application>Microsoft Office PowerPoint</Application>
  <PresentationFormat>Произвольный</PresentationFormat>
  <Paragraphs>25</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Аспект</vt:lpstr>
      <vt:lpstr>        ГАУСО СО «КЦСОН города Каменска-Уральского»      тема: «Ландшафтный анализ территории»</vt:lpstr>
      <vt:lpstr>Ландшафтный анализ территории – первое, с чего начинается любой крупный ландшафтный проект или освоение небольшого дачного участка. Анализ нужен, чтобы понять, что и где лучше разместить и задумать. Анализ территории –важный этап, который позволяет «прочувствовать территорию» и без ошибок спланировать постройки и посадки на участке.</vt:lpstr>
      <vt:lpstr>При проведении анализа территории, нужно учесть следующие аспекты: Изучить климатические характеристики участка, составить розу ветров Определить уровень грунтовых вод и состав почвы Составить характеристику рельефа и особенностей территории Учесть движение солнца и направление тени Найти выгодные видовые точки Сделать точные замеры Составить подробную карту коммуникаций участка Проанализировать пожелания </vt:lpstr>
      <vt:lpstr>Климат участка и роза ветров Очень важно знать особенности климата, и к какой климатической зоне относится данная территория. Это легко определить по климатической карте. Знание климатической зоны и особенностей климата, дает возможность подобрать «правильные» растения, которые будут без проблем расти на данном участке и радовать его обитателей. Роза ветров показывает данные по преобладающим ветрам. Зная особенности ветра, на участке можно спланировать, необходимую ветрозащиту, для многих растений и уголков отдыха. </vt:lpstr>
      <vt:lpstr>Слайд 5</vt:lpstr>
      <vt:lpstr>Рельеф участка При первичном осмотре рельефа нужно сразу же отметить все особенности: перепады высот, расположение ручья, озерца или других природных водоемов. Если участок имеет сложный рельеф, лучше всего сделать топосъемку и в дальнейшем пользоваться ей. Положение солнца и тени на участке Знать движение солнца и направление тени нужно для определения тенистых и солнечных участков. В тенистых местах сажать тенелюбивые растения, а на солнечном месте устроить, например, огород Видовые точки Видовые точки нужно поискать на участке. Походить не спеша, посидеть в разное время суток – утром, днем и вечером. Если участок большой, то видовых точек должно быть не меньше 10. Видовые точки создаются для эстетического удовлетворения. Например, находясь на скамейке в саду, перед вашим взором открывается прекраснейший вид на широкое поле и вечерний закат. Это и есть правильно найденная видовая точка. </vt:lpstr>
      <vt:lpstr>Замеры Проще всего делать замеры, если есть готовый кадастровый план. Если такового нет под рукой, то вооружаемся жесткой десятиметровой или лазерной рулеткой и производим замеры.  1. Начинать замеры нужно с периметра и рисовать сразу в масштабе.  Для удобного масштабирования очень хорошо подходит обычная бумага в клеточку (1 см=1м). При дальнейшей работе вам очень пригодится такая точность, чтобы без ошибок определить количество нужных стройматериалов и др. 2. После замеров вдоль границ нужно зафиксировать на плане месторасположение имеющихся построек и посадок (дома, сарая, туалета, крупномеров и др.).  Угол дома фиксируем двумя размерами: один делаем по горизонтали к забору или границе участка, а второй под углом 90º. Такие измерения помогут при переносе плана в электронный вид или на бумагу. 3.Изучите растительность и особенности строений за границами вашего участка.  При проектировании дома, хозяйственных построек, посадке растений нужно ориентироваться на СНИПы. Это специально разработанные требования, которые помогут грамотно спроектировать территорию, не помешав соседям. Растительность за забором, например, вид на лес или поле, можно использовать как видовую точку и продолжить сад красивым, эффектным видом.</vt:lpstr>
      <vt:lpstr>Коммуникации на участке Проанализируйте все имеющиеся и планируемые коммуникации на участке и составьте подробную карту коммуникаций. Наряду с водопроводной системой, в доме обязательны системы водоотведения и Запланируйте водоочистки. заранее такие виды работ, как бурение скважины или обустройство системы водоснабжения. </vt:lpstr>
      <vt:lpstr>Анализ пожеланий При анализе пожеланий нужно учитывать мнение каждого члена семьи. Лучше не торопиться и в течение нескольких дней, а то и недели, сформулировать и записать все задумки и желания. Если на участке, уже есть какие-то постройки, то обязательно нужно учитывать стиль построек и подстраивать проект под них. Только после такой тщательной проработки участка, можно приступать к следующему этапу – это проектирование. </vt:lpstr>
      <vt:lpstr>Источники информации: Ландшафтный анализ территории https://antonovsad.ru/landshaftnyy-analiz-territorii-pri-blagoustroystve-uchastka-2377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Ландшафтный анализ территории</dc:title>
  <dc:creator>user</dc:creator>
  <cp:lastModifiedBy>Shafikova_GA</cp:lastModifiedBy>
  <cp:revision>4</cp:revision>
  <dcterms:created xsi:type="dcterms:W3CDTF">2024-11-18T08:26:50Z</dcterms:created>
  <dcterms:modified xsi:type="dcterms:W3CDTF">2024-11-21T04:00:54Z</dcterms:modified>
</cp:coreProperties>
</file>