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67" r:id="rId4"/>
    <p:sldId id="257" r:id="rId5"/>
    <p:sldId id="261" r:id="rId6"/>
    <p:sldId id="258" r:id="rId7"/>
    <p:sldId id="259" r:id="rId8"/>
    <p:sldId id="260" r:id="rId9"/>
    <p:sldId id="263" r:id="rId10"/>
    <p:sldId id="264" r:id="rId11"/>
    <p:sldId id="262" r:id="rId12"/>
    <p:sldId id="265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8" d="100"/>
          <a:sy n="78" d="100"/>
        </p:scale>
        <p:origin x="-62" y="-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2561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675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894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5105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8309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7309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4928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25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40397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8998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8250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444273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5141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7857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66255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80064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2052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30000"/>
            <a:duotone>
              <a:schemeClr val="bg2">
                <a:shade val="88000"/>
                <a:hueMod val="106000"/>
                <a:satMod val="140000"/>
                <a:lumMod val="54000"/>
              </a:schemeClr>
              <a:schemeClr val="bg2">
                <a:tint val="98000"/>
                <a:hueMod val="90000"/>
                <a:satMod val="150000"/>
                <a:lumMod val="160000"/>
              </a:schemeClr>
            </a:duotone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32D1A9-63EB-4064-99EB-E9F5B132B18A}" type="datetimeFigureOut">
              <a:rPr lang="ru-RU" smtClean="0"/>
              <a:t>11.11.2024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85CC4C-F58E-4FC8-849F-5438AB6521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36239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xmlns="" id="{DDB6300A-4349-D860-090D-0704283ECD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4210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9134" y="117693"/>
            <a:ext cx="10380758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5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Люди с нарушением слуха сталкиваются с социальными проблемами:</a:t>
            </a:r>
          </a:p>
          <a:p>
            <a:pPr lvl="0">
              <a:buFontTx/>
              <a:buChar char="-"/>
            </a:pPr>
            <a:r>
              <a:rPr lang="ru-RU" sz="25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5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трудности в общении со слышащими людьми в повседневной жизни;</a:t>
            </a:r>
          </a:p>
          <a:p>
            <a:pPr lvl="0">
              <a:buFontTx/>
              <a:buChar char="-"/>
            </a:pPr>
            <a:r>
              <a:rPr lang="ru-RU" sz="25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трудности в получении информации;</a:t>
            </a:r>
          </a:p>
          <a:p>
            <a:pPr lvl="0">
              <a:buFontTx/>
              <a:buChar char="-"/>
            </a:pPr>
            <a:r>
              <a:rPr lang="ru-RU" sz="25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трудности при посещении зрелищных массовых мероприятий;</a:t>
            </a:r>
          </a:p>
          <a:p>
            <a:pPr lvl="0"/>
            <a:r>
              <a:rPr lang="ru-RU" sz="25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отсутствие возможности участия в обычной социокультурной жизни;</a:t>
            </a:r>
          </a:p>
          <a:p>
            <a:pPr lvl="0"/>
            <a:r>
              <a:rPr lang="ru-RU" sz="25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 трудности в пользовании объектами социальной, транспортной и инженерной инфраструктуры(автобусы , троллейбусы, поезда не оборудованные табло с бегущей строкой);</a:t>
            </a:r>
          </a:p>
          <a:p>
            <a:pPr lvl="0"/>
            <a:r>
              <a:rPr lang="ru-RU" sz="25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отсутствие сервиса услуг по сурдопереводу;</a:t>
            </a:r>
          </a:p>
          <a:p>
            <a:pPr lvl="0"/>
            <a:r>
              <a:rPr lang="ru-RU" sz="25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отсутствие синхронных субтитров в общественных, познавательных, молодежных и других массовых передачах на телевидение.</a:t>
            </a:r>
          </a:p>
        </p:txBody>
      </p:sp>
    </p:spTree>
    <p:extLst>
      <p:ext uri="{BB962C8B-B14F-4D97-AF65-F5344CB8AC3E}">
        <p14:creationId xmlns:p14="http://schemas.microsoft.com/office/powerpoint/2010/main" val="12483106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59256" y="226337"/>
            <a:ext cx="1034811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 2020 года в рамках реализации мероприятий комплексной программы Свердловской области «Доступная среда» в Северном управленческом округе создана информационная доступность для граждан с нарушением слуха – Диспетчерский центр связи.</a:t>
            </a:r>
          </a:p>
          <a:p>
            <a:pPr algn="ctr"/>
            <a:r>
              <a:rPr lang="ru-RU" sz="3600" b="1" dirty="0">
                <a:solidFill>
                  <a:srgbClr val="0811C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2FD02B44-EBF8-6760-92A3-BAD21B68DF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4306" y="3202663"/>
            <a:ext cx="3393282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540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F93961B-E0F9-08D7-E0D7-AB96C90256E2}"/>
              </a:ext>
            </a:extLst>
          </p:cNvPr>
          <p:cNvSpPr txBox="1"/>
          <p:nvPr/>
        </p:nvSpPr>
        <p:spPr>
          <a:xfrm>
            <a:off x="709645" y="552870"/>
            <a:ext cx="1074179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b="1" dirty="0">
                <a:solidFill>
                  <a:schemeClr val="bg1"/>
                </a:solidFill>
              </a:rPr>
              <a:t>	</a:t>
            </a:r>
            <a:r>
              <a:rPr lang="ru-RU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Диспетчерский центр связи (ДЦС) </a:t>
            </a:r>
            <a:r>
              <a:rPr lang="ru-RU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расположен по адресу: г. Серов, ул. Каляева, 62 (социально-реабилитационное отделение).</a:t>
            </a:r>
          </a:p>
          <a:p>
            <a:pPr algn="just"/>
            <a:endParaRPr lang="ru-RU" sz="36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36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	Цель работы ДЦС </a:t>
            </a:r>
            <a:r>
              <a:rPr lang="ru-RU" sz="36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это предоставление консультационной поддержки инвалидам по слуху посредством предоставления бесплатных услуг удаленного перевода русского жестового языка.</a:t>
            </a:r>
          </a:p>
          <a:p>
            <a:pPr algn="just"/>
            <a:endParaRPr lang="ru-RU" sz="2800" dirty="0">
              <a:solidFill>
                <a:schemeClr val="bg1"/>
              </a:solidFill>
            </a:endParaRPr>
          </a:p>
          <a:p>
            <a:pPr algn="just"/>
            <a:r>
              <a:rPr lang="ru-RU" sz="2800" b="1" dirty="0">
                <a:solidFill>
                  <a:schemeClr val="bg1"/>
                </a:solidFill>
              </a:rPr>
              <a:t>	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4655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97977" y="430823"/>
            <a:ext cx="973308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Средства связи, которые можно использовать при общении с оператором: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88A82F3-32C3-1C1F-5474-1FBA61A935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7868" y="1646821"/>
            <a:ext cx="3946254" cy="286523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0E3D8E3-8F16-5295-42BC-E3F98BB3D1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7270" y="2548093"/>
            <a:ext cx="5847816" cy="3615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0783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FF097FFD-3457-1B7F-DEB9-4C5884A59521}"/>
              </a:ext>
            </a:extLst>
          </p:cNvPr>
          <p:cNvSpPr/>
          <p:nvPr/>
        </p:nvSpPr>
        <p:spPr>
          <a:xfrm>
            <a:off x="3982915" y="5281060"/>
            <a:ext cx="6829462" cy="1278558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	</a:t>
            </a: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Вызов скорой медицинской помощи, полиции, пожарной службы, газовой службы</a:t>
            </a:r>
            <a:endParaRPr lang="ru-RU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B21D7B46-4BEE-26ED-E967-ACE863BE415D}"/>
              </a:ext>
            </a:extLst>
          </p:cNvPr>
          <p:cNvSpPr/>
          <p:nvPr/>
        </p:nvSpPr>
        <p:spPr>
          <a:xfrm>
            <a:off x="3982915" y="3424964"/>
            <a:ext cx="6829462" cy="121599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	</a:t>
            </a: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Запись на прием к врачу, помощь в получении социальных услуг</a:t>
            </a:r>
          </a:p>
          <a:p>
            <a:endParaRPr lang="ru-RU" sz="18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962EBFBB-25FD-D828-B69E-D9C9AE96577C}"/>
              </a:ext>
            </a:extLst>
          </p:cNvPr>
          <p:cNvSpPr/>
          <p:nvPr/>
        </p:nvSpPr>
        <p:spPr>
          <a:xfrm>
            <a:off x="3982913" y="1576163"/>
            <a:ext cx="6829464" cy="123070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	</a:t>
            </a: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Диспетчер поможет найти необходимый адрес или другие контакты какой-либо организации, режим работы</a:t>
            </a:r>
            <a:endParaRPr lang="ru-RU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	Узнать расписание движения автобусов, поездов и стоимость билетов</a:t>
            </a:r>
            <a:endParaRPr lang="ru-RU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Блок-схема: альтернативный процесс 5">
            <a:extLst>
              <a:ext uri="{FF2B5EF4-FFF2-40B4-BE49-F238E27FC236}">
                <a16:creationId xmlns:a16="http://schemas.microsoft.com/office/drawing/2014/main" xmlns="" id="{936CFE59-E7DB-F0F9-5F8C-D39E9734849F}"/>
              </a:ext>
            </a:extLst>
          </p:cNvPr>
          <p:cNvSpPr/>
          <p:nvPr/>
        </p:nvSpPr>
        <p:spPr>
          <a:xfrm>
            <a:off x="656554" y="841093"/>
            <a:ext cx="3975234" cy="1087655"/>
          </a:xfrm>
          <a:prstGeom prst="flowChartAlternateProcess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Предоставление справочно-информационной и консультативной помощи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Блок-схема: альтернативный процесс 7">
            <a:extLst>
              <a:ext uri="{FF2B5EF4-FFF2-40B4-BE49-F238E27FC236}">
                <a16:creationId xmlns:a16="http://schemas.microsoft.com/office/drawing/2014/main" xmlns="" id="{55688FB8-ED6A-9A35-1E10-5744A9DD20E8}"/>
              </a:ext>
            </a:extLst>
          </p:cNvPr>
          <p:cNvSpPr/>
          <p:nvPr/>
        </p:nvSpPr>
        <p:spPr>
          <a:xfrm>
            <a:off x="656554" y="2872410"/>
            <a:ext cx="3975234" cy="1087655"/>
          </a:xfrm>
          <a:prstGeom prst="flowChartAlternateProcess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Содействие при обращении в лечебные, социальные и иные учреждения</a:t>
            </a:r>
          </a:p>
        </p:txBody>
      </p:sp>
      <p:sp>
        <p:nvSpPr>
          <p:cNvPr id="10" name="Блок-схема: альтернативный процесс 9">
            <a:extLst>
              <a:ext uri="{FF2B5EF4-FFF2-40B4-BE49-F238E27FC236}">
                <a16:creationId xmlns:a16="http://schemas.microsoft.com/office/drawing/2014/main" xmlns="" id="{14604609-22CD-CFB6-8362-D8F39864FA53}"/>
              </a:ext>
            </a:extLst>
          </p:cNvPr>
          <p:cNvSpPr/>
          <p:nvPr/>
        </p:nvSpPr>
        <p:spPr>
          <a:xfrm>
            <a:off x="656554" y="4737232"/>
            <a:ext cx="3975234" cy="1087655"/>
          </a:xfrm>
          <a:prstGeom prst="flowChartAlternateProcess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Содействие в вызове служб экстренной помощи</a:t>
            </a:r>
          </a:p>
          <a:p>
            <a:pPr algn="ctr"/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4730889" y="167054"/>
            <a:ext cx="564609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u="sng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ОСНОВНЫЕ ЗАДАЧИ ДЦС:</a:t>
            </a:r>
          </a:p>
        </p:txBody>
      </p:sp>
    </p:spTree>
    <p:extLst>
      <p:ext uri="{BB962C8B-B14F-4D97-AF65-F5344CB8AC3E}">
        <p14:creationId xmlns:p14="http://schemas.microsoft.com/office/powerpoint/2010/main" val="17302452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B21D7B46-4BEE-26ED-E967-ACE863BE415D}"/>
              </a:ext>
            </a:extLst>
          </p:cNvPr>
          <p:cNvSpPr/>
          <p:nvPr/>
        </p:nvSpPr>
        <p:spPr>
          <a:xfrm>
            <a:off x="3976837" y="3768042"/>
            <a:ext cx="6920565" cy="16459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	</a:t>
            </a: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Помощь при оформлении документов, договоров, справок, льгот и другое</a:t>
            </a:r>
          </a:p>
          <a:p>
            <a:endParaRPr lang="ru-RU" sz="18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xmlns="" id="{962EBFBB-25FD-D828-B69E-D9C9AE96577C}"/>
              </a:ext>
            </a:extLst>
          </p:cNvPr>
          <p:cNvSpPr/>
          <p:nvPr/>
        </p:nvSpPr>
        <p:spPr>
          <a:xfrm>
            <a:off x="3976838" y="1025550"/>
            <a:ext cx="6920565" cy="164592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	</a:t>
            </a:r>
            <a:r>
              <a:rPr lang="ru-RU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Вызов сантехника, электрика, клининговой компании и других специалистов различных ведомств</a:t>
            </a:r>
            <a:endParaRPr lang="ru-RU" sz="18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Блок-схема: альтернативный процесс 5">
            <a:extLst>
              <a:ext uri="{FF2B5EF4-FFF2-40B4-BE49-F238E27FC236}">
                <a16:creationId xmlns:a16="http://schemas.microsoft.com/office/drawing/2014/main" xmlns="" id="{936CFE59-E7DB-F0F9-5F8C-D39E9734849F}"/>
              </a:ext>
            </a:extLst>
          </p:cNvPr>
          <p:cNvSpPr/>
          <p:nvPr/>
        </p:nvSpPr>
        <p:spPr>
          <a:xfrm>
            <a:off x="779646" y="670441"/>
            <a:ext cx="3975234" cy="1238447"/>
          </a:xfrm>
          <a:prstGeom prst="flowChartAlternateProcess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Повышение уровня доступности социальных услуг для граждан, имеющих ограничения по слуху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Блок-схема: альтернативный процесс 7">
            <a:extLst>
              <a:ext uri="{FF2B5EF4-FFF2-40B4-BE49-F238E27FC236}">
                <a16:creationId xmlns:a16="http://schemas.microsoft.com/office/drawing/2014/main" xmlns="" id="{55688FB8-ED6A-9A35-1E10-5744A9DD20E8}"/>
              </a:ext>
            </a:extLst>
          </p:cNvPr>
          <p:cNvSpPr/>
          <p:nvPr/>
        </p:nvSpPr>
        <p:spPr>
          <a:xfrm>
            <a:off x="779646" y="2847624"/>
            <a:ext cx="3975234" cy="1627602"/>
          </a:xfrm>
          <a:prstGeom prst="flowChartAlternateProcess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Оказание помощи в подготовке документов, направляемых в различные инстанции по конкретным проблемам               граждан</a:t>
            </a:r>
          </a:p>
        </p:txBody>
      </p:sp>
      <p:sp>
        <p:nvSpPr>
          <p:cNvPr id="10" name="Блок-схема: альтернативный процесс 9">
            <a:extLst>
              <a:ext uri="{FF2B5EF4-FFF2-40B4-BE49-F238E27FC236}">
                <a16:creationId xmlns:a16="http://schemas.microsoft.com/office/drawing/2014/main" xmlns="" id="{14604609-22CD-CFB6-8362-D8F39864FA53}"/>
              </a:ext>
            </a:extLst>
          </p:cNvPr>
          <p:cNvSpPr/>
          <p:nvPr/>
        </p:nvSpPr>
        <p:spPr>
          <a:xfrm>
            <a:off x="817685" y="5572224"/>
            <a:ext cx="3937195" cy="1087655"/>
          </a:xfrm>
          <a:prstGeom prst="flowChartAlternateProcess">
            <a:avLst/>
          </a:prstGeom>
          <a:solidFill>
            <a:schemeClr val="bg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Консультации по вопросам социальной поддержки инвалидов по слуху в Свердловской области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9834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7943" y="2955259"/>
            <a:ext cx="3707853" cy="261730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928255" y="270869"/>
            <a:ext cx="10190017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>
                <a:solidFill>
                  <a:srgbClr val="0000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 июля 2024 года в Диспетчерском центре связи дополнительно установлено </a:t>
            </a:r>
          </a:p>
          <a:p>
            <a:pPr algn="ctr"/>
            <a:r>
              <a:rPr lang="ru-RU" sz="3200" dirty="0">
                <a:solidFill>
                  <a:srgbClr val="0000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специализированное программное обеспечение «</a:t>
            </a:r>
            <a:r>
              <a:rPr lang="ru-RU" sz="3200" b="1" u="sng" dirty="0">
                <a:solidFill>
                  <a:srgbClr val="0000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СУРДОКОМ</a:t>
            </a:r>
            <a:r>
              <a:rPr lang="ru-RU" sz="3200" dirty="0">
                <a:solidFill>
                  <a:srgbClr val="0000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»</a:t>
            </a:r>
            <a:endParaRPr lang="ru-RU" sz="3200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96204" y="2604164"/>
            <a:ext cx="5450275" cy="3319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500"/>
              </a:spcAft>
            </a:pPr>
            <a:r>
              <a:rPr lang="ru-RU" sz="2800" dirty="0">
                <a:solidFill>
                  <a:srgbClr val="0000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Граждане с нарушением слуха могут в любое удобное время через видео-вызов воспользоваться услугами переводчика русского жестового языка по </a:t>
            </a:r>
            <a:r>
              <a:rPr lang="ru-RU" sz="2800" b="1" dirty="0">
                <a:solidFill>
                  <a:srgbClr val="0000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вопросам социального характера</a:t>
            </a:r>
            <a:r>
              <a:rPr lang="ru-RU" sz="2800" dirty="0">
                <a:solidFill>
                  <a:srgbClr val="0000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ru-RU" sz="2800" dirty="0">
              <a:solidFill>
                <a:srgbClr val="0000CC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4378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F51832C-9F16-77A4-17DC-3D4A3A4131BB}"/>
              </a:ext>
            </a:extLst>
          </p:cNvPr>
          <p:cNvSpPr txBox="1"/>
          <p:nvPr/>
        </p:nvSpPr>
        <p:spPr>
          <a:xfrm>
            <a:off x="782248" y="183977"/>
            <a:ext cx="110521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Чтобы человеку с нарушением слуха воспользоваться программным обеспечением «</a:t>
            </a:r>
            <a:r>
              <a:rPr lang="ru-RU" sz="2800" b="1" u="sng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Сурдоком</a:t>
            </a:r>
            <a:r>
              <a:rPr lang="ru-RU" sz="2800" b="1" u="sng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нужно: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15242" y="1880404"/>
            <a:ext cx="461875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u="sng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СПОСОБ: </a:t>
            </a:r>
          </a:p>
          <a:p>
            <a:pPr algn="ctr"/>
            <a:endParaRPr lang="ru-RU" sz="2800" b="1" u="sng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Обратиться в </a:t>
            </a:r>
            <a:r>
              <a:rPr lang="ru-RU" sz="2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Диспетчерский центр связи</a:t>
            </a:r>
            <a:r>
              <a:rPr lang="ru-RU" sz="28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и воспользоваться  оборудованием предоставленным в учреждении (</a:t>
            </a:r>
            <a:r>
              <a:rPr lang="ru-RU" sz="2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Планшет</a:t>
            </a:r>
            <a:r>
              <a:rPr lang="ru-RU" sz="28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12" t="6017" r="8398" b="4631"/>
          <a:stretch/>
        </p:blipFill>
        <p:spPr>
          <a:xfrm>
            <a:off x="5758692" y="1880404"/>
            <a:ext cx="5504669" cy="3712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664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F51832C-9F16-77A4-17DC-3D4A3A4131BB}"/>
              </a:ext>
            </a:extLst>
          </p:cNvPr>
          <p:cNvSpPr txBox="1"/>
          <p:nvPr/>
        </p:nvSpPr>
        <p:spPr>
          <a:xfrm>
            <a:off x="817418" y="508971"/>
            <a:ext cx="1116676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b="1" dirty="0">
              <a:solidFill>
                <a:schemeClr val="bg1"/>
              </a:solidFill>
            </a:endParaRPr>
          </a:p>
          <a:p>
            <a:endParaRPr lang="ru-RU" sz="2800" b="1" dirty="0">
              <a:solidFill>
                <a:schemeClr val="bg1"/>
              </a:solidFill>
            </a:endParaRPr>
          </a:p>
          <a:p>
            <a:endParaRPr lang="ru-RU" sz="2800" b="1" dirty="0">
              <a:solidFill>
                <a:schemeClr val="bg1"/>
              </a:solidFill>
            </a:endParaRPr>
          </a:p>
          <a:p>
            <a:endParaRPr lang="ru-RU" sz="2800" b="1" dirty="0">
              <a:solidFill>
                <a:schemeClr val="bg1"/>
              </a:solidFill>
            </a:endParaRPr>
          </a:p>
          <a:p>
            <a:endParaRPr lang="ru-RU" sz="2800" b="1" dirty="0">
              <a:solidFill>
                <a:schemeClr val="bg1"/>
              </a:solidFill>
            </a:endParaRPr>
          </a:p>
          <a:p>
            <a:endParaRPr lang="ru-RU" sz="2800" b="1" dirty="0">
              <a:solidFill>
                <a:schemeClr val="bg1"/>
              </a:solidFill>
            </a:endParaRPr>
          </a:p>
          <a:p>
            <a:endParaRPr lang="ru-RU" sz="2800" b="1" dirty="0">
              <a:solidFill>
                <a:schemeClr val="bg1"/>
              </a:solidFill>
            </a:endParaRPr>
          </a:p>
          <a:p>
            <a:endParaRPr lang="ru-RU" sz="2800" b="1" dirty="0">
              <a:solidFill>
                <a:schemeClr val="bg1"/>
              </a:solidFill>
            </a:endParaRPr>
          </a:p>
          <a:p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1696BE99-9F64-6A70-E936-5118098C7D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7453" y="508971"/>
            <a:ext cx="4548226" cy="59110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2F51832C-9F16-77A4-17DC-3D4A3A4131BB}"/>
              </a:ext>
            </a:extLst>
          </p:cNvPr>
          <p:cNvSpPr txBox="1"/>
          <p:nvPr/>
        </p:nvSpPr>
        <p:spPr>
          <a:xfrm>
            <a:off x="998305" y="939859"/>
            <a:ext cx="54698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u="sng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СПОСОБ: </a:t>
            </a:r>
          </a:p>
          <a:p>
            <a:pPr algn="ctr"/>
            <a:endParaRPr lang="ru-RU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dirty="0">
                <a:solidFill>
                  <a:srgbClr val="0000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совершить видео-вызов с помощью собственного смартфона по QR-коду через приложение «Мой РЖЯ» (информация размещена на информационных стендах учреждения). </a:t>
            </a:r>
            <a:endParaRPr lang="ru-RU" sz="28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9198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F51832C-9F16-77A4-17DC-3D4A3A4131BB}"/>
              </a:ext>
            </a:extLst>
          </p:cNvPr>
          <p:cNvSpPr txBox="1"/>
          <p:nvPr/>
        </p:nvSpPr>
        <p:spPr>
          <a:xfrm>
            <a:off x="623454" y="341412"/>
            <a:ext cx="4419893" cy="5715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1500"/>
              </a:spcAft>
            </a:pPr>
            <a:r>
              <a:rPr lang="ru-RU" sz="3200" b="1" u="sng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СПОСОБ: </a:t>
            </a:r>
          </a:p>
          <a:p>
            <a:pPr algn="ctr">
              <a:lnSpc>
                <a:spcPct val="107000"/>
              </a:lnSpc>
              <a:spcAft>
                <a:spcPts val="1500"/>
              </a:spcAft>
            </a:pPr>
            <a:r>
              <a:rPr lang="ru-RU" sz="3000" dirty="0">
                <a:solidFill>
                  <a:srgbClr val="0000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На официальном сайте учреждения в правом нижнем углу размещен </a:t>
            </a:r>
            <a:r>
              <a:rPr lang="ru-RU" sz="3000" b="1" dirty="0">
                <a:solidFill>
                  <a:srgbClr val="0000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веб-виджет,</a:t>
            </a:r>
            <a:r>
              <a:rPr lang="ru-RU" sz="3000" dirty="0">
                <a:solidFill>
                  <a:srgbClr val="0000CC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с помощью которого консультацию по социальным вопросам можно получить круглосуточно из любого места.</a:t>
            </a:r>
            <a:endParaRPr lang="ru-RU" sz="3000" dirty="0">
              <a:solidFill>
                <a:srgbClr val="0000CC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2584" y="322952"/>
            <a:ext cx="6897226" cy="4874690"/>
          </a:xfrm>
          <a:prstGeom prst="rect">
            <a:avLst/>
          </a:prstGeom>
        </p:spPr>
      </p:pic>
      <p:sp>
        <p:nvSpPr>
          <p:cNvPr id="4" name="Овал 3">
            <a:extLst>
              <a:ext uri="{FF2B5EF4-FFF2-40B4-BE49-F238E27FC236}">
                <a16:creationId xmlns:a16="http://schemas.microsoft.com/office/drawing/2014/main" xmlns="" id="{C1D1B485-0B57-C8DD-1C19-E071E2FC9F57}"/>
              </a:ext>
            </a:extLst>
          </p:cNvPr>
          <p:cNvSpPr/>
          <p:nvPr/>
        </p:nvSpPr>
        <p:spPr>
          <a:xfrm>
            <a:off x="11415562" y="4610749"/>
            <a:ext cx="776438" cy="769773"/>
          </a:xfrm>
          <a:prstGeom prst="ellipse">
            <a:avLst/>
          </a:prstGeom>
          <a:noFill/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7" name="Прямая со стрелкой 6">
            <a:extLst>
              <a:ext uri="{FF2B5EF4-FFF2-40B4-BE49-F238E27FC236}">
                <a16:creationId xmlns:a16="http://schemas.microsoft.com/office/drawing/2014/main" xmlns="" id="{4C7D11E9-8521-CE8C-3751-ADB0DE9CB7B8}"/>
              </a:ext>
            </a:extLst>
          </p:cNvPr>
          <p:cNvCxnSpPr>
            <a:cxnSpLocks/>
          </p:cNvCxnSpPr>
          <p:nvPr/>
        </p:nvCxnSpPr>
        <p:spPr>
          <a:xfrm>
            <a:off x="3869356" y="2945331"/>
            <a:ext cx="7546206" cy="185767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77853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F51832C-9F16-77A4-17DC-3D4A3A4131BB}"/>
              </a:ext>
            </a:extLst>
          </p:cNvPr>
          <p:cNvSpPr txBox="1"/>
          <p:nvPr/>
        </p:nvSpPr>
        <p:spPr>
          <a:xfrm>
            <a:off x="689815" y="610004"/>
            <a:ext cx="11128112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Программное обеспечение «СУРДОКОМ» позволяет:</a:t>
            </a:r>
          </a:p>
          <a:p>
            <a:pPr>
              <a:buFontTx/>
              <a:buChar char="-"/>
            </a:pPr>
            <a:r>
              <a:rPr lang="ru-RU" sz="32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обеспечить беспрепятственное получение социальных услуг и общение людей с нарушением слуха со специалистами учреждений;</a:t>
            </a:r>
          </a:p>
          <a:p>
            <a:pPr>
              <a:buFontTx/>
              <a:buChar char="-"/>
            </a:pPr>
            <a:r>
              <a:rPr lang="ru-RU" sz="32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помогает адаптировать текстовую информацию для понимания глухих читателей.;</a:t>
            </a:r>
          </a:p>
          <a:p>
            <a:pPr>
              <a:buFontTx/>
              <a:buChar char="-"/>
            </a:pPr>
            <a:r>
              <a:rPr lang="ru-RU" sz="32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при необходимости с помощью приложения возможен вызов экстренных служб с определением геолокации пострадавшего;</a:t>
            </a:r>
          </a:p>
          <a:p>
            <a:r>
              <a:rPr lang="ru-RU" sz="3200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- позволяет осуществлять одновременный перевод для нескольких участников.</a:t>
            </a:r>
          </a:p>
        </p:txBody>
      </p:sp>
    </p:spTree>
    <p:extLst>
      <p:ext uri="{BB962C8B-B14F-4D97-AF65-F5344CB8AC3E}">
        <p14:creationId xmlns:p14="http://schemas.microsoft.com/office/powerpoint/2010/main" val="31026024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F51832C-9F16-77A4-17DC-3D4A3A4131BB}"/>
              </a:ext>
            </a:extLst>
          </p:cNvPr>
          <p:cNvSpPr txBox="1"/>
          <p:nvPr/>
        </p:nvSpPr>
        <p:spPr>
          <a:xfrm>
            <a:off x="565125" y="2549639"/>
            <a:ext cx="11128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ВНИМАНИЕ!!!</a:t>
            </a:r>
            <a:endParaRPr lang="ru-RU" sz="5400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83764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Контур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Контур">
      <a:maj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онтур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534</TotalTime>
  <Words>334</Words>
  <Application>Microsoft Office PowerPoint</Application>
  <PresentationFormat>Произвольный</PresentationFormat>
  <Paragraphs>55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Контур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37</cp:revision>
  <dcterms:created xsi:type="dcterms:W3CDTF">2024-07-08T08:06:07Z</dcterms:created>
  <dcterms:modified xsi:type="dcterms:W3CDTF">2024-11-11T08:47:09Z</dcterms:modified>
</cp:coreProperties>
</file>