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02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78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470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603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56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436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594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91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20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459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838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50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EC47F-9A9A-4778-B737-3D13C6885E1A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1C465-7439-47B4-B2A7-5551BEECCF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76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989"/>
            <a:ext cx="914400" cy="73025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15591" y="-162705"/>
            <a:ext cx="11181906" cy="6439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100" b="1" dirty="0" smtClean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Министерство социальной политики Свердловской области </a:t>
            </a:r>
            <a:endParaRPr lang="ru-RU" sz="3100" b="1" dirty="0">
              <a:solidFill>
                <a:srgbClr val="0000F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21036" y="481283"/>
            <a:ext cx="3642869" cy="15327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rgbClr val="0000FF"/>
            </a:solidFill>
            <a:prstDash val="sysDot"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b="1" dirty="0">
                <a:ln w="0">
                  <a:solidFill>
                    <a:srgbClr val="0000FF"/>
                  </a:solidFill>
                </a:ln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Как принять на работу</a:t>
            </a:r>
            <a:r>
              <a:rPr lang="ru-RU" sz="2400" b="1" dirty="0">
                <a:ln w="0">
                  <a:solidFill>
                    <a:srgbClr val="0000FF"/>
                  </a:solidFill>
                </a:ln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endParaRPr lang="en-US" sz="2400" b="1" dirty="0" smtClean="0">
              <a:ln w="0">
                <a:solidFill>
                  <a:srgbClr val="0000FF"/>
                </a:solidFill>
              </a:ln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3000" endA="300" endPos="35500" dir="5400000" sy="-90000" algn="bl" rotWithShape="0"/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ru-RU" sz="2000" b="1" dirty="0" smtClean="0">
                <a:ln w="0">
                  <a:solidFill>
                    <a:srgbClr val="0000FF"/>
                  </a:solidFill>
                </a:ln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бывшего государственного или муниципального служащего</a:t>
            </a:r>
            <a:r>
              <a:rPr lang="ru-RU" sz="2000" b="1" dirty="0">
                <a:ln w="0">
                  <a:solidFill>
                    <a:srgbClr val="0000FF"/>
                  </a:solidFill>
                </a:ln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endParaRPr lang="en-US" sz="2000" b="1" dirty="0" smtClean="0">
              <a:ln w="0">
                <a:solidFill>
                  <a:srgbClr val="0000FF"/>
                </a:solidFill>
              </a:ln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3000" endA="300" endPos="35500" dir="5400000" sy="-90000" algn="bl" rotWithShape="0"/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ru-RU" sz="2000" b="1" dirty="0" smtClean="0">
                <a:ln w="0">
                  <a:solidFill>
                    <a:srgbClr val="0000FF"/>
                  </a:solidFill>
                </a:ln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чтобы </a:t>
            </a:r>
            <a:r>
              <a:rPr lang="ru-RU" sz="2000" b="1" dirty="0">
                <a:ln w="0">
                  <a:solidFill>
                    <a:srgbClr val="0000FF"/>
                  </a:solidFill>
                </a:ln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 получить штраф</a:t>
            </a:r>
            <a:endParaRPr lang="ru-RU" sz="2000" b="1" cap="none" spc="0" dirty="0">
              <a:ln w="0">
                <a:solidFill>
                  <a:srgbClr val="0000FF"/>
                </a:solidFill>
              </a:ln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3000" endA="300" endPos="35500" dir="5400000" sy="-90000" algn="bl" rotWithShape="0"/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731" y="184418"/>
            <a:ext cx="3249451" cy="25732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640" y="1885280"/>
            <a:ext cx="4384514" cy="283815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51" y="4676177"/>
            <a:ext cx="4285246" cy="243166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996" y="-26135"/>
            <a:ext cx="6296708" cy="487682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221036" y="2240165"/>
            <a:ext cx="40425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заключении договора с бывшим государственным или муниципальным служащим </a:t>
            </a:r>
            <a:r>
              <a:rPr lang="ru-RU" sz="1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выясните: </a:t>
            </a:r>
          </a:p>
          <a:p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включена ли должность, которую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замещал гражданин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в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перечень должностей с коррупционными рисками (далее – перечень); </a:t>
            </a:r>
            <a:endParaRPr lang="ru-RU" sz="10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прошло ли два года после увольнения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государственной (муниципальной) службы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  <a:p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Если должность </a:t>
            </a:r>
            <a:r>
              <a:rPr lang="ru-RU" sz="1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включена </a:t>
            </a:r>
            <a:r>
              <a:rPr lang="ru-RU" sz="1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1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перечень </a:t>
            </a:r>
            <a:r>
              <a:rPr lang="ru-RU" sz="1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не </a:t>
            </a:r>
            <a:r>
              <a:rPr lang="ru-RU" sz="1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истек двухлетний срок со дня увольнения </a:t>
            </a:r>
            <a:r>
              <a:rPr lang="ru-RU" sz="1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государственной (муниципальной) </a:t>
            </a:r>
            <a:r>
              <a:rPr lang="ru-RU" sz="1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службы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b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НЕОБХОДИМО сообщить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представителю нанимателя по последнему месту службы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гражданина о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заключении трудового договора или гражданско-правового договора (договоров) на выполнение работ (оказание услуг)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(далее также – договор) если оплата труда или стоимость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работ (услуг) по договору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более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100 000 руб. в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течение месяца.</a:t>
            </a:r>
            <a:endParaRPr lang="ru-RU" sz="10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8855" y="4837573"/>
            <a:ext cx="38740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</a:t>
            </a:r>
            <a:r>
              <a:rPr lang="ru-RU" sz="1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рок для сообщени</a:t>
            </a:r>
            <a:r>
              <a:rPr lang="ru-RU" sz="1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я</a:t>
            </a:r>
            <a:r>
              <a:rPr lang="ru-RU" sz="1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о заключении договора с бывшим государственным или муниципальным служащим:</a:t>
            </a:r>
          </a:p>
          <a:p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Сообщение о заключении договора направляется представителю нанимателя </a:t>
            </a:r>
            <a:r>
              <a:rPr lang="ru-RU" sz="1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10-дневный срок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 дня заключения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договора.</a:t>
            </a:r>
          </a:p>
          <a:p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Срок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для направления сообщения о заключении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договора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исчисляется в календарных днях.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Течение срока начинается на следующий день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 днем заключения договора или фактического допущения бывшего служащего к работе с ведома или по поручению работодателя (его уполномоченного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представителя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). Если последний день срока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приходится на нерабочий день,</a:t>
            </a:r>
            <a:r>
              <a:rPr lang="ru-RU" sz="1000" b="1" dirty="0" smtClean="0"/>
              <a:t>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днем окончания срока считается ближайший следующий за ним рабочий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день (статьи 191-193 Гражданского кодекса Российской Федерации).</a:t>
            </a:r>
            <a:endParaRPr lang="ru-RU" sz="10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65644" y="423340"/>
            <a:ext cx="5812591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Как оформить </a:t>
            </a:r>
            <a:r>
              <a:rPr lang="ru-RU" sz="1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сообщение </a:t>
            </a:r>
            <a:r>
              <a:rPr lang="ru-RU" sz="1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</a:t>
            </a:r>
            <a:r>
              <a:rPr lang="ru-RU" sz="1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заключении договора с бывшим государственным (муниципальным) служащим</a:t>
            </a:r>
            <a:endParaRPr lang="ru-RU" sz="1000" b="1" dirty="0">
              <a:solidFill>
                <a:srgbClr val="FF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Сообщение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оформляется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бланке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организации и подписывается руководителем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организации или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уполномоченным лицом, подписавшим соответствующий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договор. Подпись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работодателя заверяется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печатью организации или печатью кадровой службы (при наличии печатей).</a:t>
            </a:r>
          </a:p>
          <a:p>
            <a:pPr>
              <a:lnSpc>
                <a:spcPct val="90000"/>
              </a:lnSpc>
            </a:pPr>
            <a:r>
              <a:rPr lang="ru-RU" sz="1000" b="1" dirty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сообщении </a:t>
            </a:r>
            <a:r>
              <a:rPr lang="ru-RU" sz="1000" b="1" dirty="0" smtClean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указываются </a:t>
            </a:r>
            <a:r>
              <a:rPr lang="ru-RU" sz="1000" b="1" dirty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следующие сведения:</a:t>
            </a: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•фамилия,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имя, отчество (при наличии) гражданина (при изменении Ф.И.О. указываются прежние);</a:t>
            </a: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•число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месяц, год и место рождения гражданина;</a:t>
            </a: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•должность государственной (муниципальной)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службы, которую замещал гражданин непосредственно перед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увольнением с государственной (муниципальной) службы 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(по сведениям, содержащимся в трудовой книжке и (или) сведениях о трудовой деятельности, предусмотренных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ст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 66.1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Трудового кодекса Российской Федерации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 период прохождения государственной службы);</a:t>
            </a: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•наименование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организации (полное, а также, если имеется, сокращенное).</a:t>
            </a:r>
          </a:p>
          <a:p>
            <a:pPr>
              <a:lnSpc>
                <a:spcPct val="90000"/>
              </a:lnSpc>
            </a:pPr>
            <a:r>
              <a:rPr lang="ru-RU" sz="1000" b="1" dirty="0" smtClean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заключении с гражданином трудового договора, </a:t>
            </a:r>
            <a:r>
              <a:rPr lang="ru-RU" sz="1000" b="1" dirty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дополнительно </a:t>
            </a:r>
            <a:r>
              <a:rPr lang="ru-RU" sz="1000" b="1" dirty="0" smtClean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указываются следующие сведения:</a:t>
            </a:r>
            <a:endParaRPr lang="ru-RU" sz="1000" b="1" dirty="0">
              <a:solidFill>
                <a:srgbClr val="0000F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•дата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номер приказа (распоряжения) или иного решения работодателя о приеме гражданина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работу;</a:t>
            </a: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•дата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заключения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трудового договора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дата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начала работы);</a:t>
            </a: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•срок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на который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заключен трудовой договор (срок действия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срочного трудового договора);</a:t>
            </a: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•наименование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должности в соответствии со штатным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расписанием, а также структурное подразделение организации (при наличии);</a:t>
            </a:r>
            <a:endParaRPr lang="ru-RU" sz="10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•должностные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обязанности (основные направления поручаемой работы).</a:t>
            </a:r>
          </a:p>
          <a:p>
            <a:pPr>
              <a:lnSpc>
                <a:spcPct val="90000"/>
              </a:lnSpc>
            </a:pPr>
            <a:r>
              <a:rPr lang="ru-RU" sz="1000" b="1" dirty="0" smtClean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заключении с гражданином  гражданско-правового договора, </a:t>
            </a:r>
            <a:r>
              <a:rPr lang="ru-RU" sz="1000" b="1" dirty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дополнительно указываются следующие сведения: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:</a:t>
            </a:r>
            <a:endParaRPr lang="ru-RU" sz="10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•дата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номер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гражданско-правового договора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;</a:t>
            </a: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•срок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гражданско-правового договора (сроки начала и окончания выполнения работ (оказания услуг));</a:t>
            </a: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•предмет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гражданско-правового договора (с кратким описанием работы (услуги) и ее результата);</a:t>
            </a:r>
          </a:p>
          <a:p>
            <a:pPr>
              <a:lnSpc>
                <a:spcPct val="90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•стоимость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работы (услуги) по </a:t>
            </a: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гражданско-правовому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договору.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17"/>
          <a:stretch/>
        </p:blipFill>
        <p:spPr>
          <a:xfrm>
            <a:off x="6439923" y="4483180"/>
            <a:ext cx="5911767" cy="384579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959" y="4900815"/>
            <a:ext cx="2238172" cy="21328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716007" y="4585703"/>
            <a:ext cx="5494000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1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Неисполнение обязанности по сообщению </a:t>
            </a:r>
            <a:r>
              <a:rPr lang="ru-RU" sz="1200" b="1" dirty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</a:t>
            </a:r>
            <a:r>
              <a:rPr lang="ru-RU" sz="1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заключении договора                   с бывшим </a:t>
            </a:r>
            <a:r>
              <a:rPr lang="ru-RU" sz="1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государственным </a:t>
            </a:r>
            <a:r>
              <a:rPr lang="ru-RU" sz="1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(муниципальным) </a:t>
            </a:r>
            <a:r>
              <a:rPr lang="ru-RU" sz="1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служащим                      </a:t>
            </a:r>
            <a:r>
              <a:rPr lang="ru-RU" sz="1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влечет административную </a:t>
            </a:r>
            <a:r>
              <a:rPr lang="ru-RU" sz="1200" b="1" dirty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ответственность </a:t>
            </a:r>
          </a:p>
          <a:p>
            <a:pPr algn="ctr">
              <a:spcBef>
                <a:spcPts val="2400"/>
              </a:spcBef>
            </a:pPr>
            <a:r>
              <a:rPr lang="ru-RU" sz="1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Если Вы не исполнили обязанность по сообщению представителю нанимателя                 о заключении </a:t>
            </a:r>
            <a:r>
              <a:rPr lang="ru-RU" sz="11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трудового договора </a:t>
            </a:r>
            <a:r>
              <a:rPr lang="ru-RU" sz="1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или гражданско-правового договора                             с бывшим государственным (муниципальным) служащим вам </a:t>
            </a:r>
            <a:r>
              <a:rPr lang="ru-RU" sz="11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грозит административный </a:t>
            </a:r>
            <a:r>
              <a:rPr lang="ru-RU" sz="1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штраф, предусмотренный статьей 19.29 Кодекса Российской Федерации об административных правонарушениях :</a:t>
            </a:r>
            <a:endParaRPr lang="ru-RU" sz="11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r>
              <a:rPr lang="ru-RU" sz="1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•для </a:t>
            </a:r>
            <a:r>
              <a:rPr lang="ru-RU" sz="11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должностных лиц - в размере от 20 000 до 50 000 руб.;</a:t>
            </a:r>
          </a:p>
          <a:p>
            <a:r>
              <a:rPr lang="ru-RU" sz="1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•для </a:t>
            </a:r>
            <a:r>
              <a:rPr lang="ru-RU" sz="11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юридических лиц - от 100 000 до 500 000 руб</a:t>
            </a:r>
            <a:r>
              <a:rPr lang="ru-RU" sz="1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  <a:endParaRPr lang="ru-RU" sz="11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393" y="2032993"/>
            <a:ext cx="621440" cy="62144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6" y="4878496"/>
            <a:ext cx="692092" cy="69209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797" y="449859"/>
            <a:ext cx="854415" cy="75747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037" y="4357754"/>
            <a:ext cx="882048" cy="90679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235" y="2343713"/>
            <a:ext cx="2295602" cy="270870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6235" y="2722927"/>
            <a:ext cx="2080878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1000" b="1" dirty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Постановление Правительства Российской Федерации </a:t>
            </a:r>
            <a:endParaRPr lang="ru-RU" sz="1000" b="1" dirty="0" smtClean="0">
              <a:solidFill>
                <a:srgbClr val="0000F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>
              <a:lnSpc>
                <a:spcPct val="85000"/>
              </a:lnSpc>
            </a:pPr>
            <a:r>
              <a:rPr lang="ru-RU" sz="1000" b="1" dirty="0" smtClean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 </a:t>
            </a:r>
            <a:r>
              <a:rPr lang="ru-RU" sz="1000" b="1" dirty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21.01.2015 № 29 </a:t>
            </a:r>
            <a:endParaRPr lang="ru-RU" sz="1000" b="1" dirty="0" smtClean="0">
              <a:solidFill>
                <a:srgbClr val="0000F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>
              <a:lnSpc>
                <a:spcPct val="85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 утверждении Правил сообщения работодателем </a:t>
            </a:r>
            <a:endParaRPr lang="ru-RU" sz="1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>
              <a:lnSpc>
                <a:spcPct val="85000"/>
              </a:lnSpc>
            </a:pPr>
            <a:r>
              <a:rPr lang="ru-RU" sz="10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</a:t>
            </a:r>
            <a:r>
              <a:rPr lang="ru-RU" sz="1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заключении трудового или гражданско-правового договора на выполнение работ (оказание услуг) с гражданином, замещавшим должности государственной или муниципальной службы, перечень которых устанавливается нормативными правовыми актами Российской Федерации»</a:t>
            </a:r>
          </a:p>
        </p:txBody>
      </p:sp>
    </p:spTree>
    <p:extLst>
      <p:ext uri="{BB962C8B-B14F-4D97-AF65-F5344CB8AC3E}">
        <p14:creationId xmlns:p14="http://schemas.microsoft.com/office/powerpoint/2010/main" val="24280463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481</Words>
  <Application>Microsoft Office PowerPoint</Application>
  <PresentationFormat>Широкоэкранный</PresentationFormat>
  <Paragraphs>37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Liberation Serif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Овчинникова Елена Александровна</dc:creator>
  <cp:lastModifiedBy>Овчинникова Елена Александровна</cp:lastModifiedBy>
  <cp:revision>34</cp:revision>
  <dcterms:created xsi:type="dcterms:W3CDTF">2024-09-18T10:41:48Z</dcterms:created>
  <dcterms:modified xsi:type="dcterms:W3CDTF">2024-09-19T04:55:58Z</dcterms:modified>
</cp:coreProperties>
</file>