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</p:sldMasterIdLst>
  <p:notesMasterIdLst>
    <p:notesMasterId r:id="rId12"/>
  </p:notesMasterIdLst>
  <p:sldIdLst>
    <p:sldId id="256" r:id="rId2"/>
    <p:sldId id="263" r:id="rId3"/>
    <p:sldId id="264" r:id="rId4"/>
    <p:sldId id="257" r:id="rId5"/>
    <p:sldId id="258" r:id="rId6"/>
    <p:sldId id="265" r:id="rId7"/>
    <p:sldId id="266" r:id="rId8"/>
    <p:sldId id="267" r:id="rId9"/>
    <p:sldId id="268" r:id="rId10"/>
    <p:sldId id="26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376"/>
    <a:srgbClr val="CEC3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60" autoAdjust="0"/>
  </p:normalViewPr>
  <p:slideViewPr>
    <p:cSldViewPr>
      <p:cViewPr>
        <p:scale>
          <a:sx n="100" d="100"/>
          <a:sy n="100" d="100"/>
        </p:scale>
        <p:origin x="-570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300CD8-5FE3-4202-87F6-44B485B8B69F}" type="datetimeFigureOut">
              <a:rPr lang="ru-RU" smtClean="0"/>
              <a:pPr/>
              <a:t>17.07.2024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DB0A1-643F-4181-8A2B-A5233E6883F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1DB0A1-643F-4181-8A2B-A5233E6883F6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A865D-D086-4213-BF99-26CBC4E4F3A8}" type="datetimeFigureOut">
              <a:rPr lang="ru-RU" smtClean="0"/>
              <a:pPr/>
              <a:t>17.07.2024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B45B0-6457-4360-A4A7-2B842D5A7EA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A865D-D086-4213-BF99-26CBC4E4F3A8}" type="datetimeFigureOut">
              <a:rPr lang="ru-RU" smtClean="0"/>
              <a:pPr/>
              <a:t>17.07.2024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B45B0-6457-4360-A4A7-2B842D5A7E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A865D-D086-4213-BF99-26CBC4E4F3A8}" type="datetimeFigureOut">
              <a:rPr lang="ru-RU" smtClean="0"/>
              <a:pPr/>
              <a:t>17.07.2024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65BB45B0-6457-4360-A4A7-2B842D5A7E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A865D-D086-4213-BF99-26CBC4E4F3A8}" type="datetimeFigureOut">
              <a:rPr lang="ru-RU" smtClean="0"/>
              <a:pPr/>
              <a:t>17.07.2024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B45B0-6457-4360-A4A7-2B842D5A7E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A865D-D086-4213-BF99-26CBC4E4F3A8}" type="datetimeFigureOut">
              <a:rPr lang="ru-RU" smtClean="0"/>
              <a:pPr/>
              <a:t>17.07.2024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B45B0-6457-4360-A4A7-2B842D5A7E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A865D-D086-4213-BF99-26CBC4E4F3A8}" type="datetimeFigureOut">
              <a:rPr lang="ru-RU" smtClean="0"/>
              <a:pPr/>
              <a:t>17.07.2024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B45B0-6457-4360-A4A7-2B842D5A7E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A865D-D086-4213-BF99-26CBC4E4F3A8}" type="datetimeFigureOut">
              <a:rPr lang="ru-RU" smtClean="0"/>
              <a:pPr/>
              <a:t>17.07.2024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B45B0-6457-4360-A4A7-2B842D5A7E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A865D-D086-4213-BF99-26CBC4E4F3A8}" type="datetimeFigureOut">
              <a:rPr lang="ru-RU" smtClean="0"/>
              <a:pPr/>
              <a:t>17.07.2024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B45B0-6457-4360-A4A7-2B842D5A7E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A865D-D086-4213-BF99-26CBC4E4F3A8}" type="datetimeFigureOut">
              <a:rPr lang="ru-RU" smtClean="0"/>
              <a:pPr/>
              <a:t>17.07.2024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B45B0-6457-4360-A4A7-2B842D5A7E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A865D-D086-4213-BF99-26CBC4E4F3A8}" type="datetimeFigureOut">
              <a:rPr lang="ru-RU" smtClean="0"/>
              <a:pPr/>
              <a:t>17.07.2024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B45B0-6457-4360-A4A7-2B842D5A7E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A865D-D086-4213-BF99-26CBC4E4F3A8}" type="datetimeFigureOut">
              <a:rPr lang="ru-RU" smtClean="0"/>
              <a:pPr/>
              <a:t>17.07.2024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B45B0-6457-4360-A4A7-2B842D5A7E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90A865D-D086-4213-BF99-26CBC4E4F3A8}" type="datetimeFigureOut">
              <a:rPr lang="ru-RU" smtClean="0"/>
              <a:pPr/>
              <a:t>17.07.2024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5BB45B0-6457-4360-A4A7-2B842D5A7EA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85786" y="500042"/>
            <a:ext cx="7786742" cy="1110932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0070C0"/>
                </a:solidFill>
                <a:effectLst/>
              </a:rPr>
              <a:t>ОТВЕТСТВЕННОСТЬ НЕСОВЕРШЕННОЛЕТНИХ </a:t>
            </a:r>
            <a:br>
              <a:rPr lang="ru-RU" sz="2400" dirty="0" smtClean="0">
                <a:solidFill>
                  <a:srgbClr val="0070C0"/>
                </a:solidFill>
                <a:effectLst/>
              </a:rPr>
            </a:br>
            <a:r>
              <a:rPr lang="ru-RU" sz="2400" dirty="0" smtClean="0">
                <a:solidFill>
                  <a:srgbClr val="0070C0"/>
                </a:solidFill>
                <a:effectLst/>
              </a:rPr>
              <a:t>ЗА ЭКСТРЕМИЗМ И ТЕРРОРИЗМ</a:t>
            </a:r>
            <a:endParaRPr lang="ru-RU" sz="2400" dirty="0">
              <a:solidFill>
                <a:srgbClr val="0070C0"/>
              </a:solidFill>
              <a:effectLst/>
            </a:endParaRPr>
          </a:p>
        </p:txBody>
      </p:sp>
      <p:pic>
        <p:nvPicPr>
          <p:cNvPr id="7" name="Picture 10" descr="C:\Users\Anna\Desktop\висы 2 - копия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4524" r="4524"/>
          <a:stretch>
            <a:fillRect/>
          </a:stretch>
        </p:blipFill>
        <p:spPr bwMode="auto">
          <a:xfrm>
            <a:off x="1857356" y="1643050"/>
            <a:ext cx="5486400" cy="3962400"/>
          </a:xfrm>
          <a:prstGeom prst="rect">
            <a:avLst/>
          </a:prstGeom>
          <a:ln>
            <a:noFill/>
          </a:ln>
          <a:effectLst>
            <a:reflection blurRad="6350" stA="50000" endA="300" endPos="55000" dir="5400000" sy="-100000" algn="bl" rotWithShape="0"/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115328" cy="1071570"/>
          </a:xfrm>
        </p:spPr>
        <p:txBody>
          <a:bodyPr/>
          <a:lstStyle/>
          <a:p>
            <a:pPr algn="ctr"/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>ЭКСТРЕМИЗМ</a:t>
            </a:r>
            <a:r>
              <a:rPr lang="ru-RU" sz="1600" u="sng" dirty="0" smtClean="0">
                <a:solidFill>
                  <a:srgbClr val="002060"/>
                </a:solidFill>
                <a:effectLst/>
                <a:latin typeface="+mn-lt"/>
              </a:rPr>
              <a:t/>
            </a:r>
            <a:br>
              <a:rPr lang="ru-RU" sz="1600" u="sng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ru-RU" sz="1600" dirty="0" smtClean="0">
                <a:solidFill>
                  <a:srgbClr val="002060"/>
                </a:solidFill>
                <a:effectLst/>
                <a:latin typeface="+mn-lt"/>
              </a:rPr>
              <a:t>- </a:t>
            </a:r>
            <a:r>
              <a:rPr lang="ru-RU" sz="1600" u="sng" dirty="0" smtClean="0">
                <a:solidFill>
                  <a:srgbClr val="002060"/>
                </a:solidFill>
                <a:effectLst/>
                <a:latin typeface="+mn-lt"/>
              </a:rPr>
              <a:t>приверженность к крайним взглядам и, в особенности, мерам.</a:t>
            </a:r>
            <a:r>
              <a:rPr lang="ru-RU" sz="1600" dirty="0" smtClean="0">
                <a:solidFill>
                  <a:srgbClr val="0070C0"/>
                </a:solidFill>
                <a:effectLst/>
                <a:latin typeface="+mn-lt"/>
              </a:rPr>
              <a:t/>
            </a:r>
            <a:br>
              <a:rPr lang="ru-RU" sz="1600" dirty="0" smtClean="0">
                <a:solidFill>
                  <a:srgbClr val="0070C0"/>
                </a:solidFill>
                <a:effectLst/>
                <a:latin typeface="+mn-lt"/>
              </a:rPr>
            </a:br>
            <a:r>
              <a:rPr lang="ru-RU" sz="1600" b="0" dirty="0" smtClean="0">
                <a:solidFill>
                  <a:schemeClr val="tx1"/>
                </a:solidFill>
                <a:effectLst/>
                <a:latin typeface="+mn-lt"/>
              </a:rPr>
              <a:t>Федеральным законом от 25 июля 2002 г. N 114-ФЗ "О противодействии экстремистской деятельности" введены следующие понятия:</a:t>
            </a:r>
            <a:endParaRPr lang="ru-RU" sz="1600" b="0" dirty="0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7158" y="1643050"/>
            <a:ext cx="8429684" cy="4929222"/>
          </a:xfrm>
        </p:spPr>
        <p:txBody>
          <a:bodyPr>
            <a:normAutofit fontScale="25000" lnSpcReduction="20000"/>
          </a:bodyPr>
          <a:lstStyle/>
          <a:p>
            <a:r>
              <a:rPr lang="ru-RU" sz="6400" b="1" u="sng" dirty="0" smtClean="0">
                <a:solidFill>
                  <a:srgbClr val="002060"/>
                </a:solidFill>
              </a:rPr>
              <a:t>экстремистская деятельность (экстремизм</a:t>
            </a:r>
            <a:r>
              <a:rPr lang="ru-RU" sz="6400" b="1" dirty="0" smtClean="0">
                <a:solidFill>
                  <a:srgbClr val="002060"/>
                </a:solidFill>
              </a:rPr>
              <a:t>):</a:t>
            </a:r>
            <a:r>
              <a:rPr lang="ru-RU" sz="64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6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6400" dirty="0" smtClean="0">
                <a:solidFill>
                  <a:schemeClr val="accent6">
                    <a:lumMod val="50000"/>
                  </a:schemeClr>
                </a:solidFill>
              </a:rPr>
              <a:t>-насильственное изменение основ конституционного строя и (или) нарушение территориальной целостности Российской Федерации (в том числе отчуждение части территории Российской Федерации), за исключением делимитации, демаркации, редемаркации Государственной границы Российской Федерации с сопредельными государствами;</a:t>
            </a:r>
            <a:br>
              <a:rPr lang="ru-RU" sz="6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6400" dirty="0" smtClean="0">
                <a:solidFill>
                  <a:schemeClr val="accent6">
                    <a:lumMod val="50000"/>
                  </a:schemeClr>
                </a:solidFill>
              </a:rPr>
              <a:t>- публичное оправдание терроризма и иная террористическая деятельность;</a:t>
            </a:r>
            <a:br>
              <a:rPr lang="ru-RU" sz="6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6400" dirty="0" smtClean="0">
                <a:solidFill>
                  <a:schemeClr val="accent6">
                    <a:lumMod val="50000"/>
                  </a:schemeClr>
                </a:solidFill>
              </a:rPr>
              <a:t>- возбуждение социальной, расовой, национальной или религиозной розни;</a:t>
            </a:r>
            <a:br>
              <a:rPr lang="ru-RU" sz="6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6400" dirty="0" smtClean="0">
                <a:solidFill>
                  <a:schemeClr val="accent6">
                    <a:lumMod val="50000"/>
                  </a:schemeClr>
                </a:solidFill>
              </a:rPr>
              <a:t>- пропаганда исключительности, превосходства либо неполноценности человека по признаку его социальной, расовой, национальной, религиозной или языковой принадлежности или отношения к религии;</a:t>
            </a:r>
            <a:br>
              <a:rPr lang="ru-RU" sz="6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6400" dirty="0" smtClean="0">
                <a:solidFill>
                  <a:schemeClr val="accent6">
                    <a:lumMod val="50000"/>
                  </a:schemeClr>
                </a:solidFill>
              </a:rPr>
              <a:t>- нарушение прав, свобод и законных интересов человека и гражданина в зависимости от его социальной, расовой, национальной, религиозной или языковой принадлежности или отношения к религии;</a:t>
            </a:r>
            <a:br>
              <a:rPr lang="ru-RU" sz="6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6400" dirty="0" smtClean="0">
                <a:solidFill>
                  <a:schemeClr val="accent6">
                    <a:lumMod val="50000"/>
                  </a:schemeClr>
                </a:solidFill>
              </a:rPr>
              <a:t>- использование нацистской атрибутики или символики, либо атрибутики или символики, сходных с нацистской атрибутикой или символикой до степени смешения, либо атрибутики или символики экстремистских организаций, за исключением случаев использования нацистской атрибутики или символики, либо атрибутики или символики, сходных с нацистской атрибутикой или символикой до степени смешения, либо атрибутики или символики экстремистских организаций, при которых формируется негативное отношение к идеологии нацизма и экстремизма и отсутствуют признаки пропаганды или оправдания нацистской и экстремистской идеологии;</a:t>
            </a:r>
            <a:br>
              <a:rPr lang="ru-RU" sz="6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6400" dirty="0" smtClean="0">
                <a:solidFill>
                  <a:schemeClr val="accent6">
                    <a:lumMod val="50000"/>
                  </a:schemeClr>
                </a:solidFill>
              </a:rPr>
              <a:t>- публичные призывы к осуществлению указанных деяний либо массовое распространение заведомо экстремистских материалов, а равно их изготовление или хранение в целях массового распространения.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</a:b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643998" cy="2214578"/>
          </a:xfrm>
        </p:spPr>
        <p:txBody>
          <a:bodyPr/>
          <a:lstStyle/>
          <a:p>
            <a:pPr algn="ctr"/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>ТЕРРОРИЗМ</a:t>
            </a:r>
            <a:r>
              <a:rPr lang="ru-RU" sz="1600" b="0" dirty="0" smtClean="0">
                <a:solidFill>
                  <a:schemeClr val="accent6">
                    <a:lumMod val="50000"/>
                  </a:schemeClr>
                </a:solidFill>
                <a:effectLst/>
                <a:latin typeface="+mn-lt"/>
              </a:rPr>
              <a:t/>
            </a:r>
            <a:br>
              <a:rPr lang="ru-RU" sz="1600" b="0" dirty="0" smtClean="0">
                <a:solidFill>
                  <a:schemeClr val="accent6">
                    <a:lumMod val="50000"/>
                  </a:schemeClr>
                </a:solidFill>
                <a:effectLst/>
                <a:latin typeface="+mn-lt"/>
              </a:rPr>
            </a:br>
            <a:r>
              <a:rPr lang="ru-RU" sz="1600" b="0" dirty="0" smtClean="0">
                <a:solidFill>
                  <a:schemeClr val="accent6">
                    <a:lumMod val="50000"/>
                  </a:schemeClr>
                </a:solidFill>
                <a:effectLst/>
                <a:latin typeface="+mn-lt"/>
              </a:rPr>
              <a:t>Федеральным законом от 06.03.2006 N 35-ФЗ О противодействии терроризму» </a:t>
            </a:r>
            <a:r>
              <a:rPr lang="ru-RU" sz="1600" u="sng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/>
            </a:r>
            <a:br>
              <a:rPr lang="ru-RU" sz="1600" u="sng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</a:br>
            <a:r>
              <a:rPr lang="ru-RU" sz="1600" b="0" dirty="0" smtClean="0">
                <a:solidFill>
                  <a:schemeClr val="accent6">
                    <a:lumMod val="50000"/>
                  </a:schemeClr>
                </a:solidFill>
                <a:effectLst/>
                <a:latin typeface="+mn-lt"/>
              </a:rPr>
              <a:t>введены следующие понятия: </a:t>
            </a:r>
            <a:r>
              <a:rPr lang="ru-RU" sz="1600" u="sng" dirty="0" smtClean="0">
                <a:solidFill>
                  <a:srgbClr val="7030A0"/>
                </a:solidFill>
                <a:latin typeface="+mn-lt"/>
              </a:rPr>
              <a:t/>
            </a:r>
            <a:br>
              <a:rPr lang="ru-RU" sz="1600" u="sng" dirty="0" smtClean="0">
                <a:solidFill>
                  <a:srgbClr val="7030A0"/>
                </a:solidFill>
                <a:latin typeface="+mn-lt"/>
              </a:rPr>
            </a:br>
            <a:r>
              <a:rPr lang="ru-RU" sz="1600" dirty="0" smtClean="0">
                <a:solidFill>
                  <a:srgbClr val="7030A0"/>
                </a:solidFill>
                <a:effectLst/>
                <a:latin typeface="+mn-lt"/>
              </a:rPr>
              <a:t> </a:t>
            </a:r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>Терроризм </a:t>
            </a:r>
            <a:r>
              <a:rPr lang="ru-RU" sz="1800" b="0" dirty="0" smtClean="0">
                <a:solidFill>
                  <a:srgbClr val="002060"/>
                </a:solidFill>
                <a:effectLst/>
                <a:latin typeface="+mn-lt"/>
              </a:rPr>
              <a:t>- идеология насилия и практика воздействия на принятие решения органами государственной власти, органами публичной власти федеральных территорий, органами местного самоуправления или международными организациями, связанные с устрашением населения и (или) иными формами противоправных насильственных действий.</a:t>
            </a:r>
            <a:endParaRPr lang="ru-RU" sz="1800" dirty="0">
              <a:solidFill>
                <a:srgbClr val="002060"/>
              </a:solidFill>
              <a:effectLst/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7158" y="2643182"/>
            <a:ext cx="8429684" cy="3857652"/>
          </a:xfrm>
        </p:spPr>
        <p:txBody>
          <a:bodyPr>
            <a:noAutofit/>
          </a:bodyPr>
          <a:lstStyle/>
          <a:p>
            <a:r>
              <a:rPr lang="ru-RU" sz="1600" b="1" u="sng" dirty="0" smtClean="0">
                <a:solidFill>
                  <a:srgbClr val="002060"/>
                </a:solidFill>
              </a:rPr>
              <a:t>Террористическая деятельность 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-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</a:rPr>
              <a:t>деятельность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, включающая в себя: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организацию, планирование, подготовку, финансирование и реализацию террористического акта;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подстрекательство к террористическому акту;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организацию незаконного вооруженного формирования, преступного сообщества (преступной организации), организованной группы для реализации террористического акта, а равно участие в такой структуре;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вербовку, вооружение, обучение и использование террористов;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информационное или иное пособничество в планировании, подготовке или реализации террористического акта;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пропаганду идей терроризма, распространение материалов или информации, призывающих к осуществлению террористической деятельности либо обосновывающих или оправдывающих необходимость осуществления такой деятельности.</a:t>
            </a:r>
            <a:endParaRPr lang="ru-RU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357166"/>
            <a:ext cx="8229600" cy="185738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1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+mn-lt"/>
              </a:rPr>
              <a:t>участие несовершеннолетних в несанкционированных массовых акциях, шествиях, пикетированиях, направленных на дестабилизацию ситуации, разжигание межнациональных конфликтов сопряжено с нарушением действующего в Российской Федерации законодательства, последствием чего может быть наступление административно и </a:t>
            </a:r>
            <a:r>
              <a:rPr lang="ru-RU" sz="140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+mn-lt"/>
              </a:rPr>
              <a:t>уголовноправовых</a:t>
            </a:r>
            <a:r>
              <a:rPr lang="ru-RU" sz="140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+mn-lt"/>
              </a:rPr>
              <a:t> последствий.</a:t>
            </a:r>
            <a:endParaRPr lang="ru-RU" sz="140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/>
              <a:latin typeface="+mn-lt"/>
            </a:endParaRPr>
          </a:p>
        </p:txBody>
      </p:sp>
      <p:pic>
        <p:nvPicPr>
          <p:cNvPr id="4" name="Рисунок 3" descr="митинг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2285992"/>
            <a:ext cx="6444524" cy="442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001056" cy="846160"/>
          </a:xfrm>
        </p:spPr>
        <p:txBody>
          <a:bodyPr>
            <a:normAutofit/>
          </a:bodyPr>
          <a:lstStyle/>
          <a:p>
            <a:r>
              <a:rPr lang="ru-RU" sz="1600" b="0" dirty="0" smtClean="0">
                <a:solidFill>
                  <a:srgbClr val="002060"/>
                </a:solidFill>
                <a:effectLst/>
                <a:latin typeface="+mn-lt"/>
              </a:rPr>
              <a:t>УГОЛОВНОЙ И АДМИНИСТРАТИВНОЙ ОТВЕТСТВЕННОСТИ ПОДЛЕЖИТ ЛИЦО, ДОСТИГШЕЕ НА МОМЕНТ СОВЕРШЕНИЯ ПРЕСТУПЛЕНИЯ 16 ЛЕТ.</a:t>
            </a:r>
            <a:endParaRPr lang="ru-RU" sz="1600" dirty="0">
              <a:solidFill>
                <a:srgbClr val="002060"/>
              </a:solidFill>
              <a:effectLst/>
              <a:latin typeface="+mn-lt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42910" y="4429132"/>
            <a:ext cx="7715304" cy="1030418"/>
          </a:xfrm>
        </p:spPr>
        <p:txBody>
          <a:bodyPr>
            <a:noAutofit/>
          </a:bodyPr>
          <a:lstStyle/>
          <a:p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Уголовную ответственность за особенно тяжкие преступления (убийство, вандализм, хулиганство при отягчающих обстоятельствах, причинение тяжкого и среднего вреда здоровью и некоторые другие) ответственность несут граждане, достигшие 14 лет.</a:t>
            </a:r>
            <a:endParaRPr lang="ru-RU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8" name="Рисунок 7" descr="административ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1500174"/>
            <a:ext cx="5681662" cy="2466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143932" cy="500066"/>
          </a:xfrm>
        </p:spPr>
        <p:txBody>
          <a:bodyPr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АДМИНИСТРАТИВНАЯ ОТВЕТСТВЕННОСТЬ</a:t>
            </a:r>
            <a:endParaRPr lang="ru-RU" sz="2000" dirty="0">
              <a:solidFill>
                <a:srgbClr val="002060"/>
              </a:solidFill>
              <a:effectLst/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0034" y="1428736"/>
            <a:ext cx="8186766" cy="4857784"/>
          </a:xfrm>
        </p:spPr>
        <p:txBody>
          <a:bodyPr>
            <a:noAutofit/>
          </a:bodyPr>
          <a:lstStyle/>
          <a:p>
            <a:r>
              <a:rPr lang="ru-RU" sz="1800" dirty="0" smtClean="0"/>
              <a:t>В</a:t>
            </a:r>
            <a:r>
              <a:rPr lang="ru-RU" sz="1600" dirty="0" smtClean="0"/>
              <a:t> Кодексе об административных правонарушениях Российской Федерации (</a:t>
            </a:r>
            <a:r>
              <a:rPr lang="ru-RU" sz="1600" dirty="0" err="1" smtClean="0"/>
              <a:t>КоАП</a:t>
            </a:r>
            <a:r>
              <a:rPr lang="ru-RU" sz="1600" dirty="0" smtClean="0"/>
              <a:t> РФ) имеются статьи, предусматривающие ответственность за совершение правонарушения экстремистского характера: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 ст. 20.3 </a:t>
            </a:r>
            <a:r>
              <a:rPr lang="ru-RU" sz="1600" dirty="0" err="1" smtClean="0"/>
              <a:t>КоАП</a:t>
            </a:r>
            <a:r>
              <a:rPr lang="ru-RU" sz="1600" dirty="0" smtClean="0"/>
              <a:t> РФ (пропаганда либо публичное демонстрирование нацистской атрибутики или символики, либо атрибутики или символики экстремистских организаций, либо иных атрибутики или символики, пропаганда либо публичное демонстрирование которых запрещены федеральными законами); 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ст. 20.29 </a:t>
            </a:r>
            <a:r>
              <a:rPr lang="ru-RU" sz="1600" dirty="0" err="1" smtClean="0"/>
              <a:t>КоАП</a:t>
            </a:r>
            <a:r>
              <a:rPr lang="ru-RU" sz="1600" dirty="0" smtClean="0"/>
              <a:t> РФ (производство и распространение экстремистских материалов). Кроме этого, </a:t>
            </a:r>
            <a:r>
              <a:rPr lang="ru-RU" sz="1600" dirty="0" err="1" smtClean="0"/>
              <a:t>КоАП</a:t>
            </a:r>
            <a:r>
              <a:rPr lang="ru-RU" sz="1600" dirty="0" smtClean="0"/>
              <a:t> РФ предусматривает ответственность за другие противоправные действия, которые также могут носить экстремистский характер или исходить из экстремистских побуждений; 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ст. 5.26 </a:t>
            </a:r>
            <a:r>
              <a:rPr lang="ru-RU" sz="1600" dirty="0" err="1" smtClean="0"/>
              <a:t>КоАП</a:t>
            </a:r>
            <a:r>
              <a:rPr lang="ru-RU" sz="1600" dirty="0" smtClean="0"/>
              <a:t> РФ (нарушение законодательства о свободе совести, свободе вероисповедания и о религиозных объединениях);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 ст. 17.10 </a:t>
            </a:r>
            <a:r>
              <a:rPr lang="ru-RU" sz="1600" dirty="0" err="1" smtClean="0"/>
              <a:t>КоАП</a:t>
            </a:r>
            <a:r>
              <a:rPr lang="ru-RU" sz="1600" dirty="0" smtClean="0"/>
              <a:t> РФ (незаконные действия по отношению к государственным символам Российской Федерации); 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ст. 20.1 </a:t>
            </a:r>
            <a:r>
              <a:rPr lang="ru-RU" sz="1600" dirty="0" err="1" smtClean="0"/>
              <a:t>КоАП</a:t>
            </a:r>
            <a:r>
              <a:rPr lang="ru-RU" sz="1600" dirty="0" smtClean="0"/>
              <a:t> РФ (мелкое хулиганство);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 ст. 20.2 </a:t>
            </a:r>
            <a:r>
              <a:rPr lang="ru-RU" sz="1600" dirty="0" err="1" smtClean="0"/>
              <a:t>КоАП</a:t>
            </a:r>
            <a:r>
              <a:rPr lang="ru-RU" sz="1600" dirty="0" smtClean="0"/>
              <a:t> РФ (нарушение установленного порядка организации либо проведения собрания, митинга, демонстрации, шествия или пикетирования). 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609600"/>
            <a:ext cx="8043890" cy="461946"/>
          </a:xfrm>
        </p:spPr>
        <p:txBody>
          <a:bodyPr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УГОЛОВНАЯ ОТВЕТСТВЕННОСТЬ</a:t>
            </a:r>
            <a:endParaRPr lang="ru-RU" sz="2000" dirty="0">
              <a:solidFill>
                <a:srgbClr val="002060"/>
              </a:solidFill>
              <a:effectLst/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0034" y="1214422"/>
            <a:ext cx="8186766" cy="5357850"/>
          </a:xfrm>
        </p:spPr>
        <p:txBody>
          <a:bodyPr>
            <a:noAutofit/>
          </a:bodyPr>
          <a:lstStyle/>
          <a:p>
            <a:r>
              <a:rPr lang="ru-RU" sz="1600" dirty="0" smtClean="0"/>
              <a:t>За совершение преступлений экстремистской и террористической направленности статьями особенной части Уголовного Кодекса Российской Федерации от 13 июня 1996 г. N 63-ФЗ предусмотрена уголовная ответственность: 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ст. 205 УК РФ </a:t>
            </a:r>
            <a:r>
              <a:rPr lang="ru-RU" sz="1600" b="1" u="sng" dirty="0" smtClean="0"/>
              <a:t>Совершение террористического акта </a:t>
            </a:r>
            <a:r>
              <a:rPr lang="ru-RU" sz="1600" dirty="0" smtClean="0"/>
              <a:t>— взрыва, поджога, распространения отравляющих веществ, повреждения транспортных коммуникаций и т.д., направленных на устрашение и гибель людей, причинение ущерба имуществу, радиоактивное, химическое или бактериологическое заражение местности, выведение из строя систем жизнеобеспечения, блокировки транспортных коммуникаций и т.д., а также угроза совершения указанных действий (устно, письменно, с помощью средств связи, как анонимно, так и с указанием автора) наказываются лишением свободы на срок от 10 до 20 лет; 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 ст. 205.1 УК РФ </a:t>
            </a:r>
            <a:r>
              <a:rPr lang="ru-RU" sz="1600" b="1" u="sng" dirty="0" smtClean="0"/>
              <a:t>Содействие (пособничество) террористической деятельности </a:t>
            </a:r>
            <a:r>
              <a:rPr lang="ru-RU" sz="1600" dirty="0" smtClean="0"/>
              <a:t>в виде советов, указаний, вербовки, предоставлении информации или орудий совершения преступления (вооружение преступника), а также обещание скрыть преступника, следы преступления либо предметы, добытые преступным путем, или обещание приобрести такие предметы, а также финансирование терроризма наказываются лишением свободы на срок от 7до 15 лет; </a:t>
            </a:r>
            <a:endParaRPr lang="ru-RU" sz="1400" dirty="0" smtClean="0"/>
          </a:p>
          <a:p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642918"/>
            <a:ext cx="7929618" cy="428628"/>
          </a:xfrm>
        </p:spPr>
        <p:txBody>
          <a:bodyPr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effectLst/>
                <a:latin typeface="+mn-lt"/>
              </a:rPr>
              <a:t>УГОЛОВНАЯ ОТВЕТСТВЕННОСТЬ</a:t>
            </a:r>
            <a:endParaRPr lang="ru-RU" sz="2000" dirty="0"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71472" y="1214422"/>
            <a:ext cx="8115328" cy="5429288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600" dirty="0" smtClean="0"/>
              <a:t>ст. 205.2 УК РФ </a:t>
            </a:r>
            <a:r>
              <a:rPr lang="ru-RU" sz="1600" b="1" u="sng" dirty="0" smtClean="0"/>
              <a:t>Публичные призывы, высказывания к осуществлению террористической деятельности</a:t>
            </a:r>
            <a:r>
              <a:rPr lang="ru-RU" sz="1600" dirty="0" smtClean="0"/>
              <a:t>, в том числе с использованием средств массовой информации либо сети «Интернет» или публичное оправдание терроризма с заявлениями о признании идеологии и практики терроризма правильными, нуждающимися в поддержке и подражании наказываются штрафом до 500 тысяч рублей, либо лишением свободы на срок от 2 до 5 лет;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ст. 205.4 УК РФ </a:t>
            </a:r>
            <a:r>
              <a:rPr lang="ru-RU" sz="1600" b="1" u="sng" dirty="0" smtClean="0"/>
              <a:t>Организация террористического сообщества (террористической группы) и участие в нем </a:t>
            </a:r>
            <a:r>
              <a:rPr lang="ru-RU" sz="1600" dirty="0" smtClean="0"/>
              <a:t>наказываются лишением свободы на срок от 15 до 20 лет или пожизненным лишением свободы;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ст. 205.5 УК РФ </a:t>
            </a:r>
            <a:r>
              <a:rPr lang="ru-RU" sz="1600" b="1" u="sng" dirty="0" smtClean="0"/>
              <a:t>Организация деятельности террористической организации и участие в деятельности такой организации </a:t>
            </a:r>
            <a:r>
              <a:rPr lang="ru-RU" sz="1600" dirty="0" smtClean="0"/>
              <a:t>(проведение бесед в целях пропаганды, поиск спонсоров, помещений, участников организации, созыв собраний, распространение агитационных листовок, организация шествий, использование банковских счетов и т.д.) наказывается лишением свободы на срок от 15 до 20 лет со штрафом в размере до 1 миллиона рублей или пожизненным лишением свободы;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ст. 205.6 УК РФ </a:t>
            </a:r>
            <a:r>
              <a:rPr lang="ru-RU" sz="1600" b="1" u="sng" dirty="0" smtClean="0"/>
              <a:t>Несообщение в органы власти (умолчание) о преступлении террористического характера </a:t>
            </a:r>
            <a:r>
              <a:rPr lang="ru-RU" sz="1600" dirty="0" smtClean="0"/>
              <a:t>наказывается штрафом в размере до ста тысяч рублей либо принудительными работами на срок до 1 года, либо лишением свободы сроком до 1 года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609600"/>
            <a:ext cx="8115328" cy="461946"/>
          </a:xfrm>
        </p:spPr>
        <p:txBody>
          <a:bodyPr/>
          <a:lstStyle/>
          <a:p>
            <a:pPr algn="ctr"/>
            <a:r>
              <a:rPr lang="ru-RU" sz="1800" dirty="0" smtClean="0">
                <a:solidFill>
                  <a:srgbClr val="002060"/>
                </a:solidFill>
                <a:effectLst/>
                <a:latin typeface="+mn-lt"/>
              </a:rPr>
              <a:t>УГОЛОВНАЯ ОТВЕТСТВЕННОСТЬ</a:t>
            </a:r>
            <a:endParaRPr lang="ru-RU" sz="18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596" y="1214422"/>
            <a:ext cx="8429684" cy="5500726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sz="1600" dirty="0" smtClean="0"/>
              <a:t>ст. 206 УК РФ </a:t>
            </a:r>
            <a:r>
              <a:rPr lang="ru-RU" sz="1600" b="1" u="sng" dirty="0" smtClean="0"/>
              <a:t>Захват или удержание лица в качестве заложника </a:t>
            </a:r>
            <a:r>
              <a:rPr lang="ru-RU" sz="1600" dirty="0" smtClean="0"/>
              <a:t>с применением прямого физического или психического насилия, обмана, использование беспомощного состояния потерпевшего и т.д., совершенные в террористических целях наказываются лишением свободы на срок от 5 до 10 лет;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ст. 207 УК РФ </a:t>
            </a:r>
            <a:r>
              <a:rPr lang="ru-RU" sz="1600" b="1" u="sng" dirty="0" smtClean="0"/>
              <a:t>Заведомо ложное сообщение об акте терроризма </a:t>
            </a:r>
            <a:r>
              <a:rPr lang="ru-RU" sz="1600" dirty="0" smtClean="0"/>
              <a:t>(готовящемся взрыве, поджоге, иных общественно опасных последствиях) наказывается штрафом в размере до 200 тысяч рублей либо лишением свободы на срок до 3 лет;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 ст. 280 УК РФ </a:t>
            </a:r>
            <a:r>
              <a:rPr lang="ru-RU" sz="1600" b="1" u="sng" dirty="0" smtClean="0"/>
              <a:t>Публичные призывы к осуществлению экстремистской деятельности. </a:t>
            </a:r>
            <a:r>
              <a:rPr lang="ru-RU" sz="1600" dirty="0" smtClean="0"/>
              <a:t>Лишение свободы на срок до четырех лет;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ст. 282 УК РФ </a:t>
            </a:r>
            <a:r>
              <a:rPr lang="ru-RU" sz="1600" b="1" u="sng" dirty="0" smtClean="0"/>
              <a:t>Действия, направленные на возбуждение ненависти либо вражды</a:t>
            </a:r>
            <a:r>
              <a:rPr lang="ru-RU" sz="1600" dirty="0" smtClean="0"/>
              <a:t>, а также на унижение достоинства человека либо группы лиц по признакам пола, расы, национальности, языка, происхождения, отношения к религии, а равно принадлежности к какой-либо социальной группе, совершенные публично, в том числе с использованием средств массовой информации либо информационно-телекоммуникационных сетей, включая сеть «Интернет», лицом после его привлечения к административной ответственности за аналогичное деяние в течении одного года наказывается штрафом в размере от 300 до 500 тыс. рублей, либо лишением свободы на срок от 2 до 5 лет;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 smtClean="0"/>
              <a:t>ст. 282.1 УК РФ </a:t>
            </a:r>
            <a:r>
              <a:rPr lang="ru-RU" sz="1600" b="1" u="sng" dirty="0" smtClean="0"/>
              <a:t>Организация экстремистского сообщества</a:t>
            </a:r>
            <a:r>
              <a:rPr lang="ru-RU" sz="1600" dirty="0" smtClean="0"/>
              <a:t>, то есть организованной группы лиц для подготовки или совершения преступления экстремистской направленности, а равно руководство таким экстремистским сообществом, его частью или входящими в такое сообщество структурными подразделениями, а также создание объединения организаторов, руководителей или иных представителей частей или структурных подразделений такого сообщества в целях разработки планов и (или) условий для совершения преступлений экстремистской направленности наказывается лишением свободы на срок от 6 до 10 лет.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голубь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3846" r="3846"/>
          <a:stretch>
            <a:fillRect/>
          </a:stretch>
        </p:blipFill>
        <p:spPr/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Не делай ошибок, </a:t>
            </a:r>
            <a:r>
              <a:rPr lang="ru-RU" sz="2000" b="1" dirty="0" smtClean="0">
                <a:solidFill>
                  <a:srgbClr val="002060"/>
                </a:solidFill>
              </a:rPr>
              <a:t>береги </a:t>
            </a:r>
            <a:r>
              <a:rPr lang="ru-RU" sz="2000" b="1" dirty="0" smtClean="0">
                <a:solidFill>
                  <a:srgbClr val="002060"/>
                </a:solidFill>
              </a:rPr>
              <a:t>себя и своих близких!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281</TotalTime>
  <Words>1048</Words>
  <Application>Microsoft Office PowerPoint</Application>
  <PresentationFormat>Экран (4:3)</PresentationFormat>
  <Paragraphs>39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Апекс</vt:lpstr>
      <vt:lpstr>ОТВЕТСТВЕННОСТЬ НЕСОВЕРШЕННОЛЕТНИХ  ЗА ЭКСТРЕМИЗМ И ТЕРРОРИЗМ</vt:lpstr>
      <vt:lpstr>ЭКСТРЕМИЗМ - приверженность к крайним взглядам и, в особенности, мерам. Федеральным законом от 25 июля 2002 г. N 114-ФЗ "О противодействии экстремистской деятельности" введены следующие понятия:</vt:lpstr>
      <vt:lpstr>ТЕРРОРИЗМ Федеральным законом от 06.03.2006 N 35-ФЗ О противодействии терроризму»  введены следующие понятия:   Терроризм - идеология насилия и практика воздействия на принятие решения органами государственной власти, органами публичной власти федеральных территорий, органами местного самоуправления или международными организациями, связанные с устрашением населения и (или) иными формами противоправных насильственных действий.</vt:lpstr>
      <vt:lpstr>участие несовершеннолетних в несанкционированных массовых акциях, шествиях, пикетированиях, направленных на дестабилизацию ситуации, разжигание межнациональных конфликтов сопряжено с нарушением действующего в Российской Федерации законодательства, последствием чего может быть наступление административно и уголовноправовых последствий.</vt:lpstr>
      <vt:lpstr>УГОЛОВНОЙ И АДМИНИСТРАТИВНОЙ ОТВЕТСТВЕННОСТИ ПОДЛЕЖИТ ЛИЦО, ДОСТИГШЕЕ НА МОМЕНТ СОВЕРШЕНИЯ ПРЕСТУПЛЕНИЯ 16 ЛЕТ.</vt:lpstr>
      <vt:lpstr>АДМИНИСТРАТИВНАЯ ОТВЕТСТВЕННОСТЬ</vt:lpstr>
      <vt:lpstr>УГОЛОВНАЯ ОТВЕТСТВЕННОСТЬ</vt:lpstr>
      <vt:lpstr>УГОЛОВНАЯ ОТВЕТСТВЕННОСТЬ</vt:lpstr>
      <vt:lpstr>УГОЛОВНАЯ ОТВЕТСТВЕННОСТЬ</vt:lpstr>
      <vt:lpstr>Слайд 10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Ольга</dc:creator>
  <cp:lastModifiedBy>Sharygina_nv</cp:lastModifiedBy>
  <cp:revision>34</cp:revision>
  <dcterms:created xsi:type="dcterms:W3CDTF">2024-07-15T06:29:49Z</dcterms:created>
  <dcterms:modified xsi:type="dcterms:W3CDTF">2024-07-17T09:02:53Z</dcterms:modified>
</cp:coreProperties>
</file>