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CCBE"/>
    <a:srgbClr val="00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-426" y="5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3A4B-EF7D-45CA-A945-D1594A95190A}" type="datetimeFigureOut">
              <a:rPr lang="ru-RU" smtClean="0"/>
              <a:t>19.07.2024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184C-08D4-4339-A1DF-867EAA2A62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8656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3A4B-EF7D-45CA-A945-D1594A95190A}" type="datetimeFigureOut">
              <a:rPr lang="ru-RU" smtClean="0"/>
              <a:t>19.07.2024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184C-08D4-4339-A1DF-867EAA2A62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8242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3A4B-EF7D-45CA-A945-D1594A95190A}" type="datetimeFigureOut">
              <a:rPr lang="ru-RU" smtClean="0"/>
              <a:t>19.07.2024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184C-08D4-4339-A1DF-867EAA2A62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111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3A4B-EF7D-45CA-A945-D1594A95190A}" type="datetimeFigureOut">
              <a:rPr lang="ru-RU" smtClean="0"/>
              <a:t>19.07.2024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184C-08D4-4339-A1DF-867EAA2A62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6863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3A4B-EF7D-45CA-A945-D1594A95190A}" type="datetimeFigureOut">
              <a:rPr lang="ru-RU" smtClean="0"/>
              <a:t>19.07.2024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184C-08D4-4339-A1DF-867EAA2A62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1706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3A4B-EF7D-45CA-A945-D1594A95190A}" type="datetimeFigureOut">
              <a:rPr lang="ru-RU" smtClean="0"/>
              <a:t>19.07.2024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184C-08D4-4339-A1DF-867EAA2A62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1829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3A4B-EF7D-45CA-A945-D1594A95190A}" type="datetimeFigureOut">
              <a:rPr lang="ru-RU" smtClean="0"/>
              <a:t>19.07.2024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184C-08D4-4339-A1DF-867EAA2A62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7589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3A4B-EF7D-45CA-A945-D1594A95190A}" type="datetimeFigureOut">
              <a:rPr lang="ru-RU" smtClean="0"/>
              <a:t>19.07.2024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184C-08D4-4339-A1DF-867EAA2A62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4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3A4B-EF7D-45CA-A945-D1594A95190A}" type="datetimeFigureOut">
              <a:rPr lang="ru-RU" smtClean="0"/>
              <a:t>19.07.2024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184C-08D4-4339-A1DF-867EAA2A62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1093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3A4B-EF7D-45CA-A945-D1594A95190A}" type="datetimeFigureOut">
              <a:rPr lang="ru-RU" smtClean="0"/>
              <a:t>19.07.2024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184C-08D4-4339-A1DF-867EAA2A62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135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3A4B-EF7D-45CA-A945-D1594A95190A}" type="datetimeFigureOut">
              <a:rPr lang="ru-RU" smtClean="0"/>
              <a:t>19.07.2024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184C-08D4-4339-A1DF-867EAA2A62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1541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533A4B-EF7D-45CA-A945-D1594A95190A}" type="datetimeFigureOut">
              <a:rPr lang="ru-RU" smtClean="0"/>
              <a:t>19.07.2024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1D184C-08D4-4339-A1DF-867EAA2A62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8907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542"/>
            <a:ext cx="12192000" cy="687354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27483" y="-96124"/>
            <a:ext cx="11181906" cy="643988"/>
          </a:xfrm>
        </p:spPr>
        <p:txBody>
          <a:bodyPr>
            <a:noAutofit/>
          </a:bodyPr>
          <a:lstStyle/>
          <a:p>
            <a:r>
              <a:rPr lang="ru-RU" sz="3100" b="1" dirty="0" smtClean="0">
                <a:solidFill>
                  <a:srgbClr val="0000FF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Министерство социальной политики Свердловской области </a:t>
            </a:r>
            <a:endParaRPr lang="ru-RU" sz="3100" b="1" dirty="0">
              <a:solidFill>
                <a:srgbClr val="0000FF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988"/>
            <a:ext cx="1371600" cy="1095375"/>
          </a:xfrm>
          <a:prstGeom prst="rect">
            <a:avLst/>
          </a:prstGeom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-856735" y="247135"/>
            <a:ext cx="13283513" cy="53371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000" b="1" dirty="0">
              <a:solidFill>
                <a:srgbClr val="0000FF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72" y="767741"/>
            <a:ext cx="5183517" cy="6229556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546943" y="1146081"/>
            <a:ext cx="207161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Граждане и юридические лица вправе беспрепятственно и свободно осуществлять благотворительную и добровольческую (волонтерскую) деятельность на основе добровольности и свободы выбора ее целей</a:t>
            </a: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62" y="349693"/>
            <a:ext cx="12381205" cy="69383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71600" y="434901"/>
            <a:ext cx="102917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Профилактика коррупции при благотворительной деятельности в государственных учреждениях, подведомственных Министерству социальной политики Свердловской области 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860376" y="1752585"/>
            <a:ext cx="2186029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Оформление договора </a:t>
            </a:r>
            <a:r>
              <a:rPr lang="ru-RU" sz="11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пожертвования </a:t>
            </a:r>
            <a:r>
              <a:rPr lang="ru-RU" sz="1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1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и/или заявления</a:t>
            </a:r>
            <a:br>
              <a:rPr lang="ru-RU" sz="1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 пожертвовании является обязательным в целях подтверждения факта, что имущество, в том числе денежные </a:t>
            </a:r>
            <a:r>
              <a:rPr lang="ru-RU" sz="11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средства, </a:t>
            </a:r>
            <a:r>
              <a:rPr lang="ru-RU" sz="1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были переданы </a:t>
            </a:r>
            <a:r>
              <a:rPr lang="ru-RU" sz="11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учреждению безвозмездно и добровольно, </a:t>
            </a:r>
            <a:r>
              <a:rPr lang="ru-RU" sz="1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1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</a:t>
            </a:r>
            <a:r>
              <a:rPr lang="ru-RU" sz="11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учреждение не </a:t>
            </a:r>
            <a:r>
              <a:rPr lang="ru-RU" sz="11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допустило незаконный сбор средств и исполнило цели пожертвования</a:t>
            </a:r>
            <a:endParaRPr lang="ru-RU" sz="110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58892" y="3449838"/>
            <a:ext cx="2056151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Благотворительные </a:t>
            </a:r>
            <a:r>
              <a:rPr lang="ru-RU" sz="1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пожертвования </a:t>
            </a:r>
            <a:r>
              <a:rPr lang="ru-RU" sz="12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форме безвозмездной передачи </a:t>
            </a:r>
            <a:r>
              <a:rPr lang="ru-RU" sz="1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движимого и недвижимого имущества осуществляются </a:t>
            </a:r>
            <a:r>
              <a:rPr lang="ru-RU" sz="12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только при наличии </a:t>
            </a:r>
            <a:r>
              <a:rPr lang="ru-RU" sz="1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договора в письменной форме и документов, </a:t>
            </a:r>
            <a:r>
              <a:rPr lang="ru-RU" sz="12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необходимых </a:t>
            </a:r>
            <a:r>
              <a:rPr lang="ru-RU" sz="1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для их постановки на </a:t>
            </a:r>
            <a:r>
              <a:rPr lang="ru-RU" sz="12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бухгалтерский </a:t>
            </a:r>
            <a:r>
              <a:rPr lang="ru-RU" sz="1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учет      (акт </a:t>
            </a:r>
            <a:r>
              <a:rPr lang="ru-RU" sz="12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приема-передачи, накладная)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824258" y="4474570"/>
            <a:ext cx="196636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 </a:t>
            </a:r>
            <a:r>
              <a:rPr lang="ru-RU" sz="12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коррупционных </a:t>
            </a:r>
            <a:r>
              <a:rPr lang="ru-RU" sz="1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проявлениях необходимо сообщать по  </a:t>
            </a:r>
          </a:p>
          <a:p>
            <a:pPr algn="ctr"/>
            <a:r>
              <a:rPr lang="ru-RU" sz="1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телефону </a:t>
            </a:r>
            <a:r>
              <a:rPr lang="ru-RU" sz="12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доверия </a:t>
            </a:r>
            <a:r>
              <a:rPr lang="ru-RU" sz="1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Министерства социальной политики Свердловской области </a:t>
            </a:r>
            <a:br>
              <a:rPr lang="ru-RU" sz="1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2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 </a:t>
            </a:r>
            <a:r>
              <a:rPr lang="ru-RU" sz="12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вопросам противодействия коррупции</a:t>
            </a:r>
          </a:p>
          <a:p>
            <a:pPr algn="ctr"/>
            <a:r>
              <a:rPr lang="ru-RU" sz="12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8 (343) 312-07-01</a:t>
            </a: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670" y="2859996"/>
            <a:ext cx="5438115" cy="4078586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84579">
            <a:off x="6056594" y="-352576"/>
            <a:ext cx="6506782" cy="636959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3941">
            <a:off x="6051886" y="1424144"/>
            <a:ext cx="1376028" cy="137602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 rot="871365">
            <a:off x="6961647" y="1664061"/>
            <a:ext cx="520272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Благотворительные </a:t>
            </a:r>
            <a:r>
              <a:rPr lang="ru-RU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пожертвования должны направляться на достижение целей, для которых они были переданы учреждению, </a:t>
            </a:r>
          </a:p>
          <a:p>
            <a:pPr algn="ctr"/>
            <a:r>
              <a:rPr lang="ru-RU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а не распределяться среди </a:t>
            </a:r>
            <a:r>
              <a:rPr lang="ru-RU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работников, </a:t>
            </a:r>
            <a:r>
              <a:rPr lang="ru-RU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не передаваться </a:t>
            </a:r>
            <a:r>
              <a:rPr lang="ru-RU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сторонним организациям </a:t>
            </a:r>
            <a:r>
              <a:rPr lang="ru-RU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b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 </a:t>
            </a:r>
            <a:r>
              <a:rPr lang="ru-RU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физическим лицам</a:t>
            </a:r>
          </a:p>
        </p:txBody>
      </p:sp>
    </p:spTree>
    <p:extLst>
      <p:ext uri="{BB962C8B-B14F-4D97-AF65-F5344CB8AC3E}">
        <p14:creationId xmlns:p14="http://schemas.microsoft.com/office/powerpoint/2010/main" val="111884080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540</TotalTime>
  <Words>115</Words>
  <Application>Microsoft Office PowerPoint</Application>
  <PresentationFormat>Широкоэкранный</PresentationFormat>
  <Paragraphs>10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Liberation Serif</vt:lpstr>
      <vt:lpstr>Тема Office</vt:lpstr>
      <vt:lpstr>Министерство социальной политики Свердловской области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Министерство социальной политики Свердловской области</dc:title>
  <dc:creator>Овчинникова Елена Александровна</dc:creator>
  <cp:lastModifiedBy>Овчинникова Елена Александровна</cp:lastModifiedBy>
  <cp:revision>39</cp:revision>
  <cp:lastPrinted>2024-07-19T07:29:48Z</cp:lastPrinted>
  <dcterms:created xsi:type="dcterms:W3CDTF">2024-07-03T05:35:14Z</dcterms:created>
  <dcterms:modified xsi:type="dcterms:W3CDTF">2024-07-19T07:29:49Z</dcterms:modified>
</cp:coreProperties>
</file>