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Maven Pro" charset="0"/>
      <p:regular r:id="rId13"/>
      <p:bold r:id="rId14"/>
    </p:embeddedFont>
    <p:embeddedFont>
      <p:font typeface="Impact" pitchFamily="34" charset="0"/>
      <p:regular r:id="rId15"/>
    </p:embeddedFont>
    <p:embeddedFont>
      <p:font typeface="Nunito" charset="-52"/>
      <p:regular r:id="rId16"/>
      <p:bold r:id="rId17"/>
      <p:italic r:id="rId18"/>
      <p:boldItalic r:id="rId19"/>
    </p:embeddedFont>
    <p:embeddedFont>
      <p:font typeface="Roboto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bdd0ff2e9c_0_2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2bdd0ff2e9c_0_2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bdd0ff2e9c_0_20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2bdd0ff2e9c_0_20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c9ecd3fb5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2c9ecd3fb5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2c9ecd3fb5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2c9ecd3fb50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c9ecd3fb50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2c9ecd3fb50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c9ecd3fb50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2c9ecd3fb50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2c9ecd3fb50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2c9ecd3fb50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2bdd0ff2e9c_0_2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2bdd0ff2e9c_0_2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zen.ru/away?to=https://uzelok.su/vozdushnaja-petlja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www.youtube.com/watch?v=6-orsn4EONw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407025" y="282633"/>
            <a:ext cx="7722822" cy="320399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 smtClean="0"/>
              <a:t>ГАУ «КЦСОН города Каменска-Уральского»</a:t>
            </a:r>
            <a:br>
              <a:rPr lang="ru" sz="2000" b="1" dirty="0" smtClean="0"/>
            </a:br>
            <a:r>
              <a:rPr lang="ru" sz="2500" b="1" dirty="0" smtClean="0"/>
              <a:t/>
            </a:r>
            <a:br>
              <a:rPr lang="ru" sz="2500" b="1" dirty="0" smtClean="0"/>
            </a:br>
            <a:r>
              <a:rPr lang="ru" sz="2500" b="1" dirty="0" smtClean="0"/>
              <a:t>Школа пожилого возраста по направлению</a:t>
            </a:r>
            <a:br>
              <a:rPr lang="ru" sz="2500" b="1" dirty="0" smtClean="0"/>
            </a:br>
            <a:r>
              <a:rPr lang="ru" sz="2400" b="1" dirty="0" smtClean="0">
                <a:solidFill>
                  <a:srgbClr val="20124D"/>
                </a:solidFill>
              </a:rPr>
              <a:t>Творческая </a:t>
            </a:r>
            <a:r>
              <a:rPr lang="ru" sz="2400" b="1" dirty="0">
                <a:solidFill>
                  <a:srgbClr val="20124D"/>
                </a:solidFill>
              </a:rPr>
              <a:t>и прикладная </a:t>
            </a:r>
            <a:r>
              <a:rPr lang="ru" sz="2400" b="1" dirty="0" smtClean="0">
                <a:solidFill>
                  <a:srgbClr val="20124D"/>
                </a:solidFill>
              </a:rPr>
              <a:t>деятельность.</a:t>
            </a:r>
            <a:endParaRPr sz="2400" b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b="1" dirty="0"/>
              <a:t>Тема: </a:t>
            </a:r>
            <a:r>
              <a:rPr lang="ru" sz="2500" dirty="0" smtClean="0"/>
              <a:t> </a:t>
            </a:r>
            <a:r>
              <a:rPr lang="ru" sz="2500" dirty="0" smtClean="0"/>
              <a:t>  </a:t>
            </a:r>
            <a:r>
              <a:rPr lang="ru" sz="2500" b="1" dirty="0" smtClean="0">
                <a:solidFill>
                  <a:srgbClr val="4C1130"/>
                </a:solidFill>
              </a:rPr>
              <a:t>Корзинка </a:t>
            </a:r>
            <a:r>
              <a:rPr lang="ru" sz="2500" b="1" dirty="0">
                <a:solidFill>
                  <a:srgbClr val="4C1130"/>
                </a:solidFill>
              </a:rPr>
              <a:t>из трикотажной пряжи</a:t>
            </a:r>
            <a:r>
              <a:rPr lang="ru" sz="2500" dirty="0">
                <a:solidFill>
                  <a:srgbClr val="4C1130"/>
                </a:solidFill>
              </a:rPr>
              <a:t>  с деревянным дном (занятие №2)</a:t>
            </a:r>
            <a:endParaRPr sz="2500" b="1">
              <a:solidFill>
                <a:srgbClr val="4C1130"/>
              </a:solidFill>
            </a:endParaRPr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5B0F00"/>
                </a:solidFill>
                <a:latin typeface="Impact"/>
                <a:ea typeface="Impact"/>
                <a:cs typeface="Impact"/>
                <a:sym typeface="Impact"/>
              </a:rPr>
              <a:t>Руководитель: специалист по социальной работе</a:t>
            </a:r>
            <a:r>
              <a:rPr lang="ru" b="1" dirty="0">
                <a:solidFill>
                  <a:srgbClr val="5B0F00"/>
                </a:solidFill>
              </a:rPr>
              <a:t> Соломеина А.А.</a:t>
            </a:r>
            <a:endParaRPr b="1">
              <a:solidFill>
                <a:srgbClr val="5B0F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5B0F00"/>
                </a:solidFill>
              </a:rPr>
              <a:t>апрель 2024 г</a:t>
            </a:r>
            <a:endParaRPr b="1">
              <a:solidFill>
                <a:srgbClr val="5B0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Вязание корзинки из трикотажной пряжи крючком( для начинающих)</a:t>
            </a:r>
            <a:endParaRPr sz="3000"/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596375" y="1753400"/>
            <a:ext cx="8433900" cy="309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</a:t>
            </a:r>
            <a:r>
              <a:rPr lang="ru" sz="1600" b="1">
                <a:solidFill>
                  <a:srgbClr val="741B47"/>
                </a:solidFill>
              </a:rPr>
              <a:t>Корзинки, связанные из трикотажной пряжи, могут стать полезными и оригинальными предметами домашнего интерьера. Это могут быть большие корзины для белья или игрушек, а также миниатюрные варианты с крышечками 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для разных мелочей, украшений и бижутерии. Очень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удобно использование подобных корзинок для руко-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делия. Все необходимые материалы и аксессуары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всегда будут под рукой.</a:t>
            </a:r>
            <a:endParaRPr sz="1600" b="1">
              <a:solidFill>
                <a:srgbClr val="741B47"/>
              </a:solidFill>
            </a:endParaRPr>
          </a:p>
        </p:txBody>
      </p:sp>
      <p:pic>
        <p:nvPicPr>
          <p:cNvPr id="285" name="Google Shape;2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9925" y="2808500"/>
            <a:ext cx="2748500" cy="20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"/>
          <p:cNvSpPr txBox="1">
            <a:spLocks noGrp="1"/>
          </p:cNvSpPr>
          <p:nvPr>
            <p:ph type="title"/>
          </p:nvPr>
        </p:nvSpPr>
        <p:spPr>
          <a:xfrm>
            <a:off x="681550" y="371050"/>
            <a:ext cx="7884900" cy="111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688">
                <a:solidFill>
                  <a:srgbClr val="990000"/>
                </a:solidFill>
              </a:rPr>
              <a:t>Необходимые материалы и инструменты.</a:t>
            </a:r>
            <a:endParaRPr sz="3688">
              <a:solidFill>
                <a:srgbClr val="990000"/>
              </a:solidFill>
            </a:endParaRPr>
          </a:p>
        </p:txBody>
      </p:sp>
      <p:pic>
        <p:nvPicPr>
          <p:cNvPr id="291" name="Google Shape;29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21650" y="1915288"/>
            <a:ext cx="1770050" cy="166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63465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64425" y="1838875"/>
            <a:ext cx="1818750" cy="181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33275" y="1873263"/>
            <a:ext cx="2221200" cy="166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6"/>
          <p:cNvSpPr txBox="1">
            <a:spLocks noGrp="1"/>
          </p:cNvSpPr>
          <p:nvPr>
            <p:ph type="title"/>
          </p:nvPr>
        </p:nvSpPr>
        <p:spPr>
          <a:xfrm>
            <a:off x="362525" y="314200"/>
            <a:ext cx="8167200" cy="104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388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Этапы работы по вязанию корзинки </a:t>
            </a:r>
            <a:endParaRPr sz="2688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300" name="Google Shape;300;p16"/>
          <p:cNvSpPr txBox="1">
            <a:spLocks noGrp="1"/>
          </p:cNvSpPr>
          <p:nvPr>
            <p:ph type="body" idx="1"/>
          </p:nvPr>
        </p:nvSpPr>
        <p:spPr>
          <a:xfrm>
            <a:off x="436125" y="1367550"/>
            <a:ext cx="8167200" cy="326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61538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8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Накидываем пряжу на крючок и вставляем его в отверстие, протягиваем нить, делаем </a:t>
            </a:r>
            <a:r>
              <a:rPr lang="ru">
                <a:solidFill>
                  <a:srgbClr val="980000"/>
                </a:solidFill>
                <a:highlight>
                  <a:srgbClr val="FFFFFF"/>
                </a:highlight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воздушную петлю</a:t>
            </a:r>
            <a:r>
              <a:rPr lang="ru">
                <a:solidFill>
                  <a:srgbClr val="98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, затягиваем обе нити. Затем вставляем крючок в следующее отверстие и делаем столбик без накида. Ввяжите кончик нити сразу же, тогда его не придется прятать: просто положите его между дном и вязанием, как показано на видео ниже.</a:t>
            </a:r>
            <a:endParaRPr>
              <a:solidFill>
                <a:srgbClr val="98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1538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8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Когда дойдем до угла, провяжем в одно отверстие сразу три столбика без накида. Здесь есть небольшая сложность, отверстие не очень большое, первая петля вяжется легко, остальные две сложнее.</a:t>
            </a:r>
            <a:endParaRPr>
              <a:solidFill>
                <a:srgbClr val="98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1538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8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Будьте аккуратны: не сломайте деревянное дно. Помогайте пальцем или возьмите крючок потоньше.</a:t>
            </a:r>
            <a:endParaRPr>
              <a:solidFill>
                <a:srgbClr val="98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1538"/>
              </a:lnSpc>
              <a:spcBef>
                <a:spcPts val="1500"/>
              </a:spcBef>
              <a:spcAft>
                <a:spcPts val="1500"/>
              </a:spcAft>
              <a:buNone/>
            </a:pPr>
            <a:r>
              <a:rPr lang="ru">
                <a:solidFill>
                  <a:srgbClr val="98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То есть обвязываем донышко столбиками без накида, а в каждый угол вяжем по три столбика без накида.</a:t>
            </a:r>
            <a:endParaRPr>
              <a:solidFill>
                <a:srgbClr val="98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"/>
          <p:cNvSpPr txBox="1">
            <a:spLocks noGrp="1"/>
          </p:cNvSpPr>
          <p:nvPr>
            <p:ph type="title"/>
          </p:nvPr>
        </p:nvSpPr>
        <p:spPr>
          <a:xfrm>
            <a:off x="326250" y="248525"/>
            <a:ext cx="8134800" cy="362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700"/>
          </a:p>
        </p:txBody>
      </p:sp>
      <p:sp>
        <p:nvSpPr>
          <p:cNvPr id="306" name="Google Shape;306;p17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7" name="Google Shape;3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9350" y="313950"/>
            <a:ext cx="6133450" cy="349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8"/>
          <p:cNvSpPr txBox="1">
            <a:spLocks noGrp="1"/>
          </p:cNvSpPr>
          <p:nvPr>
            <p:ph type="title"/>
          </p:nvPr>
        </p:nvSpPr>
        <p:spPr>
          <a:xfrm>
            <a:off x="411600" y="447725"/>
            <a:ext cx="8239200" cy="394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18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314" name="Google Shape;314;p18"/>
          <p:cNvSpPr txBox="1"/>
          <p:nvPr/>
        </p:nvSpPr>
        <p:spPr>
          <a:xfrm>
            <a:off x="49802" y="-145079"/>
            <a:ext cx="8601000" cy="45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61538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741B47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З</a:t>
            </a:r>
            <a:r>
              <a:rPr lang="ru" sz="1300">
                <a:solidFill>
                  <a:srgbClr val="CC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акончите ряд соединительной петлей.</a:t>
            </a:r>
            <a:endParaRPr sz="1300">
              <a:solidFill>
                <a:srgbClr val="CC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1538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CC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Вы можете выбрать любой узор крючком для вязания корзинки. Трикотажная пряжа сама по себе выглядит здорово, поэтому в данном случае я остановилась на самом простом узоре — столбики без накида.</a:t>
            </a:r>
            <a:endParaRPr sz="1300">
              <a:solidFill>
                <a:srgbClr val="CC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1538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CC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2-й ряд. Наберите одну воздушную петлю подъема. И вяжите столбиками без накида до конца ряда все петли по рисунку. Прибавлять петли в углах больше не нужно. Закончить ряд соединительным столбиком.</a:t>
            </a:r>
            <a:endParaRPr sz="1300">
              <a:solidFill>
                <a:srgbClr val="CC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1538"/>
              </a:lnSpc>
              <a:spcBef>
                <a:spcPts val="1500"/>
              </a:spcBef>
              <a:spcAft>
                <a:spcPts val="1500"/>
              </a:spcAft>
              <a:buNone/>
            </a:pPr>
            <a:r>
              <a:rPr lang="ru" sz="1300">
                <a:solidFill>
                  <a:srgbClr val="CC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Вязать таким образом до нужной длины. Всего, вместе с рядом обвязка, получилось 8 рядов столбиками без накида. На это ушел весь моток трикотажной пряжи.</a:t>
            </a:r>
            <a:endParaRPr sz="1300">
              <a:solidFill>
                <a:srgbClr val="CC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9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20" name="Google Shape;3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4950" y="256600"/>
            <a:ext cx="7079899" cy="4081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0"/>
          <p:cNvSpPr txBox="1">
            <a:spLocks noGrp="1"/>
          </p:cNvSpPr>
          <p:nvPr>
            <p:ph type="title"/>
          </p:nvPr>
        </p:nvSpPr>
        <p:spPr>
          <a:xfrm>
            <a:off x="265600" y="305425"/>
            <a:ext cx="8612700" cy="39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>
                <a:solidFill>
                  <a:srgbClr val="20124D"/>
                </a:solidFill>
              </a:rPr>
              <a:t>https://www.youtube.com/watch?app=desktop&amp;v=DqNcSbkGz-I</a:t>
            </a:r>
            <a:endParaRPr sz="3300">
              <a:solidFill>
                <a:srgbClr val="20124D"/>
              </a:solidFill>
            </a:endParaRPr>
          </a:p>
        </p:txBody>
      </p:sp>
      <p:sp>
        <p:nvSpPr>
          <p:cNvPr id="326" name="Google Shape;326;p20"/>
          <p:cNvSpPr txBox="1">
            <a:spLocks noGrp="1"/>
          </p:cNvSpPr>
          <p:nvPr>
            <p:ph type="body" idx="1"/>
          </p:nvPr>
        </p:nvSpPr>
        <p:spPr>
          <a:xfrm>
            <a:off x="866050" y="2809600"/>
            <a:ext cx="6889500" cy="154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100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Подробный видеоурок по вязанию корзинки иКз трикотажной пряжи с деревянным дном можно посмотреть на Ютубе по предложенной ссылке(вверху)</a:t>
            </a:r>
            <a:endParaRPr sz="2100"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327" name="Google Shape;32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48375" y="201025"/>
            <a:ext cx="1612525" cy="144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"/>
          <p:cNvSpPr txBox="1">
            <a:spLocks noGrp="1"/>
          </p:cNvSpPr>
          <p:nvPr>
            <p:ph type="title"/>
          </p:nvPr>
        </p:nvSpPr>
        <p:spPr>
          <a:xfrm>
            <a:off x="179850" y="0"/>
            <a:ext cx="8490900" cy="423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100">
                <a:solidFill>
                  <a:srgbClr val="0000FF"/>
                </a:solidFill>
              </a:rPr>
              <a:t>Литература:</a:t>
            </a:r>
            <a:endParaRPr sz="410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100">
              <a:solidFill>
                <a:srgbClr val="0000FF"/>
              </a:solidFill>
            </a:endParaRPr>
          </a:p>
        </p:txBody>
      </p:sp>
      <p:sp>
        <p:nvSpPr>
          <p:cNvPr id="333" name="Google Shape;333;p21"/>
          <p:cNvSpPr txBox="1">
            <a:spLocks noGrp="1"/>
          </p:cNvSpPr>
          <p:nvPr>
            <p:ph type="body" idx="1"/>
          </p:nvPr>
        </p:nvSpPr>
        <p:spPr>
          <a:xfrm>
            <a:off x="99775" y="171050"/>
            <a:ext cx="8835600" cy="460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https://www.youtube.com/watch?app=desktop&amp;v=DqNcSbkGz-I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Вязание корзины из трикотажной пряжи.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Интернет-Магазин : KLUBOK.CLUB</a:t>
            </a:r>
            <a:endParaRPr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34" name="Google Shape;3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850" y="5512150"/>
            <a:ext cx="247650" cy="247650"/>
          </a:xfrm>
          <a:prstGeom prst="rect">
            <a:avLst/>
          </a:prstGeom>
          <a:noFill/>
          <a:ln w="9525" cap="flat" cmpd="sng">
            <a:solidFill>
              <a:srgbClr val="DADCE0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335" name="Google Shape;33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88500" y="4346993"/>
            <a:ext cx="34474" cy="18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67850" y="5740625"/>
            <a:ext cx="57850" cy="5785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21"/>
          <p:cNvSpPr txBox="1"/>
          <p:nvPr/>
        </p:nvSpPr>
        <p:spPr>
          <a:xfrm>
            <a:off x="5820250" y="1112175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1A0DAB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Корзина из трикотажной пряжи с деревянным дном / Узор ...</a:t>
            </a:r>
            <a:endParaRPr sz="1500">
              <a:solidFill>
                <a:srgbClr val="1A0DAB"/>
              </a:solidFill>
              <a:highlight>
                <a:srgbClr val="FFFFFF"/>
              </a:highlight>
              <a:uFill>
                <a:noFill/>
              </a:uFill>
              <a:hlinkClick r:id="rId6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  <a:p>
            <a:pPr marL="0" lvl="0" indent="0" algn="l" rtl="0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02124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YouTube</a:t>
            </a:r>
            <a:endParaRPr sz="1050">
              <a:solidFill>
                <a:srgbClr val="202124"/>
              </a:solidFill>
              <a:highlight>
                <a:srgbClr val="FFFFFF"/>
              </a:highlight>
              <a:uFill>
                <a:noFill/>
              </a:uFill>
              <a:hlinkClick r:id="rId6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900">
                <a:solidFill>
                  <a:srgbClr val="4D5156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https://www.youtube.com › watch</a:t>
            </a:r>
            <a:endParaRPr sz="900">
              <a:solidFill>
                <a:srgbClr val="4D5156"/>
              </a:solidFill>
              <a:highlight>
                <a:srgbClr val="FFFFFF"/>
              </a:highlight>
              <a:uFill>
                <a:noFill/>
              </a:uFill>
              <a:hlinkClick r:id="rId6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</p:txBody>
      </p:sp>
      <p:pic>
        <p:nvPicPr>
          <p:cNvPr id="338" name="Google Shape;338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191800" y="2743650"/>
            <a:ext cx="2466975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8625" y="772724"/>
            <a:ext cx="6366900" cy="3017879"/>
          </a:xfrm>
        </p:spPr>
        <p:txBody>
          <a:bodyPr>
            <a:normAutofit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387</Words>
  <PresentationFormat>Экран (16:9)</PresentationFormat>
  <Paragraphs>36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Maven Pro</vt:lpstr>
      <vt:lpstr>Impact</vt:lpstr>
      <vt:lpstr>Nunito</vt:lpstr>
      <vt:lpstr>Roboto</vt:lpstr>
      <vt:lpstr>Momentum</vt:lpstr>
      <vt:lpstr>ГАУ «КЦСОН города Каменска-Уральского»  Школа пожилого возраста по направлению Творческая и прикладная деятельность. Тема:    Корзинка из трикотажной пряжи  с деревянным дном (занятие №2)</vt:lpstr>
      <vt:lpstr>Вязание корзинки из трикотажной пряжи крючком( для начинающих)</vt:lpstr>
      <vt:lpstr>Необходимые материалы и инструменты.</vt:lpstr>
      <vt:lpstr>Этапы работы по вязанию корзинки </vt:lpstr>
      <vt:lpstr>Слайд 5</vt:lpstr>
      <vt:lpstr>Слайд 6</vt:lpstr>
      <vt:lpstr>Слайд 7</vt:lpstr>
      <vt:lpstr>https://www.youtube.com/watch?app=desktop&amp;v=DqNcSbkGz-I</vt:lpstr>
      <vt:lpstr>Литература: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 Творческая и прикладная деятельность. Тема:    Корзинка из трикотажной пряжи  с деревянным дном (занятие №2)</dc:title>
  <cp:lastModifiedBy>Shafikova_GA</cp:lastModifiedBy>
  <cp:revision>1</cp:revision>
  <dcterms:modified xsi:type="dcterms:W3CDTF">2024-04-08T08:37:04Z</dcterms:modified>
</cp:coreProperties>
</file>