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5" autoAdjust="0"/>
    <p:restoredTop sz="94660"/>
  </p:normalViewPr>
  <p:slideViewPr>
    <p:cSldViewPr snapToGrid="0">
      <p:cViewPr varScale="1">
        <p:scale>
          <a:sx n="91" d="100"/>
          <a:sy n="91" d="100"/>
        </p:scale>
        <p:origin x="-504" y="-1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93B68EE-7204-4BEC-B5EB-E8DD3875B19E}" type="datetimeFigureOut">
              <a:rPr lang="ru-RU" smtClean="0"/>
              <a:pPr/>
              <a:t>18.03.2024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0DACEB2-E1A8-419B-8EBA-62FA47CD9256}" type="slidenum">
              <a:rPr lang="ru-RU" smtClean="0"/>
              <a:pPr/>
              <a:t>‹#›</a:t>
            </a:fld>
            <a:endParaRPr lang="ru-RU"/>
          </a:p>
        </p:txBody>
      </p:sp>
    </p:spTree>
    <p:extLst>
      <p:ext uri="{BB962C8B-B14F-4D97-AF65-F5344CB8AC3E}">
        <p14:creationId xmlns:p14="http://schemas.microsoft.com/office/powerpoint/2010/main" xmlns="" val="15452334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93B68EE-7204-4BEC-B5EB-E8DD3875B19E}" type="datetimeFigureOut">
              <a:rPr lang="ru-RU" smtClean="0"/>
              <a:pPr/>
              <a:t>18.03.2024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0DACEB2-E1A8-419B-8EBA-62FA47CD9256}" type="slidenum">
              <a:rPr lang="ru-RU" smtClean="0"/>
              <a:pPr/>
              <a:t>‹#›</a:t>
            </a:fld>
            <a:endParaRPr lang="ru-RU"/>
          </a:p>
        </p:txBody>
      </p:sp>
    </p:spTree>
    <p:extLst>
      <p:ext uri="{BB962C8B-B14F-4D97-AF65-F5344CB8AC3E}">
        <p14:creationId xmlns:p14="http://schemas.microsoft.com/office/powerpoint/2010/main" xmlns="" val="3145675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93B68EE-7204-4BEC-B5EB-E8DD3875B19E}" type="datetimeFigureOut">
              <a:rPr lang="ru-RU" smtClean="0"/>
              <a:pPr/>
              <a:t>18.03.2024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0DACEB2-E1A8-419B-8EBA-62FA47CD9256}" type="slidenum">
              <a:rPr lang="ru-RU" smtClean="0"/>
              <a:pPr/>
              <a:t>‹#›</a:t>
            </a:fld>
            <a:endParaRPr lang="ru-RU"/>
          </a:p>
        </p:txBody>
      </p:sp>
    </p:spTree>
    <p:extLst>
      <p:ext uri="{BB962C8B-B14F-4D97-AF65-F5344CB8AC3E}">
        <p14:creationId xmlns:p14="http://schemas.microsoft.com/office/powerpoint/2010/main" xmlns="" val="2032979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93B68EE-7204-4BEC-B5EB-E8DD3875B19E}" type="datetimeFigureOut">
              <a:rPr lang="ru-RU" smtClean="0"/>
              <a:pPr/>
              <a:t>18.03.2024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0DACEB2-E1A8-419B-8EBA-62FA47CD9256}" type="slidenum">
              <a:rPr lang="ru-RU" smtClean="0"/>
              <a:pPr/>
              <a:t>‹#›</a:t>
            </a:fld>
            <a:endParaRPr lang="ru-RU"/>
          </a:p>
        </p:txBody>
      </p:sp>
    </p:spTree>
    <p:extLst>
      <p:ext uri="{BB962C8B-B14F-4D97-AF65-F5344CB8AC3E}">
        <p14:creationId xmlns:p14="http://schemas.microsoft.com/office/powerpoint/2010/main" xmlns="" val="2933739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93B68EE-7204-4BEC-B5EB-E8DD3875B19E}" type="datetimeFigureOut">
              <a:rPr lang="ru-RU" smtClean="0"/>
              <a:pPr/>
              <a:t>18.03.2024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0DACEB2-E1A8-419B-8EBA-62FA47CD9256}" type="slidenum">
              <a:rPr lang="ru-RU" smtClean="0"/>
              <a:pPr/>
              <a:t>‹#›</a:t>
            </a:fld>
            <a:endParaRPr lang="ru-RU"/>
          </a:p>
        </p:txBody>
      </p:sp>
    </p:spTree>
    <p:extLst>
      <p:ext uri="{BB962C8B-B14F-4D97-AF65-F5344CB8AC3E}">
        <p14:creationId xmlns:p14="http://schemas.microsoft.com/office/powerpoint/2010/main" xmlns="" val="25265262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93B68EE-7204-4BEC-B5EB-E8DD3875B19E}" type="datetimeFigureOut">
              <a:rPr lang="ru-RU" smtClean="0"/>
              <a:pPr/>
              <a:t>18.03.2024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0DACEB2-E1A8-419B-8EBA-62FA47CD9256}" type="slidenum">
              <a:rPr lang="ru-RU" smtClean="0"/>
              <a:pPr/>
              <a:t>‹#›</a:t>
            </a:fld>
            <a:endParaRPr lang="ru-RU"/>
          </a:p>
        </p:txBody>
      </p:sp>
    </p:spTree>
    <p:extLst>
      <p:ext uri="{BB962C8B-B14F-4D97-AF65-F5344CB8AC3E}">
        <p14:creationId xmlns:p14="http://schemas.microsoft.com/office/powerpoint/2010/main" xmlns="" val="2853634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93B68EE-7204-4BEC-B5EB-E8DD3875B19E}" type="datetimeFigureOut">
              <a:rPr lang="ru-RU" smtClean="0"/>
              <a:pPr/>
              <a:t>18.03.2024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0DACEB2-E1A8-419B-8EBA-62FA47CD9256}" type="slidenum">
              <a:rPr lang="ru-RU" smtClean="0"/>
              <a:pPr/>
              <a:t>‹#›</a:t>
            </a:fld>
            <a:endParaRPr lang="ru-RU"/>
          </a:p>
        </p:txBody>
      </p:sp>
    </p:spTree>
    <p:extLst>
      <p:ext uri="{BB962C8B-B14F-4D97-AF65-F5344CB8AC3E}">
        <p14:creationId xmlns:p14="http://schemas.microsoft.com/office/powerpoint/2010/main" xmlns="" val="1618171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093B68EE-7204-4BEC-B5EB-E8DD3875B19E}" type="datetimeFigureOut">
              <a:rPr lang="ru-RU" smtClean="0"/>
              <a:pPr/>
              <a:t>18.03.2024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0DACEB2-E1A8-419B-8EBA-62FA47CD9256}" type="slidenum">
              <a:rPr lang="ru-RU" smtClean="0"/>
              <a:pPr/>
              <a:t>‹#›</a:t>
            </a:fld>
            <a:endParaRPr lang="ru-RU"/>
          </a:p>
        </p:txBody>
      </p:sp>
    </p:spTree>
    <p:extLst>
      <p:ext uri="{BB962C8B-B14F-4D97-AF65-F5344CB8AC3E}">
        <p14:creationId xmlns:p14="http://schemas.microsoft.com/office/powerpoint/2010/main" xmlns="" val="27473389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093B68EE-7204-4BEC-B5EB-E8DD3875B19E}" type="datetimeFigureOut">
              <a:rPr lang="ru-RU" smtClean="0"/>
              <a:pPr/>
              <a:t>18.03.2024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0DACEB2-E1A8-419B-8EBA-62FA47CD9256}" type="slidenum">
              <a:rPr lang="ru-RU" smtClean="0"/>
              <a:pPr/>
              <a:t>‹#›</a:t>
            </a:fld>
            <a:endParaRPr lang="ru-RU"/>
          </a:p>
        </p:txBody>
      </p:sp>
    </p:spTree>
    <p:extLst>
      <p:ext uri="{BB962C8B-B14F-4D97-AF65-F5344CB8AC3E}">
        <p14:creationId xmlns:p14="http://schemas.microsoft.com/office/powerpoint/2010/main" xmlns="" val="2342969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93B68EE-7204-4BEC-B5EB-E8DD3875B19E}" type="datetimeFigureOut">
              <a:rPr lang="ru-RU" smtClean="0"/>
              <a:pPr/>
              <a:t>18.03.2024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0DACEB2-E1A8-419B-8EBA-62FA47CD9256}" type="slidenum">
              <a:rPr lang="ru-RU" smtClean="0"/>
              <a:pPr/>
              <a:t>‹#›</a:t>
            </a:fld>
            <a:endParaRPr lang="ru-RU"/>
          </a:p>
        </p:txBody>
      </p:sp>
    </p:spTree>
    <p:extLst>
      <p:ext uri="{BB962C8B-B14F-4D97-AF65-F5344CB8AC3E}">
        <p14:creationId xmlns:p14="http://schemas.microsoft.com/office/powerpoint/2010/main" xmlns="" val="416572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93B68EE-7204-4BEC-B5EB-E8DD3875B19E}" type="datetimeFigureOut">
              <a:rPr lang="ru-RU" smtClean="0"/>
              <a:pPr/>
              <a:t>18.03.2024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0DACEB2-E1A8-419B-8EBA-62FA47CD9256}" type="slidenum">
              <a:rPr lang="ru-RU" smtClean="0"/>
              <a:pPr/>
              <a:t>‹#›</a:t>
            </a:fld>
            <a:endParaRPr lang="ru-RU"/>
          </a:p>
        </p:txBody>
      </p:sp>
    </p:spTree>
    <p:extLst>
      <p:ext uri="{BB962C8B-B14F-4D97-AF65-F5344CB8AC3E}">
        <p14:creationId xmlns:p14="http://schemas.microsoft.com/office/powerpoint/2010/main" xmlns="" val="32001535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3B68EE-7204-4BEC-B5EB-E8DD3875B19E}" type="datetimeFigureOut">
              <a:rPr lang="ru-RU" smtClean="0"/>
              <a:pPr/>
              <a:t>18.03.2024</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ACEB2-E1A8-419B-8EBA-62FA47CD9256}" type="slidenum">
              <a:rPr lang="ru-RU" smtClean="0"/>
              <a:pPr/>
              <a:t>‹#›</a:t>
            </a:fld>
            <a:endParaRPr lang="ru-RU"/>
          </a:p>
        </p:txBody>
      </p:sp>
    </p:spTree>
    <p:extLst>
      <p:ext uri="{BB962C8B-B14F-4D97-AF65-F5344CB8AC3E}">
        <p14:creationId xmlns:p14="http://schemas.microsoft.com/office/powerpoint/2010/main" xmlns="" val="41418451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yandex.ru/images/search?from=tabbar&amp;img_url=https://www.silverts.com/media/catalog/product/1/0/10100_dustyrose_web.jpg&amp;lr=139142&amp;pos=5&amp;rpt=simage&amp;text=&#1086;&#1073;&#1091;&#1074;&#1100;%20&#1076;&#1083;&#1103;%20&#1087;&#1086;&#1078;&#1080;&#1083;&#1099;&#1093;%20&#1087;&#1088;&#1077;&#1079;&#1077;&#1085;&#1090;&#1072;&#1094;&#1080;&#1103;" TargetMode="External"/><Relationship Id="rId2" Type="http://schemas.openxmlformats.org/officeDocument/2006/relationships/hyperlink" Target="https://pro-vozrast.ru/uhod/obuv_dlya_pozhilykh_lyudey/"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4130566" y="352955"/>
            <a:ext cx="7746124" cy="5809593"/>
          </a:xfrm>
          <a:prstGeom prst="rect">
            <a:avLst/>
          </a:prstGeom>
        </p:spPr>
      </p:pic>
      <p:sp>
        <p:nvSpPr>
          <p:cNvPr id="5" name="Прямоугольник 4"/>
          <p:cNvSpPr/>
          <p:nvPr/>
        </p:nvSpPr>
        <p:spPr>
          <a:xfrm>
            <a:off x="172915" y="-2"/>
            <a:ext cx="9331569" cy="4967385"/>
          </a:xfrm>
          <a:prstGeom prst="rect">
            <a:avLst/>
          </a:prstGeom>
        </p:spPr>
        <p:txBody>
          <a:bodyPr wrap="square">
            <a:spAutoFit/>
          </a:bodyPr>
          <a:lstStyle/>
          <a:p>
            <a:pPr>
              <a:lnSpc>
                <a:spcPct val="107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Школа пожилого возраста по направлению:</a:t>
            </a:r>
          </a:p>
          <a:p>
            <a:pPr>
              <a:lnSpc>
                <a:spcPct val="107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 </a:t>
            </a:r>
          </a:p>
          <a:p>
            <a:pPr>
              <a:lnSpc>
                <a:spcPct val="107000"/>
              </a:lnSpc>
              <a:spcAft>
                <a:spcPts val="800"/>
              </a:spcAft>
            </a:pPr>
            <a:r>
              <a:rPr lang="ru-RU" sz="2400" b="1" dirty="0">
                <a:latin typeface="Times New Roman" panose="02020603050405020304" pitchFamily="18" charset="0"/>
                <a:ea typeface="Calibri" panose="020F0502020204030204" pitchFamily="34" charset="0"/>
                <a:cs typeface="Times New Roman" panose="02020603050405020304" pitchFamily="18" charset="0"/>
              </a:rPr>
              <a:t>« Обучение навыкам ухода»</a:t>
            </a:r>
          </a:p>
          <a:p>
            <a:pPr>
              <a:lnSpc>
                <a:spcPct val="107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 </a:t>
            </a:r>
          </a:p>
          <a:p>
            <a:pPr>
              <a:lnSpc>
                <a:spcPct val="107000"/>
              </a:lnSpc>
              <a:spcAft>
                <a:spcPts val="800"/>
              </a:spcAft>
            </a:pPr>
            <a:r>
              <a:rPr lang="ru-RU" sz="2400" b="1" dirty="0">
                <a:latin typeface="Times New Roman" panose="02020603050405020304" pitchFamily="18" charset="0"/>
                <a:ea typeface="Calibri" panose="020F0502020204030204" pitchFamily="34" charset="0"/>
                <a:cs typeface="Times New Roman" panose="02020603050405020304" pitchFamily="18" charset="0"/>
              </a:rPr>
              <a:t>Тема: </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Обувь для пожилых</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 </a:t>
            </a:r>
          </a:p>
          <a:p>
            <a:pPr>
              <a:lnSpc>
                <a:spcPct val="107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 </a:t>
            </a:r>
          </a:p>
          <a:p>
            <a:pPr>
              <a:lnSpc>
                <a:spcPct val="107000"/>
              </a:lnSpc>
              <a:spcAft>
                <a:spcPts val="800"/>
              </a:spcAft>
            </a:pPr>
            <a:r>
              <a:rPr lang="ru-RU" sz="2400" b="1" dirty="0">
                <a:latin typeface="Times New Roman" panose="02020603050405020304" pitchFamily="18" charset="0"/>
                <a:ea typeface="Calibri" panose="020F0502020204030204" pitchFamily="34" charset="0"/>
                <a:cs typeface="Times New Roman" panose="02020603050405020304" pitchFamily="18" charset="0"/>
              </a:rPr>
              <a:t>Руководитель: </a:t>
            </a:r>
            <a:r>
              <a:rPr lang="ru-RU" sz="2400" dirty="0">
                <a:latin typeface="Times New Roman" panose="02020603050405020304" pitchFamily="18" charset="0"/>
                <a:ea typeface="Calibri" panose="020F0502020204030204" pitchFamily="34" charset="0"/>
                <a:cs typeface="Times New Roman" panose="02020603050405020304" pitchFamily="18" charset="0"/>
              </a:rPr>
              <a:t>специалист по социальной</a:t>
            </a:r>
          </a:p>
          <a:p>
            <a:pPr>
              <a:lnSpc>
                <a:spcPct val="107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 </a:t>
            </a:r>
          </a:p>
          <a:p>
            <a:pPr>
              <a:lnSpc>
                <a:spcPct val="107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работе </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latin typeface="Times New Roman" panose="02020603050405020304" pitchFamily="18" charset="0"/>
                <a:ea typeface="Calibri" panose="020F0502020204030204" pitchFamily="34" charset="0"/>
                <a:cs typeface="Times New Roman" panose="02020603050405020304" pitchFamily="18" charset="0"/>
              </a:rPr>
              <a:t>Бабинова</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dirty="0">
                <a:latin typeface="Times New Roman" panose="02020603050405020304" pitchFamily="18" charset="0"/>
                <a:ea typeface="Calibri" panose="020F0502020204030204" pitchFamily="34" charset="0"/>
                <a:cs typeface="Times New Roman" panose="02020603050405020304" pitchFamily="18" charset="0"/>
              </a:rPr>
              <a:t>Н.Д</a:t>
            </a:r>
          </a:p>
        </p:txBody>
      </p:sp>
    </p:spTree>
    <p:extLst>
      <p:ext uri="{BB962C8B-B14F-4D97-AF65-F5344CB8AC3E}">
        <p14:creationId xmlns:p14="http://schemas.microsoft.com/office/powerpoint/2010/main" xmlns="" val="19694760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544" y="1102874"/>
            <a:ext cx="12191456" cy="4378764"/>
          </a:xfrm>
          <a:prstGeom prst="rect">
            <a:avLst/>
          </a:prstGeom>
        </p:spPr>
      </p:pic>
    </p:spTree>
    <p:extLst>
      <p:ext uri="{BB962C8B-B14F-4D97-AF65-F5344CB8AC3E}">
        <p14:creationId xmlns:p14="http://schemas.microsoft.com/office/powerpoint/2010/main" xmlns="" val="34048433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6669602" cy="3810330"/>
          </a:xfrm>
          <a:prstGeom prst="rect">
            <a:avLst/>
          </a:prstGeom>
        </p:spPr>
      </p:pic>
      <p:sp>
        <p:nvSpPr>
          <p:cNvPr id="3" name="Прямоугольник 2"/>
          <p:cNvSpPr/>
          <p:nvPr/>
        </p:nvSpPr>
        <p:spPr>
          <a:xfrm>
            <a:off x="6380284" y="0"/>
            <a:ext cx="5811716" cy="4154984"/>
          </a:xfrm>
          <a:prstGeom prst="rect">
            <a:avLst/>
          </a:prstGeom>
        </p:spPr>
        <p:txBody>
          <a:bodyPr wrap="square">
            <a:spAutoFit/>
          </a:bodyPr>
          <a:lstStyle/>
          <a:p>
            <a:r>
              <a:rPr lang="ru-RU" sz="2200" b="1" dirty="0" smtClean="0">
                <a:latin typeface="Times New Roman" panose="02020603050405020304" pitchFamily="18" charset="0"/>
                <a:cs typeface="Times New Roman" panose="02020603050405020304" pitchFamily="18" charset="0"/>
              </a:rPr>
              <a:t>Как правильно выбрать обувь для пожилых</a:t>
            </a:r>
          </a:p>
          <a:p>
            <a:r>
              <a:rPr lang="ru-RU" sz="2200" dirty="0" smtClean="0">
                <a:latin typeface="Times New Roman" panose="02020603050405020304" pitchFamily="18" charset="0"/>
                <a:cs typeface="Times New Roman" panose="02020603050405020304" pitchFamily="18" charset="0"/>
              </a:rPr>
              <a:t>При выборе обуви в пожилом возрасте ключевую роль играет ее удобство и комфорт, а не высота каблука и внешний вид. Главное, чтобы она не терла ногу, не скользила по поверхности и имела качество, соответствующее цене. Правильно подобранная обувь позволит избежать некоторых недугов и заболеваний, вот например один из них – травмы пяток – рекомендуем почитать!</a:t>
            </a:r>
          </a:p>
          <a:p>
            <a:r>
              <a:rPr lang="ru-RU" sz="2200" b="1" dirty="0" smtClean="0">
                <a:latin typeface="Times New Roman" panose="02020603050405020304" pitchFamily="18" charset="0"/>
                <a:cs typeface="Times New Roman" panose="02020603050405020304" pitchFamily="18" charset="0"/>
              </a:rPr>
              <a:t>Особенности обуви для пожилых.</a:t>
            </a:r>
          </a:p>
        </p:txBody>
      </p:sp>
      <p:sp>
        <p:nvSpPr>
          <p:cNvPr id="5" name="Прямоугольник 4"/>
          <p:cNvSpPr/>
          <p:nvPr/>
        </p:nvSpPr>
        <p:spPr>
          <a:xfrm>
            <a:off x="142142" y="4203960"/>
            <a:ext cx="12049858" cy="2462213"/>
          </a:xfrm>
          <a:prstGeom prst="rect">
            <a:avLst/>
          </a:prstGeom>
        </p:spPr>
        <p:txBody>
          <a:bodyPr wrap="square">
            <a:spAutoFit/>
          </a:bodyPr>
          <a:lstStyle/>
          <a:p>
            <a:r>
              <a:rPr lang="ru-RU" sz="2200" dirty="0" smtClean="0">
                <a:latin typeface="Times New Roman" panose="02020603050405020304" pitchFamily="18" charset="0"/>
                <a:cs typeface="Times New Roman" panose="02020603050405020304" pitchFamily="18" charset="0"/>
              </a:rPr>
              <a:t>Делая выбор, стоит оценить некоторые ее особенности, чтобы остаться довольным результатом покупки и не навредить себе.</a:t>
            </a:r>
          </a:p>
          <a:p>
            <a:r>
              <a:rPr lang="ru-RU" sz="2200" b="1" dirty="0" smtClean="0">
                <a:latin typeface="Times New Roman" panose="02020603050405020304" pitchFamily="18" charset="0"/>
                <a:cs typeface="Times New Roman" panose="02020603050405020304" pitchFamily="18" charset="0"/>
              </a:rPr>
              <a:t>Материал</a:t>
            </a:r>
          </a:p>
          <a:p>
            <a:r>
              <a:rPr lang="ru-RU" sz="2200" dirty="0" smtClean="0">
                <a:latin typeface="Times New Roman" panose="02020603050405020304" pitchFamily="18" charset="0"/>
                <a:cs typeface="Times New Roman" panose="02020603050405020304" pitchFamily="18" charset="0"/>
              </a:rPr>
              <a:t>Стоит остановить свой выбор на натуральных материалах (кожа, замша). Такой вариант отличается долговечностью, мягкостью, не будет натирать ноги. Зимняя обувь из натуральных материалов (должны быть с внутренним мехом) не выпускают тепло, в такой обуви сложно будет замерзнуть холодной зимой.</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906110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xmlns="" val="35709279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5609492" cy="4896769"/>
          </a:xfrm>
          <a:prstGeom prst="rect">
            <a:avLst/>
          </a:prstGeom>
        </p:spPr>
      </p:pic>
      <p:sp>
        <p:nvSpPr>
          <p:cNvPr id="3" name="Прямоугольник 2"/>
          <p:cNvSpPr/>
          <p:nvPr/>
        </p:nvSpPr>
        <p:spPr>
          <a:xfrm>
            <a:off x="5861538" y="0"/>
            <a:ext cx="6330461" cy="6524863"/>
          </a:xfrm>
          <a:prstGeom prst="rect">
            <a:avLst/>
          </a:prstGeom>
        </p:spPr>
        <p:txBody>
          <a:bodyPr wrap="square">
            <a:spAutoFit/>
          </a:bodyPr>
          <a:lstStyle/>
          <a:p>
            <a:r>
              <a:rPr lang="ru-RU" sz="2200" b="1" dirty="0" smtClean="0">
                <a:latin typeface="Times New Roman" panose="02020603050405020304" pitchFamily="18" charset="0"/>
                <a:cs typeface="Times New Roman" panose="02020603050405020304" pitchFamily="18" charset="0"/>
              </a:rPr>
              <a:t>Зимняя обувь на меху</a:t>
            </a:r>
          </a:p>
          <a:p>
            <a:r>
              <a:rPr lang="ru-RU" sz="2200" dirty="0" smtClean="0">
                <a:latin typeface="Times New Roman" panose="02020603050405020304" pitchFamily="18" charset="0"/>
                <a:cs typeface="Times New Roman" panose="02020603050405020304" pitchFamily="18" charset="0"/>
              </a:rPr>
              <a:t>Стельку также необходимо подбирать из натуральных материалов. Необходимо обратить внимание, чтобы в обуви были супинаторы – они поддерживают стопу в правильном положении.</a:t>
            </a:r>
          </a:p>
          <a:p>
            <a:r>
              <a:rPr lang="ru-RU" sz="2200" b="1" dirty="0" smtClean="0">
                <a:latin typeface="Times New Roman" panose="02020603050405020304" pitchFamily="18" charset="0"/>
                <a:cs typeface="Times New Roman" panose="02020603050405020304" pitchFamily="18" charset="0"/>
              </a:rPr>
              <a:t>Подошва</a:t>
            </a:r>
          </a:p>
          <a:p>
            <a:r>
              <a:rPr lang="ru-RU" sz="2200" b="1" dirty="0" smtClean="0">
                <a:latin typeface="Times New Roman" panose="02020603050405020304" pitchFamily="18" charset="0"/>
                <a:cs typeface="Times New Roman" panose="02020603050405020304" pitchFamily="18" charset="0"/>
              </a:rPr>
              <a:t>Идеальный выбор </a:t>
            </a:r>
            <a:r>
              <a:rPr lang="ru-RU" sz="2200" dirty="0" smtClean="0">
                <a:latin typeface="Times New Roman" panose="02020603050405020304" pitchFamily="18" charset="0"/>
                <a:cs typeface="Times New Roman" panose="02020603050405020304" pitchFamily="18" charset="0"/>
              </a:rPr>
              <a:t>– полиуретановый вариант, он не скользит (что немаловажно, т.к. в случае падения пострадавшему пожилому человеку потребуется много времени и сил для восстановления), не изменяет свои качественные характеристики при непогоде.</a:t>
            </a:r>
          </a:p>
          <a:p>
            <a:r>
              <a:rPr lang="ru-RU" sz="2200" dirty="0" smtClean="0">
                <a:latin typeface="Times New Roman" panose="02020603050405020304" pitchFamily="18" charset="0"/>
                <a:cs typeface="Times New Roman" panose="02020603050405020304" pitchFamily="18" charset="0"/>
              </a:rPr>
              <a:t>Стоит выбирать толстую, но в тоже время легкую и упругую подошву</a:t>
            </a:r>
          </a:p>
          <a:p>
            <a:r>
              <a:rPr lang="ru-RU" sz="2200" dirty="0" smtClean="0">
                <a:latin typeface="Times New Roman" panose="02020603050405020304" pitchFamily="18" charset="0"/>
                <a:cs typeface="Times New Roman" panose="02020603050405020304" pitchFamily="18" charset="0"/>
              </a:rPr>
              <a:t>Существует неприятный момент, когда после трудового дня ноги отекают, в этом случае стоит подобрать обувь на пол размера больше, если выбор большего размера может быть причиной возникновения мозолей.</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9575756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xmlns="" val="33698876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6524863"/>
          </a:xfrm>
          <a:prstGeom prst="rect">
            <a:avLst/>
          </a:prstGeom>
        </p:spPr>
        <p:txBody>
          <a:bodyPr wrap="square">
            <a:spAutoFit/>
          </a:bodyPr>
          <a:lstStyle/>
          <a:p>
            <a:r>
              <a:rPr lang="ru-RU" sz="2200" b="1" dirty="0" smtClean="0">
                <a:latin typeface="Times New Roman" panose="02020603050405020304" pitchFamily="18" charset="0"/>
                <a:cs typeface="Times New Roman" panose="02020603050405020304" pitchFamily="18" charset="0"/>
              </a:rPr>
              <a:t>Ортопедическая обувь для пожилых: когда пора ею озаботиться </a:t>
            </a:r>
          </a:p>
          <a:p>
            <a:r>
              <a:rPr lang="ru-RU" sz="2200" dirty="0" smtClean="0">
                <a:latin typeface="Times New Roman" panose="02020603050405020304" pitchFamily="18" charset="0"/>
                <a:cs typeface="Times New Roman" panose="02020603050405020304" pitchFamily="18" charset="0"/>
              </a:rPr>
              <a:t>Носить специализированную обувь следует в следующих случаях: нижние конечности отекают; образовываются косточки на ступнях вблизи больших пальцев; болят ступни и голени; судороги в икорных мышцах; плоскостопие; усталость не дает возможности совершения длительных пеших прогулок; косолапость; мышечные спазмы; ампутация. </a:t>
            </a:r>
          </a:p>
          <a:p>
            <a:r>
              <a:rPr lang="ru-RU" sz="2200" dirty="0" err="1" smtClean="0">
                <a:latin typeface="Times New Roman" panose="02020603050405020304" pitchFamily="18" charset="0"/>
                <a:cs typeface="Times New Roman" panose="02020603050405020304" pitchFamily="18" charset="0"/>
              </a:rPr>
              <a:t>Спецобувь</a:t>
            </a:r>
            <a:r>
              <a:rPr lang="ru-RU" sz="2200" dirty="0" smtClean="0">
                <a:latin typeface="Times New Roman" panose="02020603050405020304" pitchFamily="18" charset="0"/>
                <a:cs typeface="Times New Roman" panose="02020603050405020304" pitchFamily="18" charset="0"/>
              </a:rPr>
              <a:t> помогает равномерно разделить нагрузку всего веса, поддерживать кровоток, корректировать смещение фаланг пальцев, укреплять ножные мышцы не перегружая их. При отборе медицинской обуви желательно направить внимание на добротность колодки. Она должна соответствовать таким аспектам: ширина подошвы не должна быть одинаковой, большой обхват в пучке, просторный носок. </a:t>
            </a:r>
          </a:p>
          <a:p>
            <a:r>
              <a:rPr lang="ru-RU" sz="2200" dirty="0" smtClean="0">
                <a:latin typeface="Times New Roman" panose="02020603050405020304" pitchFamily="18" charset="0"/>
                <a:cs typeface="Times New Roman" panose="02020603050405020304" pitchFamily="18" charset="0"/>
              </a:rPr>
              <a:t>Иногда требуется обратиться к специалисту за индивидуальным пошивом. Такой способ поможет создать максимально подходящий покрой. При персональном шитье учитывают особенности и болезни, заказчик сам выбирает материалы и фасон. В итоге вы получите максимально подходящую </a:t>
            </a:r>
            <a:r>
              <a:rPr lang="ru-RU" sz="2200" dirty="0" err="1" smtClean="0">
                <a:latin typeface="Times New Roman" panose="02020603050405020304" pitchFamily="18" charset="0"/>
                <a:cs typeface="Times New Roman" panose="02020603050405020304" pitchFamily="18" charset="0"/>
              </a:rPr>
              <a:t>спецобувь</a:t>
            </a:r>
            <a:r>
              <a:rPr lang="ru-RU" sz="2200" dirty="0" smtClean="0">
                <a:latin typeface="Times New Roman" panose="02020603050405020304" pitchFamily="18" charset="0"/>
                <a:cs typeface="Times New Roman" panose="02020603050405020304" pitchFamily="18" charset="0"/>
              </a:rPr>
              <a:t>, которая способна скорректировать патологию.</a:t>
            </a:r>
          </a:p>
          <a:p>
            <a:r>
              <a:rPr lang="ru-RU" sz="2200" dirty="0" smtClean="0">
                <a:latin typeface="Times New Roman" panose="02020603050405020304" pitchFamily="18" charset="0"/>
                <a:cs typeface="Times New Roman" panose="02020603050405020304" pitchFamily="18" charset="0"/>
              </a:rPr>
              <a:t> С годами опорные мышцы плотнеют, что усложняет подбор обуви. Интернет-магазины, салоны, супермаркеты не всегда имеют варианты с подходящей шириной голенища. Тогда следует обратиться к мастеру для изготовления модели или коррекции уже приобретенной пары. Люди обычно считают, что заказать ее всегда значительно дороже магазинной, что есть недоразумение. Разница в стоимости может оказаться едва ощутимой, учитывая полученные достоинства. </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786084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7183315" cy="6858000"/>
          </a:xfrm>
          <a:prstGeom prst="rect">
            <a:avLst/>
          </a:prstGeom>
        </p:spPr>
      </p:pic>
      <p:sp>
        <p:nvSpPr>
          <p:cNvPr id="3" name="Прямоугольник 2"/>
          <p:cNvSpPr/>
          <p:nvPr/>
        </p:nvSpPr>
        <p:spPr>
          <a:xfrm>
            <a:off x="7183315" y="0"/>
            <a:ext cx="5008685" cy="6863417"/>
          </a:xfrm>
          <a:prstGeom prst="rect">
            <a:avLst/>
          </a:prstGeom>
        </p:spPr>
        <p:txBody>
          <a:bodyPr wrap="square">
            <a:spAutoFit/>
          </a:bodyPr>
          <a:lstStyle/>
          <a:p>
            <a:r>
              <a:rPr lang="ru-RU" sz="2200" b="1" dirty="0" smtClean="0">
                <a:latin typeface="Times New Roman" panose="02020603050405020304" pitchFamily="18" charset="0"/>
                <a:cs typeface="Times New Roman" panose="02020603050405020304" pitchFamily="18" charset="0"/>
              </a:rPr>
              <a:t>Фасон и эстетическая составляющая</a:t>
            </a:r>
          </a:p>
          <a:p>
            <a:r>
              <a:rPr lang="ru-RU" sz="2200" dirty="0" smtClean="0">
                <a:latin typeface="Times New Roman" panose="02020603050405020304" pitchFamily="18" charset="0"/>
                <a:cs typeface="Times New Roman" panose="02020603050405020304" pitchFamily="18" charset="0"/>
              </a:rPr>
              <a:t>При выборе осенне-зимнего варианта желательно отдать предпочтение той, которая имеет вставки в голенище, это позволит без проблем застегнуть сапог, даже если нога отекла. Модели с широким носком должны быть прерогативой над узким.</a:t>
            </a:r>
          </a:p>
          <a:p>
            <a:r>
              <a:rPr lang="ru-RU" sz="2200" dirty="0" smtClean="0">
                <a:latin typeface="Times New Roman" panose="02020603050405020304" pitchFamily="18" charset="0"/>
                <a:cs typeface="Times New Roman" panose="02020603050405020304" pitchFamily="18" charset="0"/>
              </a:rPr>
              <a:t>Взамен высокого неустойчивого каблука стоит выбрать небольшой и широкий высотой порядка 2 см, также подойдет небольшая танкетка. Вместо открытых лодочек лучше купить мягкие мокасины.</a:t>
            </a:r>
          </a:p>
          <a:p>
            <a:r>
              <a:rPr lang="ru-RU" sz="2200" dirty="0" smtClean="0">
                <a:latin typeface="Times New Roman" panose="02020603050405020304" pitchFamily="18" charset="0"/>
                <a:cs typeface="Times New Roman" panose="02020603050405020304" pitchFamily="18" charset="0"/>
              </a:rPr>
              <a:t>От открытой обуви (носы, пятки) и на ремешках лучше отказаться, т.к. она неустойчива и неудобна.</a:t>
            </a:r>
          </a:p>
          <a:p>
            <a:r>
              <a:rPr lang="ru-RU" sz="2200" dirty="0" smtClean="0">
                <a:latin typeface="Times New Roman" panose="02020603050405020304" pitchFamily="18" charset="0"/>
                <a:cs typeface="Times New Roman" panose="02020603050405020304" pitchFamily="18" charset="0"/>
              </a:rPr>
              <a:t>Оптимальный летний вариант – туфли с прорезиненной подошвой из натуральных материалов</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295469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6740307"/>
          </a:xfrm>
          <a:prstGeom prst="rect">
            <a:avLst/>
          </a:prstGeom>
        </p:spPr>
        <p:txBody>
          <a:bodyPr wrap="square">
            <a:spAutoFit/>
          </a:bodyPr>
          <a:lstStyle/>
          <a:p>
            <a:r>
              <a:rPr lang="ru-RU" b="1" dirty="0" smtClean="0">
                <a:latin typeface="Times New Roman" panose="02020603050405020304" pitchFamily="18" charset="0"/>
                <a:cs typeface="Times New Roman" panose="02020603050405020304" pitchFamily="18" charset="0"/>
              </a:rPr>
              <a:t>Советы при выборе обуви</a:t>
            </a:r>
          </a:p>
          <a:p>
            <a:r>
              <a:rPr lang="ru-RU" dirty="0" smtClean="0">
                <a:latin typeface="Times New Roman" panose="02020603050405020304" pitchFamily="18" charset="0"/>
                <a:cs typeface="Times New Roman" panose="02020603050405020304" pitchFamily="18" charset="0"/>
              </a:rPr>
              <a:t>При выборе обуви для пожилых людей стоит придерживаться ряда советов, среди которых:</a:t>
            </a:r>
          </a:p>
          <a:p>
            <a:r>
              <a:rPr lang="ru-RU" dirty="0" smtClean="0">
                <a:latin typeface="Times New Roman" panose="02020603050405020304" pitchFamily="18" charset="0"/>
                <a:cs typeface="Times New Roman" panose="02020603050405020304" pitchFamily="18" charset="0"/>
              </a:rPr>
              <a:t>•	малый подъем;</a:t>
            </a:r>
          </a:p>
          <a:p>
            <a:r>
              <a:rPr lang="ru-RU" dirty="0" smtClean="0">
                <a:latin typeface="Times New Roman" panose="02020603050405020304" pitchFamily="18" charset="0"/>
                <a:cs typeface="Times New Roman" panose="02020603050405020304" pitchFamily="18" charset="0"/>
              </a:rPr>
              <a:t>•	легкость;</a:t>
            </a:r>
          </a:p>
          <a:p>
            <a:r>
              <a:rPr lang="ru-RU" dirty="0" smtClean="0">
                <a:latin typeface="Times New Roman" panose="02020603050405020304" pitchFamily="18" charset="0"/>
                <a:cs typeface="Times New Roman" panose="02020603050405020304" pitchFamily="18" charset="0"/>
              </a:rPr>
              <a:t>•	наличие шнурков или липучек для того, чтобы изменять степень давления на ногу. Лучше выбрать липучки, т.к. это намного удобнее;</a:t>
            </a:r>
          </a:p>
          <a:p>
            <a:r>
              <a:rPr lang="ru-RU" dirty="0" smtClean="0">
                <a:latin typeface="Times New Roman" panose="02020603050405020304" pitchFamily="18" charset="0"/>
                <a:cs typeface="Times New Roman" panose="02020603050405020304" pitchFamily="18" charset="0"/>
              </a:rPr>
              <a:t>•	предпочтение натуральным материалам над искусственными альтернативами.</a:t>
            </a:r>
          </a:p>
          <a:p>
            <a:r>
              <a:rPr lang="ru-RU" b="1" dirty="0" smtClean="0">
                <a:latin typeface="Times New Roman" panose="02020603050405020304" pitchFamily="18" charset="0"/>
                <a:cs typeface="Times New Roman" panose="02020603050405020304" pitchFamily="18" charset="0"/>
              </a:rPr>
              <a:t>Виды обуви</a:t>
            </a:r>
          </a:p>
          <a:p>
            <a:r>
              <a:rPr lang="ru-RU" dirty="0" smtClean="0">
                <a:latin typeface="Times New Roman" panose="02020603050405020304" pitchFamily="18" charset="0"/>
                <a:cs typeface="Times New Roman" panose="02020603050405020304" pitchFamily="18" charset="0"/>
              </a:rPr>
              <a:t>1.	тапочки, войлочная обувь – идеальный выбор для дома в любое время года. Этот вариант отличается широким разнообразием как цветовой гаммы, так и фасонов. Он удерживает тепло, а присутствие прорезиненной подошвы позволяет носить такой вид вне помещения. Если для лета предпочтительней тапочки, то для зимы идеально подходят чуни;</a:t>
            </a:r>
          </a:p>
          <a:p>
            <a:r>
              <a:rPr lang="ru-RU" dirty="0" smtClean="0">
                <a:latin typeface="Times New Roman" panose="02020603050405020304" pitchFamily="18" charset="0"/>
                <a:cs typeface="Times New Roman" panose="02020603050405020304" pitchFamily="18" charset="0"/>
              </a:rPr>
              <a:t>2.	обувь с каблуком. Каждая женщина в любом возрасте хочет быть красивой, поэтому нет причин отказывать себе в удовольствии, носить красивую обувь, отказываться от каблука. Каблук должен быть, однако, немного другим, нежели среди молодежи. Стоит отдать предпочтение устойчивым моделям, каблук должен быть широким высотой 2 см, нос следует выбирать слегка округленный;</a:t>
            </a:r>
          </a:p>
          <a:p>
            <a:r>
              <a:rPr lang="ru-RU" dirty="0" smtClean="0">
                <a:latin typeface="Times New Roman" panose="02020603050405020304" pitchFamily="18" charset="0"/>
                <a:cs typeface="Times New Roman" panose="02020603050405020304" pitchFamily="18" charset="0"/>
              </a:rPr>
              <a:t>3.	специализированная ортопедическая обувь предназначена для профилактики и лечения ряда заболеваний (артроз, плоскостопие, период реабилитации после оперативного вмешательства), она сконструирована таким образом, что учитывает все особенности стопы, снимает напряжение и препятствует развитию различных патологий. Такая обувь очень удобная, ее подошва мягкая, стелька ортопедическая, в некоторых вариациях швы отсутствуют полностью;</a:t>
            </a:r>
          </a:p>
          <a:p>
            <a:r>
              <a:rPr lang="ru-RU" dirty="0" smtClean="0">
                <a:latin typeface="Times New Roman" panose="02020603050405020304" pitchFamily="18" charset="0"/>
                <a:cs typeface="Times New Roman" panose="02020603050405020304" pitchFamily="18" charset="0"/>
              </a:rPr>
              <a:t>4.	обувь на заказ. В случае возникновения сложностей при покупке (отсутствие данного вида в магазине) можно воспользоваться услугой: обувь на заказ. Она предоставляется в некоторых торговых центрах, а также можно сделать заказ непосредственно с завода-изготовителя, который предоставляют варианты специализированной ортопедической обуви.</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6517844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5078313"/>
          </a:xfrm>
          <a:prstGeom prst="rect">
            <a:avLst/>
          </a:prstGeom>
        </p:spPr>
        <p:txBody>
          <a:bodyPr wrap="square">
            <a:spAutoFit/>
          </a:bodyPr>
          <a:lstStyle/>
          <a:p>
            <a:r>
              <a:rPr lang="ru-RU" dirty="0" smtClean="0"/>
              <a:t>Источники:</a:t>
            </a:r>
          </a:p>
          <a:p>
            <a:r>
              <a:rPr lang="en-US" dirty="0" smtClean="0">
                <a:solidFill>
                  <a:schemeClr val="accent1">
                    <a:lumMod val="75000"/>
                  </a:schemeClr>
                </a:solidFill>
              </a:rPr>
              <a:t>https://yandex.ru/images/search?from=tabbar&amp;img_url=https%3A%2F%2Ffsin-dostavka.su%2F800%2F600%2Fhttp%2Fall-mongolia.ru%2Fwp-content%2Fuploads%2F9%2Fa%2F9%2F9a90262ff3291194dedc2d8da310d409.jpeg&amp;lr=139142&amp;pos=3&amp;rpt=simage&amp;text=</a:t>
            </a:r>
            <a:r>
              <a:rPr lang="ru-RU" dirty="0" smtClean="0">
                <a:solidFill>
                  <a:schemeClr val="accent1">
                    <a:lumMod val="75000"/>
                  </a:schemeClr>
                </a:solidFill>
              </a:rPr>
              <a:t>обувь%20для%20пожилых%20презентаци</a:t>
            </a:r>
          </a:p>
          <a:p>
            <a:endParaRPr lang="ru-RU" dirty="0" smtClean="0">
              <a:solidFill>
                <a:schemeClr val="accent1">
                  <a:lumMod val="75000"/>
                </a:schemeClr>
              </a:solidFill>
            </a:endParaRPr>
          </a:p>
          <a:p>
            <a:r>
              <a:rPr lang="en-US" dirty="0" smtClean="0">
                <a:solidFill>
                  <a:schemeClr val="accent1">
                    <a:lumMod val="75000"/>
                  </a:schemeClr>
                </a:solidFill>
              </a:rPr>
              <a:t>https://yandex.ru/images/search?from=tabbar&amp;img_url=https%3A%2F%2Fsun9-5.userapi.com%2Fimpf%2FKyA6WxrDFz-wMjHPL_ZiDGjGXBbqLlygh8wONg%2F4_ILqzd3vnQ.jpg%3Fsize%3D604x402%26quality%3D96%26sign%3Dcfe46e21879b1c0ca92e6b7017ec7dcd&amp;lr=139142&amp;ogl_url=https%3A%2F%2Fsun9-5.userapi.com%2Fimpf%2FKyA6WxrDFz-wMjHPL_ZiDGjGXBbqLlygh8wONg%2F4_ILqzd3vnQ.jpg%3Fsize%3D604x402%26quality%3D96%26sign%3Dcfe46e21879b1c0ca92e6b7017ec7dcd&amp;p=3&amp;pos=15&amp;rlt_url=https%3A%2F%2Fprv0.lori-images.net%2Ffocused-mature-woman-chooses-shoes-in-the-timberland-0037066828-preview.jpg&amp;rpt=simage&amp;text=</a:t>
            </a:r>
            <a:r>
              <a:rPr lang="ru-RU" dirty="0" smtClean="0">
                <a:solidFill>
                  <a:schemeClr val="accent1">
                    <a:lumMod val="75000"/>
                  </a:schemeClr>
                </a:solidFill>
              </a:rPr>
              <a:t>обувь%20для%20пожилых%20презентация</a:t>
            </a:r>
          </a:p>
          <a:p>
            <a:endParaRPr lang="ru-RU" dirty="0"/>
          </a:p>
          <a:p>
            <a:r>
              <a:rPr lang="en-US" dirty="0" smtClean="0">
                <a:hlinkClick r:id="rId2"/>
              </a:rPr>
              <a:t>https://pro-vozrast.ru/uhod/obuv_dlya_pozhilykh_lyudey/</a:t>
            </a:r>
            <a:endParaRPr lang="ru-RU" dirty="0" smtClean="0"/>
          </a:p>
          <a:p>
            <a:endParaRPr lang="ru-RU" dirty="0"/>
          </a:p>
          <a:p>
            <a:r>
              <a:rPr lang="en-US" dirty="0" smtClean="0">
                <a:hlinkClick r:id="rId3"/>
              </a:rPr>
              <a:t>https://yandex.ru/images/search?from=tabbar&amp;img_url=https%3A%2F%2Fwww.silverts.com%2Fmedia%2Fcatalog%2Fproduct%2F1%2F0%2F10100_dustyrose_web.jpg&amp;lr=139142&amp;pos=5&amp;rpt=simage&amp;text=</a:t>
            </a:r>
            <a:r>
              <a:rPr lang="ru-RU" dirty="0" smtClean="0">
                <a:hlinkClick r:id="rId3"/>
              </a:rPr>
              <a:t>обувь%20для%20пожилых%20презентация</a:t>
            </a:r>
            <a:endParaRPr lang="ru-RU" dirty="0" smtClean="0"/>
          </a:p>
          <a:p>
            <a:endParaRPr lang="ru-RU" dirty="0"/>
          </a:p>
        </p:txBody>
      </p:sp>
    </p:spTree>
    <p:extLst>
      <p:ext uri="{BB962C8B-B14F-4D97-AF65-F5344CB8AC3E}">
        <p14:creationId xmlns:p14="http://schemas.microsoft.com/office/powerpoint/2010/main" xmlns="" val="31794230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2435469" y="21102"/>
            <a:ext cx="5697415" cy="6836898"/>
          </a:xfrm>
          <a:prstGeom prst="rect">
            <a:avLst/>
          </a:prstGeom>
        </p:spPr>
      </p:pic>
      <p:sp>
        <p:nvSpPr>
          <p:cNvPr id="3" name="Прямоугольник 2"/>
          <p:cNvSpPr/>
          <p:nvPr/>
        </p:nvSpPr>
        <p:spPr>
          <a:xfrm>
            <a:off x="831745" y="5515563"/>
            <a:ext cx="10822386" cy="1107996"/>
          </a:xfrm>
          <a:prstGeom prst="rect">
            <a:avLst/>
          </a:prstGeom>
        </p:spPr>
        <p:txBody>
          <a:bodyPr wrap="none">
            <a:spAutoFit/>
          </a:bodyPr>
          <a:lstStyle/>
          <a:p>
            <a:r>
              <a:rPr lang="ru-RU" sz="6600" dirty="0" smtClean="0">
                <a:latin typeface="Times New Roman" panose="02020603050405020304" pitchFamily="18" charset="0"/>
                <a:cs typeface="Times New Roman" panose="02020603050405020304" pitchFamily="18" charset="0"/>
              </a:rPr>
              <a:t>СПАСИБО ЗА ВНИМАНИЕ!</a:t>
            </a:r>
            <a:endParaRPr lang="ru-RU" sz="6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99899012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TotalTime>
  <Words>626</Words>
  <Application>Microsoft Office PowerPoint</Application>
  <PresentationFormat>Произвольный</PresentationFormat>
  <Paragraphs>52</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ДНС</dc:creator>
  <cp:lastModifiedBy>Shafikova_GA</cp:lastModifiedBy>
  <cp:revision>5</cp:revision>
  <dcterms:created xsi:type="dcterms:W3CDTF">2024-02-13T13:06:28Z</dcterms:created>
  <dcterms:modified xsi:type="dcterms:W3CDTF">2024-03-18T08:58:57Z</dcterms:modified>
</cp:coreProperties>
</file>