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theme/theme2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  <p:sldMasterId id="2147483661" r:id="rId14"/>
    <p:sldMasterId id="2147483662" r:id="rId15"/>
    <p:sldMasterId id="2147483663" r:id="rId16"/>
    <p:sldMasterId id="2147483664" r:id="rId17"/>
    <p:sldMasterId id="2147483665" r:id="rId18"/>
    <p:sldMasterId id="2147483666" r:id="rId19"/>
    <p:sldMasterId id="2147483667" r:id="rId20"/>
    <p:sldMasterId id="2147483668" r:id="rId21"/>
    <p:sldMasterId id="2147483669" r:id="rId22"/>
    <p:sldMasterId id="2147483670" r:id="rId23"/>
    <p:sldMasterId id="2147483671" r:id="rId24"/>
    <p:sldMasterId id="2147483672" r:id="rId25"/>
    <p:sldMasterId id="2147483673" r:id="rId26"/>
    <p:sldMasterId id="2147483674" r:id="rId27"/>
    <p:sldMasterId id="2147483675" r:id="rId28"/>
  </p:sldMasterIdLst>
  <p:notesMasterIdLst>
    <p:notesMasterId r:id="rId46"/>
  </p:notesMasterIdLst>
  <p:sldIdLst>
    <p:sldId id="256" r:id="rId29"/>
    <p:sldId id="257" r:id="rId30"/>
    <p:sldId id="258" r:id="rId31"/>
    <p:sldId id="259" r:id="rId32"/>
    <p:sldId id="260" r:id="rId33"/>
    <p:sldId id="261" r:id="rId34"/>
    <p:sldId id="262" r:id="rId35"/>
    <p:sldId id="263" r:id="rId36"/>
    <p:sldId id="264" r:id="rId37"/>
    <p:sldId id="265" r:id="rId38"/>
    <p:sldId id="266" r:id="rId39"/>
    <p:sldId id="267" r:id="rId40"/>
    <p:sldId id="268" r:id="rId41"/>
    <p:sldId id="269" r:id="rId42"/>
    <p:sldId id="270" r:id="rId43"/>
    <p:sldId id="271" r:id="rId44"/>
    <p:sldId id="272" r:id="rId45"/>
  </p:sldIdLst>
  <p:sldSz cx="9144000" cy="6858000" type="screen4x3"/>
  <p:notesSz cx="6735763" cy="9867900"/>
  <p:defaultTextStyle>
    <a:defPPr>
      <a:defRPr lang="en-GB"/>
    </a:defPPr>
    <a:lvl1pPr algn="l" defTabSz="449263" rtl="0" eaLnBrk="0" fontAlgn="base" hangingPunct="0">
      <a:spcBef>
        <a:spcPts val="175"/>
      </a:spcBef>
      <a:spcAft>
        <a:spcPts val="175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ts val="175"/>
      </a:spcBef>
      <a:spcAft>
        <a:spcPts val="175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ts val="175"/>
      </a:spcBef>
      <a:spcAft>
        <a:spcPts val="175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ts val="175"/>
      </a:spcBef>
      <a:spcAft>
        <a:spcPts val="175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ts val="175"/>
      </a:spcBef>
      <a:spcAft>
        <a:spcPts val="175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50" y="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6.xml"/><Relationship Id="rId42" Type="http://schemas.openxmlformats.org/officeDocument/2006/relationships/slide" Target="slides/slide14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5.xml"/><Relationship Id="rId38" Type="http://schemas.openxmlformats.org/officeDocument/2006/relationships/slide" Target="slides/slide10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1.xml"/><Relationship Id="rId41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4.xml"/><Relationship Id="rId37" Type="http://schemas.openxmlformats.org/officeDocument/2006/relationships/slide" Target="slides/slide9.xml"/><Relationship Id="rId40" Type="http://schemas.openxmlformats.org/officeDocument/2006/relationships/slide" Target="slides/slide12.xml"/><Relationship Id="rId45" Type="http://schemas.openxmlformats.org/officeDocument/2006/relationships/slide" Target="slides/slide17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8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3.xml"/><Relationship Id="rId44" Type="http://schemas.openxmlformats.org/officeDocument/2006/relationships/slide" Target="slides/slide1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" Target="slides/slide2.xml"/><Relationship Id="rId35" Type="http://schemas.openxmlformats.org/officeDocument/2006/relationships/slide" Target="slides/slide7.xml"/><Relationship Id="rId43" Type="http://schemas.openxmlformats.org/officeDocument/2006/relationships/slide" Target="slides/slide15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AutoShape 1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698" name="AutoShape 2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1" name="AutoShape 5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2" name="AutoShape 6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4" name="AutoShape 8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5" name="AutoShape 9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6" name="AutoShape 10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8" name="AutoShape 12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0" name="AutoShape 14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1" name="AutoShape 15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2" name="AutoShape 16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3814763" y="0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6" name="Rectangle 20"/>
          <p:cNvSpPr>
            <a:spLocks noGrp="1" noChangeArrowheads="1"/>
          </p:cNvSpPr>
          <p:nvPr>
            <p:ph type="sldImg"/>
          </p:nvPr>
        </p:nvSpPr>
        <p:spPr bwMode="auto">
          <a:xfrm>
            <a:off x="901700" y="739775"/>
            <a:ext cx="4906963" cy="3673475"/>
          </a:xfrm>
          <a:prstGeom prst="rect">
            <a:avLst/>
          </a:prstGeom>
          <a:noFill/>
          <a:ln w="12600" cap="flat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9717" name="Rectangle 21"/>
          <p:cNvSpPr>
            <a:spLocks noGrp="1" noChangeArrowheads="1"/>
          </p:cNvSpPr>
          <p:nvPr>
            <p:ph type="body"/>
          </p:nvPr>
        </p:nvSpPr>
        <p:spPr bwMode="auto">
          <a:xfrm>
            <a:off x="673100" y="4686300"/>
            <a:ext cx="5362575" cy="441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/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19" name="Rectangle 23"/>
          <p:cNvSpPr>
            <a:spLocks noGrp="1" noChangeArrowheads="1"/>
          </p:cNvSpPr>
          <p:nvPr>
            <p:ph type="sldNum"/>
          </p:nvPr>
        </p:nvSpPr>
        <p:spPr bwMode="auto">
          <a:xfrm>
            <a:off x="3814763" y="9371013"/>
            <a:ext cx="28924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E847223E-BCFB-44BB-B1CA-10FCD61E07B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E0F091-6721-44EC-94E4-2FC733A2EB82}" type="slidenum">
              <a:rPr lang="ru-RU" altLang="ru-RU"/>
              <a:pPr/>
              <a:t>1</a:t>
            </a:fld>
            <a:endParaRPr lang="ru-RU" altLang="ru-RU"/>
          </a:p>
        </p:txBody>
      </p:sp>
      <p:sp>
        <p:nvSpPr>
          <p:cNvPr id="48129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8243C47E-30C8-491F-AD88-4426728500B5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E46A652E-3B92-4D51-AE80-277DE3C251B7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77B2E6A7-5434-4732-8AEF-7946506EEA14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8132" name="Rectangle 4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39775"/>
            <a:ext cx="4933950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3" name="Rectangle 5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5023A2B-FAE6-4F19-B850-79976ED1DBD3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49153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63EDAAB0-578F-4C40-9178-ADD3ED78567D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2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702D2836-BA5F-468E-8261-6A1546A7EED6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2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49155" name="Rectangle 3"/>
          <p:cNvSpPr txBox="1">
            <a:spLocks noChangeArrowheads="1"/>
          </p:cNvSpPr>
          <p:nvPr>
            <p:ph type="sldImg"/>
          </p:nvPr>
        </p:nvSpPr>
        <p:spPr bwMode="auto">
          <a:xfrm>
            <a:off x="1146175" y="1233488"/>
            <a:ext cx="4441825" cy="33305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6" name="Text Box 4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748213"/>
            <a:ext cx="5387975" cy="38846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eaLnBrk="1" hangingPunct="1">
              <a:spcBef>
                <a:spcPts val="61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</a:pPr>
            <a:r>
              <a:rPr lang="ru-RU" altLang="ru-RU" sz="1300">
                <a:ea typeface="Microsoft YaHei" panose="020B0503020204020204" pitchFamily="34" charset="-122"/>
              </a:rPr>
              <a:t>К концу 2020 г. по оценкам ВОЗ и программы ООН по СПИДу всего в мире 79,3 млн [55,9 млн–110 млн] человек инфицировались ВИЧ с начала эпидемии. Общемировое число людей, живущих с ВИЧ, в 2020 г. составило 37,7 млн [30,2 млн–45,1 млн], при этом число новых случаев инфицирования ВИЧ в 2020 г. составило 1,5 млн [1,0 млн–2,0 млн] человек. К этому времени уже умерли от СПИДа 36,3 млн человек, ранее зараженных ВИЧ. Тремя наиболее пораженными ВИЧ регионами в мире являются Африка к югу от Сахары (4,8% населения в возрасте 15-49 лет живут с ВИЧ), страны Карибского бассейна (1,0%) и регион Восточной Европы и Центральной Азии (1,0%). </a:t>
            </a:r>
          </a:p>
          <a:p>
            <a:pPr eaLnBrk="1" hangingPunct="1">
              <a:spcBef>
                <a:spcPts val="61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</a:pPr>
            <a:endParaRPr lang="ru-RU" altLang="ru-RU" sz="1300">
              <a:ea typeface="Microsoft YaHei" panose="020B0503020204020204" pitchFamily="34" charset="-122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814763" y="9372600"/>
            <a:ext cx="29194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EB85677-C11F-4B95-AFE3-61A7A9EF0D84}" type="slidenum">
              <a:rPr lang="ru-RU" altLang="ru-RU" sz="1200"/>
              <a:pPr algn="r" eaLnBrk="1" hangingPunct="1">
                <a:buClrTx/>
                <a:buFontTx/>
                <a:buNone/>
              </a:pPr>
              <a:t>2</a:t>
            </a:fld>
            <a:endParaRPr lang="ru-RU" altLang="ru-RU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8FA222-042B-4D8E-814B-852C8520AFE5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50177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CBD63ADD-8E65-43A3-8281-5DD47ACB603C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3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017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3846513" y="8737600"/>
            <a:ext cx="29400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fld id="{6BD7C341-732B-41F2-BDA1-F0808EEEEE83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>
                <a:spcBef>
                  <a:spcPts val="38"/>
                </a:spcBef>
                <a:spcAft>
                  <a:spcPts val="38"/>
                </a:spcAft>
                <a:buClrTx/>
                <a:buFontTx/>
                <a:buNone/>
              </a:pPr>
              <a:t>3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D97DE33-3D82-4D9A-827D-3F279C0AB803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51201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B79FF863-C5A1-4556-AF94-37399CA14D50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4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120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fld id="{75C69745-4958-4686-82A1-88D0B03BF865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spcBef>
                  <a:spcPts val="38"/>
                </a:spcBef>
                <a:spcAft>
                  <a:spcPts val="38"/>
                </a:spcAft>
                <a:buClrTx/>
                <a:buFontTx/>
                <a:buNone/>
              </a:pPr>
              <a:t>4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79CBD8-AED8-4066-870C-4020A5FB0294}" type="slidenum">
              <a:rPr lang="ru-RU" altLang="ru-RU"/>
              <a:pPr/>
              <a:t>5</a:t>
            </a:fld>
            <a:endParaRPr lang="ru-RU" altLang="ru-RU"/>
          </a:p>
        </p:txBody>
      </p:sp>
      <p:sp>
        <p:nvSpPr>
          <p:cNvPr id="52225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253818D4-F092-48F8-BD28-EBC2EB57BBCA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5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222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88620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fld id="{A86B7AAC-424E-443E-8D68-BCA743F5FB82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>
                <a:spcBef>
                  <a:spcPts val="38"/>
                </a:spcBef>
                <a:spcAft>
                  <a:spcPts val="38"/>
                </a:spcAft>
                <a:buClrTx/>
                <a:buFontTx/>
                <a:buNone/>
              </a:pPr>
              <a:t>5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533315-4D0A-4B59-9F3D-3230FC9F64F7}" type="slidenum">
              <a:rPr lang="ru-RU" altLang="ru-RU"/>
              <a:pPr/>
              <a:t>6</a:t>
            </a:fld>
            <a:endParaRPr lang="ru-RU" altLang="ru-RU"/>
          </a:p>
        </p:txBody>
      </p:sp>
      <p:sp>
        <p:nvSpPr>
          <p:cNvPr id="53249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44CD4F54-E8F8-4AAD-9748-8F1CA43476B3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6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325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1" name="Text Box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marL="215900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ru-RU" altLang="ru-RU">
                <a:latin typeface="Calibri" panose="020F0502020204030204" pitchFamily="34" charset="0"/>
                <a:ea typeface="Microsoft YaHei" panose="020B0503020204020204" pitchFamily="34" charset="-122"/>
              </a:rPr>
              <a:t>Ключевые слова – анализ и работа в МО всего по этим 742сл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fld id="{93CA0BF0-C8DE-4B96-81ED-5F3FE043DFBE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>
                <a:spcBef>
                  <a:spcPts val="38"/>
                </a:spcBef>
                <a:spcAft>
                  <a:spcPts val="38"/>
                </a:spcAft>
                <a:buClrTx/>
                <a:buFontTx/>
                <a:buNone/>
              </a:pPr>
              <a:t>6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00706AB-F248-4CCA-A7DB-DC61F02A5542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54273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050849F8-0BDD-4E79-A2B6-D9EEFB9B5E96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7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427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41363"/>
            <a:ext cx="4930775" cy="36972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6388" cy="44386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814763" y="9371013"/>
            <a:ext cx="291782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360" tIns="45000" rIns="90360" bIns="4500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fld id="{C29A8516-5E3D-412E-8136-7A80C180EF38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>
                <a:spcBef>
                  <a:spcPts val="75"/>
                </a:spcBef>
                <a:spcAft>
                  <a:spcPts val="75"/>
                </a:spcAft>
                <a:buClrTx/>
                <a:buFontTx/>
                <a:buNone/>
              </a:pPr>
              <a:t>7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A40D38-627C-424C-B79A-B6D320F43A80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39775"/>
            <a:ext cx="4933950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EB5120-ECD9-40E0-90E6-9787010A0A51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56321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0E71F570-1E80-4DDF-BCE4-1CC1EE5414F0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9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632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fld id="{E1ACD61E-02CD-4243-8F50-4820C958E762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>
                <a:spcBef>
                  <a:spcPts val="38"/>
                </a:spcBef>
                <a:spcAft>
                  <a:spcPts val="38"/>
                </a:spcAft>
                <a:buClrTx/>
                <a:buFontTx/>
                <a:buNone/>
              </a:pPr>
              <a:t>9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FA1ACB5-73B0-47A2-B553-F92F04590759}" type="slidenum">
              <a:rPr lang="ru-RU" altLang="ru-RU"/>
              <a:pPr/>
              <a:t>10</a:t>
            </a:fld>
            <a:endParaRPr lang="ru-RU" altLang="ru-RU"/>
          </a:p>
        </p:txBody>
      </p:sp>
      <p:sp>
        <p:nvSpPr>
          <p:cNvPr id="57345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44F71D54-B04D-485B-9C78-E3CCAAC9A3E6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10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734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900113" y="739775"/>
            <a:ext cx="4935537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0D38A874-47A2-46A5-9D02-BCB48624023C}" type="slidenum">
              <a:rPr lang="ru-RU" altLang="ru-RU" sz="1200">
                <a:solidFill>
                  <a:srgbClr val="000000"/>
                </a:solidFill>
                <a:cs typeface="Arial" panose="020B0604020202020204" pitchFamily="34" charset="0"/>
              </a:rPr>
              <a:pPr algn="r" eaLnBrk="1" hangingPunct="1">
                <a:buClrTx/>
                <a:buFontTx/>
                <a:buNone/>
              </a:pPr>
              <a:t>10</a:t>
            </a:fld>
            <a:endParaRPr lang="ru-RU" altLang="ru-RU" sz="12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8F4AA54-8C6D-4C3A-A0C4-963F7CFE62D3}" type="slidenum">
              <a:rPr lang="ru-RU" altLang="ru-RU"/>
              <a:pPr/>
              <a:t>11</a:t>
            </a:fld>
            <a:endParaRPr lang="ru-RU" altLang="ru-RU"/>
          </a:p>
        </p:txBody>
      </p:sp>
      <p:sp>
        <p:nvSpPr>
          <p:cNvPr id="58369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2C2CB5B2-785D-462D-9490-863D361C67A1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11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EDCEB291-3F27-4242-A755-76CFCDDC31B4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11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F5DDE5B7-5517-4FB8-85DF-8E030934C2AF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11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8372" name="Rectangle 4"/>
          <p:cNvSpPr txBox="1">
            <a:spLocks noChangeArrowheads="1"/>
          </p:cNvSpPr>
          <p:nvPr>
            <p:ph type="sldImg"/>
          </p:nvPr>
        </p:nvSpPr>
        <p:spPr bwMode="auto">
          <a:xfrm>
            <a:off x="900113" y="739775"/>
            <a:ext cx="4935537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3" name="Rectangle 5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fld id="{5E06DB31-DB97-469E-85E9-0A49D61A1A90}" type="slidenum">
              <a:rPr lang="ru-RU" altLang="ru-RU" sz="1200">
                <a:solidFill>
                  <a:srgbClr val="000000"/>
                </a:solidFill>
              </a:rPr>
              <a:pPr algn="r" eaLnBrk="1" hangingPunct="1">
                <a:spcBef>
                  <a:spcPts val="225"/>
                </a:spcBef>
                <a:spcAft>
                  <a:spcPts val="225"/>
                </a:spcAft>
                <a:buClrTx/>
                <a:buFontTx/>
                <a:buNone/>
              </a:pPr>
              <a:t>11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AC09F5-3669-4853-9932-3CA15BEF2CC0}" type="slidenum">
              <a:rPr lang="ru-RU" altLang="ru-RU"/>
              <a:pPr/>
              <a:t>12</a:t>
            </a:fld>
            <a:endParaRPr lang="ru-RU" altLang="ru-RU"/>
          </a:p>
        </p:txBody>
      </p:sp>
      <p:sp>
        <p:nvSpPr>
          <p:cNvPr id="59393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F28FC89A-A57B-40F1-BE6C-0171A48873F8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12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5939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41363"/>
            <a:ext cx="4930775" cy="36972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7975" cy="44386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3814763" y="9371013"/>
            <a:ext cx="291782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360" tIns="45000" rIns="90360" bIns="45000" anchor="b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fld id="{E71DB779-59F2-4486-BAC5-BAC5F6DA56CE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>
                <a:spcBef>
                  <a:spcPts val="88"/>
                </a:spcBef>
                <a:spcAft>
                  <a:spcPts val="88"/>
                </a:spcAft>
                <a:buClrTx/>
                <a:buFontTx/>
                <a:buNone/>
              </a:pPr>
              <a:t>12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0CF0E8-F23A-4062-8989-22BD4ED6E66E}" type="slidenum">
              <a:rPr lang="ru-RU" altLang="ru-RU"/>
              <a:pPr/>
              <a:t>13</a:t>
            </a:fld>
            <a:endParaRPr lang="ru-RU" altLang="ru-RU"/>
          </a:p>
        </p:txBody>
      </p:sp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F4B6B26E-0921-4288-AC8F-03BDFCEDAD6B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13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9961ABB5-CA74-4621-ADB3-158D1B7A2E4E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13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CF859C1B-E72E-4C88-851F-4B08C2E12B94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13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0420" name="Rectangle 4"/>
          <p:cNvSpPr txBox="1">
            <a:spLocks noChangeArrowheads="1"/>
          </p:cNvSpPr>
          <p:nvPr>
            <p:ph type="sldImg"/>
          </p:nvPr>
        </p:nvSpPr>
        <p:spPr bwMode="auto">
          <a:xfrm>
            <a:off x="900113" y="739775"/>
            <a:ext cx="4935537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21" name="Text Box 5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386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marL="215900" eaLnBrk="1">
              <a:spcBef>
                <a:spcPts val="66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ru-RU" altLang="ru-RU" sz="2000">
                <a:latin typeface="Arial" panose="020B0604020202020204" pitchFamily="34" charset="0"/>
                <a:ea typeface="Microsoft YaHei" panose="020B0503020204020204" pitchFamily="34" charset="-122"/>
              </a:rPr>
              <a:t>Т.е одновременно Лечебное и Противоэпидемическое действие</a:t>
            </a: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3814763" y="9371013"/>
            <a:ext cx="291782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963A7CB0-F671-4970-8EFC-553D6A1CC928}" type="slidenum">
              <a:rPr lang="ru-RU" altLang="ru-RU" sz="1200">
                <a:solidFill>
                  <a:srgbClr val="000000"/>
                </a:solidFill>
              </a:rPr>
              <a:pPr algn="r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13</a:t>
            </a:fld>
            <a:endParaRPr lang="ru-RU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837597-C901-43D0-BC9D-87F23BE677D7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61441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270CB6A8-5FEC-4143-B0E2-3C71CF271BEF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14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1411DFB2-475A-4E61-9B2C-3668921C5E60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14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1B48C541-410A-4826-9BFA-00A7C459329D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14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814763" y="9371013"/>
            <a:ext cx="29019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06C09451-0DBD-4EDA-B0B5-673606700125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14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3814763" y="9371013"/>
            <a:ext cx="2913062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B183917B-7ADC-4282-B183-82BF1BA90CA2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14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4917B3C8-6825-44E4-9A54-0AB75F78AC0B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14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47" name="Rectangle 7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39775"/>
            <a:ext cx="4933950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8" name="Rectangle 8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5E2AD5-C9FE-49BA-8449-FD352C7B7880}" type="slidenum">
              <a:rPr lang="ru-RU" altLang="ru-RU"/>
              <a:pPr/>
              <a:t>15</a:t>
            </a:fld>
            <a:endParaRPr lang="ru-RU" altLang="ru-RU"/>
          </a:p>
        </p:txBody>
      </p:sp>
      <p:sp>
        <p:nvSpPr>
          <p:cNvPr id="62465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6E9E8D51-76F9-439B-AFA5-A8F5655FFDF3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5A78637D-8E8F-4650-B24A-8F8EA6A9F57A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BA9CEC8E-2E00-428F-83C1-B47821B961A9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814763" y="9371013"/>
            <a:ext cx="29019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27AD8BAB-1BDD-4308-A237-2DD00702F4BC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814763" y="9371013"/>
            <a:ext cx="2913062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8C3CF4D5-7DB9-4D3F-BCA7-62B2E36F1BCB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3814763" y="9371013"/>
            <a:ext cx="291465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74A44A75-F9E9-4143-945E-40B8EDF34ADD}" type="slidenum">
              <a:rPr lang="ru-RU" altLang="ru-RU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3814763" y="9372600"/>
            <a:ext cx="29194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fld id="{A34BA562-9F78-4C0F-8C51-E3FA701F0EE5}" type="slidenum">
              <a:rPr lang="ru-RU" altLang="ru-RU" sz="1200">
                <a:solidFill>
                  <a:srgbClr val="000000"/>
                </a:solidFill>
              </a:rPr>
              <a:pPr algn="r" eaLnBrk="1" hangingPunct="1">
                <a:spcBef>
                  <a:spcPts val="325"/>
                </a:spcBef>
                <a:spcAft>
                  <a:spcPts val="325"/>
                </a:spcAft>
                <a:buClrTx/>
                <a:buFontTx/>
                <a:buNone/>
              </a:pPr>
              <a:t>15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62472" name="Rectangle 8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39775"/>
            <a:ext cx="4933950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73" name="Rectangle 9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7975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AF25C48-C5F9-4539-9132-6308E8EFE39C}" type="slidenum">
              <a:rPr lang="ru-RU" altLang="ru-RU"/>
              <a:pPr/>
              <a:t>16</a:t>
            </a:fld>
            <a:endParaRPr lang="ru-RU" altLang="ru-RU"/>
          </a:p>
        </p:txBody>
      </p:sp>
      <p:sp>
        <p:nvSpPr>
          <p:cNvPr id="63489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141E68DB-2CF7-4743-B8F4-905C4B56C515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16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3814763" y="9372600"/>
            <a:ext cx="29194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9341B37-C5B9-41C2-8D57-9A7C8D98E7E1}" type="slidenum">
              <a:rPr lang="ru-RU" altLang="ru-RU" sz="1200">
                <a:solidFill>
                  <a:srgbClr val="000000"/>
                </a:solidFill>
              </a:rPr>
              <a:pPr algn="r" eaLnBrk="1" hangingPunct="1">
                <a:buClrTx/>
                <a:buFontTx/>
                <a:buNone/>
              </a:pPr>
              <a:t>16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63491" name="Rectangle 3"/>
          <p:cNvSpPr txBox="1">
            <a:spLocks noChangeArrowheads="1"/>
          </p:cNvSpPr>
          <p:nvPr>
            <p:ph type="sldImg"/>
          </p:nvPr>
        </p:nvSpPr>
        <p:spPr bwMode="auto">
          <a:xfrm>
            <a:off x="901700" y="739775"/>
            <a:ext cx="4933950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2" name="Rectangle 4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7975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9EB016E-5705-416B-8D81-F8833396CA8A}" type="slidenum">
              <a:rPr lang="ru-RU" altLang="ru-RU"/>
              <a:pPr/>
              <a:t>17</a:t>
            </a:fld>
            <a:endParaRPr lang="ru-RU" altLang="ru-RU"/>
          </a:p>
        </p:txBody>
      </p:sp>
      <p:sp>
        <p:nvSpPr>
          <p:cNvPr id="64513" name="Text Box 1"/>
          <p:cNvSpPr txBox="1">
            <a:spLocks noChangeArrowheads="1"/>
          </p:cNvSpPr>
          <p:nvPr/>
        </p:nvSpPr>
        <p:spPr bwMode="auto">
          <a:xfrm>
            <a:off x="3814763" y="9371013"/>
            <a:ext cx="28956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65C25C79-4A28-42B2-9B83-33183F8981D3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17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3814763" y="9371013"/>
            <a:ext cx="2909887" cy="48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fld id="{71E5FE89-4BD1-47AD-A09B-7F52C486F3F4}" type="slidenum">
              <a:rPr lang="ru-RU" altLang="ru-RU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spcBef>
                  <a:spcPts val="213"/>
                </a:spcBef>
                <a:spcAft>
                  <a:spcPts val="213"/>
                </a:spcAft>
                <a:buClrTx/>
                <a:buFontTx/>
                <a:buNone/>
              </a:pPr>
              <a:t>17</a:t>
            </a:fld>
            <a:endParaRPr lang="ru-RU" altLang="ru-RU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64515" name="Rectangle 3"/>
          <p:cNvSpPr txBox="1">
            <a:spLocks noChangeArrowheads="1"/>
          </p:cNvSpPr>
          <p:nvPr>
            <p:ph type="sldImg"/>
          </p:nvPr>
        </p:nvSpPr>
        <p:spPr bwMode="auto">
          <a:xfrm>
            <a:off x="900113" y="739775"/>
            <a:ext cx="4935537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6" name="Rectangle 4"/>
          <p:cNvSpPr txBox="1">
            <a:spLocks noChangeArrowheads="1"/>
          </p:cNvSpPr>
          <p:nvPr>
            <p:ph type="body" idx="1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4D34392-DA12-424E-8468-B77978E058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6472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0585483-4D49-4E7B-80B7-72DA2C355A2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713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0EE9593-50DD-4D9D-AB30-0628018996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5825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4313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3913" y="1600200"/>
            <a:ext cx="4025900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8827494-CF0B-42CF-81BB-C709912421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9626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9108C73-BF60-4CE2-BC95-A9FB92370B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7345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288A7D9-61FC-445C-920D-7F92FF28CB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3361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EC091BA-943E-4D36-ABF5-FB153A3E59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4538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76A825C-F5AB-48F5-A544-074CE482CB7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15152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2C37832-BD7E-443C-9AA8-74E8175582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617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EAA8E00-5E5E-4B4D-960F-02ACD86008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979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274638"/>
            <a:ext cx="2049463" cy="58245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0750" cy="58245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A9BC578-95C8-407B-AA6E-21EE1844C3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6594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7A2435C-1333-441B-9E4D-1ACE45B661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4514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5A958A0-46A8-4A02-B6A9-8E76041B5D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2663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3683F10-76F9-4E03-A2AE-DB6C913D45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8915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24313" cy="394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3913" y="1604963"/>
            <a:ext cx="4025900" cy="394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0BAD3D9-DB86-4CA4-842E-88A81693A1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2091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AA1B2A4-428D-4620-990C-CE98343844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3719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353D1E8-A5CD-413C-8715-4997CF92D7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46843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08B236E-1040-4EB8-BCA1-451A91645A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79740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AA07FCE-B01F-4263-9FC1-A46EA67E82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394607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C57B394-5950-4320-A51F-610B58865F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1576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D4E61E1-B0EA-44EB-9CB7-F1A7F06182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08111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273050"/>
            <a:ext cx="2049463" cy="528161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00750" cy="528161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2E52F3E-EDEB-4687-B0CC-88CB81C715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31173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47C8764-7549-4743-AC78-51413DFBB43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17172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C29E84C-CC07-4CFC-9B2A-86ADA6C68B8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8448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0990F37-201B-487F-9DFD-8872FF1949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61707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1917700" cy="394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27300" y="1604963"/>
            <a:ext cx="1917700" cy="394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0D84575-C16E-4A5B-A8AE-038D4BFCF3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876308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ED66093-9F7F-4710-8D64-7EF74DA7EB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19479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D23D909-BA12-4A00-AB7A-C501463A52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25470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7E7F9CD-237D-4D28-9032-A444A8E3FF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54270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0FF2406-588C-4103-9FCD-1CE893CE26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28780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0CE3881-290F-40CB-8D16-8CFEEFE691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34421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051DA54-D129-469C-998A-375E51EBDD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15128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220663"/>
            <a:ext cx="2049463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0663"/>
            <a:ext cx="6000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953A0BB-80CB-4D14-86CE-9F4374B97CD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74960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301A792-B72E-4100-B859-0A3609D920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57237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3BEE931-62B0-4092-B60E-858097192C4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21586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6A09A2A-5389-4DD0-AADC-D1DDF9B591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48362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24313" cy="394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3913" y="1604963"/>
            <a:ext cx="4025900" cy="394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21C794C-74B0-452B-BB71-E51E88098C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79767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DDD7653-6C77-4204-BFED-926739CAEE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41317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1B0FBF6-BA0E-435E-A8CB-4AB950CC8A1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20789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4F74142-4D25-4F20-9CE8-53E6A39893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40815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24338D5-4894-4A88-864E-01E9B35F26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43639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649C5A8-320A-4A01-8090-7B20334BA88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40260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9A2EDF2-6625-48B0-8930-8A307906ABE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85734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273050"/>
            <a:ext cx="2049463" cy="528161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00750" cy="528161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0889600-96E5-4942-A498-61C0E179E3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94657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3D5B3A8-3C5E-4720-815D-5EE44B41C2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53780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2B862B-A686-4B3A-AF28-1B774E19942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711178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5DAAF6C-A150-43B7-AC0F-7DF288A2E5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1941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5900" cy="45005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5500" y="1600200"/>
            <a:ext cx="4025900" cy="45005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E213086-558C-4064-B0F6-997725A9EED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1984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3E1F276-C8A6-44D3-8F0F-3759F33A60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9321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D648033-562E-4B3A-B669-440781B6B0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59195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90A471F-BBA7-47A5-8A54-51FDC8040A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51587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9D20BC-67D3-4319-9D65-88815084E4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15751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36C771-B1C4-4395-A166-8E99FECF16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140733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A6BA6DA-8D29-4EDD-8A36-35180A67F3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34926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274638"/>
            <a:ext cx="2051050" cy="5826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0750" cy="5826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0B9509-9C82-449F-A6D7-50D933556EE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70441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72FABC3-3D6E-4A56-A9B0-5601A4AC9D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81698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C2A4976-212A-4094-AD1F-AE94BEB5EB9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38561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094601E-C0EB-4AA4-BFA7-EFBF5C1E13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0499880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1275" cy="4321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2325" y="1825625"/>
            <a:ext cx="3852863" cy="4321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2C71410-7311-4BEE-AF5D-BE867402F7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97302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F1D3CB1-714F-41EE-AC64-950C1B0009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741950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C7CA2A8-16EA-4AAE-9415-73E9B649CC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747846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703D1BE-3256-4F16-9CB6-6FB757F367C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27952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5025AB6-9D63-4E4E-80D6-1A2B8FE915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72278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366256B-1FB7-4B9E-B52A-D43FA5BB9F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758051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026469B-7783-40B8-9B22-7A53A61AF4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769799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1450" y="365125"/>
            <a:ext cx="1963738" cy="57816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0400" cy="5781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924E973-E41B-4CCD-884E-7368468FC7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545338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6BA716B-78ED-488C-826A-8524D3C08CE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2018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496C667-DAB3-4FBB-981D-DC22056226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183863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FECEC13-230D-489D-BFC5-9050E53B79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81907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1275" cy="4321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2325" y="1825625"/>
            <a:ext cx="3852863" cy="4321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7CE2EA7-92A2-4227-93AF-D8F968A263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207904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1D50B4E-086B-4B33-9B82-FEC0D0B457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896636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2DDFD2C-AA59-4527-9A64-C85FDE0C32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18702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55988B2-328C-4595-A7D9-B874C2AAA8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435847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86F91CF-9055-4777-B6C9-4A2D47B124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866551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FE76BF6-4DAE-4534-8BB0-E42C582423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421940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4986F93-CA10-4494-BD36-6C9F55FFC41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559446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1450" y="365125"/>
            <a:ext cx="1963738" cy="57816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0400" cy="5781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7C61EF0-E225-404C-8D01-A371436CB8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745106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212A589-659E-48AC-8A34-AEDC01EB99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70835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2EFAA67-7F70-4291-BF16-4CD721F428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799600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5B629C0-1441-45E5-953A-FD05B051D3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186803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4450" cy="432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5500" y="1825625"/>
            <a:ext cx="3854450" cy="432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B9C71E7-203B-4FB8-9D8D-7B75788FA22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316673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C66F0E1-0A9D-4FF0-AD61-D8B2693CAF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217330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82CAEFB-8742-4AEC-8C80-545449C111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288523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FE86B2F-39CC-4EB0-A5E9-3B84EA0ADA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232421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B1C9289-31FB-4458-A8A9-1CD5DD14C9A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114331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825F77D-37CD-4935-AA06-8738BCCC951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1164733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64CA503-1993-40D1-BDD3-5E75CC2EAE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576778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4625" y="365125"/>
            <a:ext cx="1965325" cy="5786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3575" cy="5786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F115623-8875-423E-B3CD-8A25BF734A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636440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2D67193-E64B-4E33-8870-BD96716BD7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1002908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3F96A66-C9CC-4011-B84D-D4083E7885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055856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F455B80-52C9-4684-8848-83AFB19C35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572147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4450" cy="432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5500" y="1825625"/>
            <a:ext cx="3854450" cy="432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E6424CE-D821-48B4-9A8D-87FDE32A80C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821779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909B06-5FD1-4C2A-9DD6-B98F9D1388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07009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EE33236-8513-4B6E-8E8A-ECA7C672643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572280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14FB47C-2558-46FA-806C-54455FFFC7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054359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35B255-EEF1-4C6B-88B1-ABB9D7D179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591159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4D0C85A-FDD6-459B-A655-C1C4333190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58804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D89A0E9-3574-44DD-92B1-32CAA653322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9288966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4625" y="365125"/>
            <a:ext cx="1965325" cy="5786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3575" cy="5786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13CF373-64CB-42B4-BBB1-EF00D9D6D1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176151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89953B-7527-48E3-A7A3-86B29C0F6D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456102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C33737-BA91-489A-8027-A1FF4B33AEB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5826646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441E7F7-B937-434D-B170-C97E69A4AF1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020978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4450" cy="432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5500" y="1825625"/>
            <a:ext cx="3854450" cy="432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320DE41-490F-4221-9EA8-852F0EBE2D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631697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E53FD10-F30A-473F-9EB6-7BFC2B94EC8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776582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2152848-F89B-41E2-A74D-7CD38C1B95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439232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E511635-48D9-46D8-B7FD-6D2ADE0DF2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3227975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D78DF7B-4331-453D-B66F-BA425939C13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989529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2ABA61-5506-4B98-AFC4-9D2AC48D59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794902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324965-A18A-4311-A720-86E1A68058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69438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4625" y="365125"/>
            <a:ext cx="1965325" cy="5786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3575" cy="5786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D5EEBF-207D-46F5-BA81-976D1835D9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22133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0384905-6FA6-4E6C-833B-8BAE11C076E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342870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F53CFC3-9038-496A-B993-33C98EDD3F0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968175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F6C143-7BC9-4385-9D19-BAF8BDF7F4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460648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4313" cy="44973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3913" y="1600200"/>
            <a:ext cx="4024312" cy="44973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F502FE1-E377-4223-B03D-E371573204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243292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ECB61D-0BAE-4E47-AA1C-4970BDA79A8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310703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1ECC8C-01C6-4779-8CCA-BA829A9FF0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034437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1223942-D03B-4224-AE8D-7E72CFB3FE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591411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1B91F96-BDBF-4491-B590-F9E364B96BE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1022118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4F1DA1C-BA51-43EB-BCEF-C3896453DC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285502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B6A3DF-08BD-4133-A828-311F98B04E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290309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08763" y="274638"/>
            <a:ext cx="2049462" cy="58229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999163" cy="58229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D24F22E-C43A-4675-AD0D-724ADD3444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763395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D0E5299-5C1A-4755-9508-7B43F663B4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434525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968CEE4-FD70-4B6B-9223-8558A33D87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3288929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D941D53-1328-462C-BBFE-235B08C191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819367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4313" cy="44973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3913" y="1600200"/>
            <a:ext cx="4024312" cy="44973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17FF4E0-C05F-4D4E-9566-FE68436D79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455370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6D58CAD-E64A-4267-A140-B902E9B506E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599707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F47963-FEE3-47B7-9615-93F8878E27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717601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F9975C7-3634-4DEA-9E55-72C3053B08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266323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2D00ADA-4133-4E0A-AE9A-1C0C5D2096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627416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C9BB381-6F7C-4E91-A742-EFD4152716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3225418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5782FD5-070B-4934-9633-F34E875396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455447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08763" y="274638"/>
            <a:ext cx="2049462" cy="58229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999163" cy="58229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F87FD1-5194-498E-8AA7-283CC2A354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906894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4B15EC4-8968-462B-A762-2087641E6B1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6313437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F19288F-F711-4880-8551-6683F4BEE0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545137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563384-9962-4E99-BD75-79AA939E5A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224598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4313" cy="44973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3913" y="1600200"/>
            <a:ext cx="4024312" cy="44973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744228-9797-46B9-AED9-F67E98323C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36065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84BE331-22BE-41DB-8B1F-164FA7C81D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813127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46D4FC4-1EC5-4A33-9C60-5145B2F0C6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474538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B0C48FA-215A-420D-AE7E-7EBF934917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465922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408949-C019-4AD1-AE4F-4DC2A16B06A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599156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8CE600A-DE76-4DE5-82CD-117FA1778EC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6741864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7D7A093-86A7-4064-9626-34C019F535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420894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08763" y="274638"/>
            <a:ext cx="2049462" cy="58229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999163" cy="58229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9D4FE59-2771-46C0-960C-D0F374C4A7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401971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EA5AED0-EDE2-4165-83ED-0E60FDF98C0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2049395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7ED17E9-7C0B-4C28-9E5A-6E483941F2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251294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90FD34E-BB47-4590-997B-F1442C88AF4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366246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7488" cy="4505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7088" y="1600200"/>
            <a:ext cx="4029075" cy="4505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F5E7F3B-E468-4655-A42C-D9FA1247DD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6041434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82912FB-88B7-4E22-9B3E-9AFE73DB8C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560030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A496ABD-4AC6-456F-941B-EEDC6DF938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722201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069077A-77A0-4596-AF33-1014A2D9D5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988678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2FD2A88-7737-4022-8605-0A27BA5A2E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466395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06026A0-09EA-47D2-AED2-90A1D6B333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745879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7467AF3-7D75-4328-B59C-489E5B25465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0108327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5113" y="274638"/>
            <a:ext cx="2051050" cy="58308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5513" cy="58308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993CE9F-F962-41B9-AD9B-A088E95F61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612809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6385C05-E961-470F-94B8-D622FCEFF8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289393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4466621-67A2-4413-98A0-BFC3837CC0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324867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692ACDA-B0EC-44D1-9F96-9B4AE9FA99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586313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6038" cy="4330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7088" y="1825625"/>
            <a:ext cx="3856037" cy="4330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D3F73E7-443D-4BBC-B453-557814881E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749687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127C41-A969-4068-B94D-659B99158B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340982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F2DDD4B-9EDA-48FD-94AC-3772DF415F3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247532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6E2BE3-A4E7-4073-9D33-D85FEA17A6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002357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2BDE3B0-6B97-4FF6-96D4-44BFA2BA46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9453846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70537A2-F8BF-44A7-B702-A2B76A21FA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4996083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546A0C-138F-4894-B4B2-7383677BD4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992444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7800" y="365125"/>
            <a:ext cx="1965325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67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83D59E-BCF7-421F-8E7E-76E2CB8ACD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096982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56E09B5-9FAF-4C88-886B-AAB27266D47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4241810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DF38DDF-8246-4A33-845E-D4066D0F2E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9050105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B58FE6B-1061-40E0-9BD7-014886FAB5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273665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27488" cy="39560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7088" y="1604963"/>
            <a:ext cx="4029075" cy="39560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61B6359-7DAB-406E-95D6-A7F8CEF77E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744645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0B0B846-CD4C-4E90-9365-A149835E58D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304305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0B08B76-015C-47D2-9CCB-1C98F7CEF2E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864311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45332FE-BB23-4136-9D24-C8DFBCF80E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41418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2F958DE-225E-4D48-9ECF-DC981F387C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694801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4AFE29C-CA06-4AB9-9DF3-A2FC6D4201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998439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870E495-264E-4B89-9D0D-D788FC4DC5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069010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5113" y="1604963"/>
            <a:ext cx="2051050" cy="39560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05513" cy="39560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2D19F37-0C9A-42A6-B2D9-9F0BD66C1E5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114390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2F41200-2A26-47C0-A644-32BDB958631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656447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748EB29-9902-4C20-8147-411D38437D2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7523387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B8D936E-8B8D-4879-A5F8-C080C6CBC10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68300388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798888" cy="4094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7088" y="1981200"/>
            <a:ext cx="3800475" cy="4094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F1484B0-43DF-4A02-A837-E6EBC844352D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78458895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60252EA-A6D5-4CDA-AB83-EF7CEB9EE35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11234176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E4F17F2-8316-439E-BBD7-C724C45A3F7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78358551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F6A186A-E3E3-49ED-BAE8-B0AD5DF6F9E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79813720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D2D0A3F-9D4D-49DF-B020-7F3257E3CB6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16167282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6CFA8B9-4A51-40D3-8680-BD87D008EDB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10081299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1AD6D63-16C8-49EE-A543-ED42817133E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1731058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00813" y="609600"/>
            <a:ext cx="1936750" cy="5465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62613" cy="5465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A3C02AD-AE61-428C-93D2-B13FAF775ED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01836132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3392F2E-2F72-4AFD-9273-F4AEFBFC29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684312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B2A8088-BC42-4117-B82E-2B77A5F728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957930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32C2F79-6E10-48CC-B3D4-312C5C24CB7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3142903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7488" cy="4505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7088" y="1600200"/>
            <a:ext cx="4029075" cy="45053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66B29DF-59A5-48FB-B4A5-3FF8C612EE4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2043140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8FB07C1-4E66-4433-8E92-40357A2B37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59042056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3B9B521-C6F9-4355-ABFE-1F580EE476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5556218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4EE3A85-C89E-4606-AA88-78E4B6F08B4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66950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69B7DB9-71FC-419A-BAEF-4B801CDFD6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248667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719DAAE-4614-484A-BE00-6EED694469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3712785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19BD208-EB5F-42EB-BFDC-B8EB0FEE683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5146663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5113" y="274638"/>
            <a:ext cx="2051050" cy="58308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5513" cy="58308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87FDB4B-F7AC-44BA-BA7B-62598A82BA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8286034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3D2ECD7-3F1E-4BC4-BC17-43BA4F7D9A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76534008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5B6274A-00C5-4C58-B78F-04341EB3CE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639334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8226FEA-4FD2-44A2-862F-5C2085D840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17329896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56038" cy="4330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7088" y="1825625"/>
            <a:ext cx="3857625" cy="4330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9A49002-012D-44F4-85F1-44BB77C4714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3515042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8FC1C35-F4E6-441E-85DB-694AF47311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91701256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99D6052-FA63-43BD-9A58-FD7DF20764B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083491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BB3271C-E845-4F84-BDE8-493A3AB68F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355962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B2181B7-4AB8-4F28-A6CA-817EAE36A1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1541634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2F7173F-E4E5-4669-9CFE-78F36319BA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5180002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6CE517C-AA84-4C2E-B082-46FA8C8C75E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88912340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29388" y="365125"/>
            <a:ext cx="1965325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48338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F5A8EE7-3EC9-4444-94CD-D51F6C4F35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4959320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B515438-77DD-4335-B6A7-12B784E99375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9273787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07DD4DC-1FC4-4EFD-8E50-E10713B74DE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508794319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9269788-B6B8-4DB5-8A71-2C03C6121FF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582767481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0475" cy="4097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8675" y="1981200"/>
            <a:ext cx="3802063" cy="4097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7E3D971-2F9E-4CC7-ADC0-A00EFBD5362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777764099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00925AA-0E88-4BFF-A2CA-B7740DCC3BE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48953249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43256EE-E2B8-4B21-97AC-5A708542555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73370350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F586830-7135-4ED7-A958-02248845B6E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079765890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B141198-2189-4A5C-9ABA-B961C29B780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0573500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4C7DCD3-9229-458E-B7A5-B6C7315F7BE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21215145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31B113D-2A09-4EF6-9E3D-C83466E1B10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10157553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02400" y="609600"/>
            <a:ext cx="1938338" cy="54689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64200" cy="54689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10E07D1-02D8-4285-9D72-DC66B490EBF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8803319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13EDF73-32B3-475E-95AE-920CED68A3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7329023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82BFB43-5735-4CE7-852C-75DE997FC6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9384042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B2BBFC1-CDFF-4B7F-AAA2-78204F5C01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5060544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9075" cy="45069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38675" y="1600200"/>
            <a:ext cx="4029075" cy="45069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1D5D641-15AC-42D0-85DB-D705B374A17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6759402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F8934B1-467B-4DDB-A459-FAF72711EE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21642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B97CB8-0879-4344-B6F5-66F726204D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781671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B87DECD-8FF9-45AB-9545-007DF74F0F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4309289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6821EB9-BCC0-420B-A29C-1F601E1A86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415445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95A12C-3918-460E-B098-F5FC60B309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338730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46ED6FC-A2DB-4274-B92B-DFB6A59BDF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2939441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5113" y="274638"/>
            <a:ext cx="2052637" cy="5832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5513" cy="5832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BEDE19E-4130-4159-A651-1DB0465EDA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3570733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0464B10-1DB6-41AA-9F70-160FCCD638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4990460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4002647-CBC8-4072-828D-D82B7D8B2F5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8847911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8637F16-14DC-4B00-B115-94CF0113AF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5877751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0800" cy="43386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825625"/>
            <a:ext cx="3860800" cy="43386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099DFE3-B18A-4A63-AE5B-5ABEC59E91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01320540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0E46E35-C939-49B0-94A2-906FF4B9F5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0693063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6192A39-2EFB-4F39-854D-C451372B85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8778232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65AE073-134F-405E-AB86-F2875BB388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513229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9BE1099-BB21-48AD-A269-016B116FAA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6399601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B8F36D1-6271-4545-9D11-CF96E6F066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1998292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8A8FD11-E203-4FF8-93B7-345D455515D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6926399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34150" y="365125"/>
            <a:ext cx="1968500" cy="57991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3100" cy="57991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C7CDFBC-5797-4AE6-9F16-0563EE1349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9844358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C7FE3ED-9200-4974-B618-4C329A731F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83531516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02998B5-3AE4-4491-B326-F9832A1421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2564608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41E98D-A95D-44E9-B7D0-616275C8CB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682245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0800" cy="43386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825625"/>
            <a:ext cx="3860800" cy="43386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724824-E986-4066-B2B6-49E7DB8088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0506156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DB6FB0C-7909-42AF-81D4-10E86AD3DA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2012503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BB56BDE-1CC6-4DA7-9515-9CC0AFE4DF1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3883932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11E09A2-1732-4C3E-93C6-482651B1A2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4847283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11F69D4-A605-4EFD-BA87-04201BD67B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1165335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B02E3E9-851A-4F04-8D2D-7AD85B14E3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40236578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446794-35C8-4239-9374-E3F48023ED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6289618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34150" y="365125"/>
            <a:ext cx="1968500" cy="57991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3100" cy="57991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FE32FF-5C80-4FC1-A75B-64E84D5F7F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5335289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696E111-7A6B-40BB-9144-90F957AB8F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999567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BB01E14-C0C4-41CA-8095-7712E88360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6601578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1F2E1E6-9DF1-4CC6-9A09-66F7104B45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35904020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2250" cy="3965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1850" y="1604963"/>
            <a:ext cx="4033838" cy="3965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E03999D-20E3-47AD-B36A-405109148D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182495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92ABC3D-4103-4FA5-B55B-92E1785F53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9569295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78FFEF4-A956-4DB5-B774-075E997A7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124831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3C060CD-C832-47AB-B335-3A696567BC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5727628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939134D-4844-4794-90DC-299E802CA6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351230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3DBC21C-7D32-47BC-8864-2C7413BA8F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4079359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8C32C7B-C944-4A99-AF5F-AA8B8C05919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1044545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1463" y="273050"/>
            <a:ext cx="2054225" cy="52974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1863" cy="52974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1EFABDB-341E-4E9B-9227-95AF8F5D056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6781243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A3D03CA-2426-4CBD-8DA6-EBDC5DC37B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0533167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48C2CDB-8A97-4145-A722-7C7D9A600E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69651969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491DFD4-33C0-4293-BD43-E5912FF3FA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71068820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0663" cy="4510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0263" y="1600200"/>
            <a:ext cx="4030662" cy="4510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1DD9D6A-3FD6-42AC-9410-AED392B61A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4971252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CD81945-1F06-49F2-BE29-EC82F6E5B7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761848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51E1A6C-4DD1-4E65-BF49-7287E0892D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030404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D18EB01-29C9-46A3-9B8D-C1254B260B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254665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20F6A57-6D13-4490-A1CE-FACE3B720F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0872423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F91CFC4-200A-41DE-BC2A-774340CB750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1639326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E329937-8C39-4519-B2FB-ABF2AD157E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3008811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8288" y="274638"/>
            <a:ext cx="2052637" cy="58356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8688" cy="58356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B59A451-91E5-4ADA-B380-F681F158C1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7267570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3AC2D80-71F4-47DD-A714-49874234B03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5544977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763EF29-4811-40BF-97FF-2DDE660508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5157626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BF77A7E-88AB-40BF-BFD2-FE165BE8FF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346215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0663" cy="4510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0263" y="1600200"/>
            <a:ext cx="4030662" cy="4510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ED406D0-A4DB-4DDB-BBF9-0B6FA10CD4E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2008231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512DD62-62B4-43C5-8B5B-EF02BD6014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6040167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CCD4AC7-DFDC-480A-9321-7B80657820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2011668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F8FD917-EE79-4EE7-A4B7-B4BB817835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3173754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27313AC-79FE-40AC-8B04-4EE7BE6E2A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8322300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31D1E32-8B8E-44B7-8975-0E4076322E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0027373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9F353C3-F575-4F16-8057-9357CF180A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3745266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8288" y="274638"/>
            <a:ext cx="2052637" cy="58356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8688" cy="58356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DDED7C9-00A5-41C9-AD96-73CC6B927A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52665147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003CB61-91CF-4F92-B691-6AA1533A29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0112884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8A54996-C7F6-4A60-B8F6-C4E8047283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193763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D088AAB-88CC-4C1D-8F84-B6941E51936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0539557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0663" cy="4510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0263" y="1600200"/>
            <a:ext cx="4030662" cy="45100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4DD27B8-F6F5-4790-995B-25C877D71C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5750895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DE40F75-A5A8-4DC0-B77E-72865E663AC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65660420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C9B533D-E69C-4186-9C6B-08414F086E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58022718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16685D2-B9A6-406C-9AB0-68F53F483B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8149738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8F510C1-DB4A-4199-94E0-F11B5994B7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0846649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6A98C93-AB5B-4779-91CB-5D398DB2CEC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1231294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62F8215-5A8C-402F-879F-90EE817D27C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773190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8288" y="274638"/>
            <a:ext cx="2052637" cy="58356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08688" cy="58356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C386870-73DE-460C-9950-0FB6F1F185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9525320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0ACFC4A-7FED-499C-ABC6-4C6ADD7437A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1910456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FAD944D-3924-4044-B77C-22F9D4B8800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7804939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D5F8D34-2887-476B-90CB-ACD501F389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6292468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39719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39719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74A8687-3EF0-407A-9851-74646B0B90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5376134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1AF9013-6EFF-4886-9291-74676A8DA5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49306942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9755FB0-21C5-48E1-B809-A221A4C2484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9567483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9262D7C-064F-40C0-9593-514EF6248A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6033791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1D75F2A-E8E3-436F-BF1F-3B4D45A7AEB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83519065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370674C-5454-4A99-BEBB-CC0A5864FE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7234271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FF7098F-8372-46EA-9E30-48570FE76D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633374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303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303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FCA6382-82AF-4284-B214-176B122052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2789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2613" cy="111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2613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288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06613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fld id="{18F6482C-1863-4DDD-8AA8-9EAF0FA20E4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10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9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8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7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7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Text Box 1"/>
          <p:cNvSpPr txBox="1">
            <a:spLocks noChangeArrowheads="1"/>
          </p:cNvSpPr>
          <p:nvPr/>
        </p:nvSpPr>
        <p:spPr bwMode="auto">
          <a:xfrm>
            <a:off x="3124200" y="6356350"/>
            <a:ext cx="28892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05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B8B8B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1C95977F-F2C5-4445-98BE-365C0B70CFF9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272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02613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02613" cy="394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1625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1338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106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775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488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0663"/>
            <a:ext cx="8202613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3987800" cy="394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892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05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B8B8B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9B40AD6F-51FA-435B-BD89-4E3EBCEC6EFB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57200" y="6356350"/>
            <a:ext cx="21272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1625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1338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106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775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488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3028950" y="6356350"/>
            <a:ext cx="30797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288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6D8C4CD8-D808-4FCC-9956-A0EF85F35FAB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02613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02613" cy="394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ts val="21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1625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1338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1063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775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488"/>
        </a:spcBef>
        <a:spcAft>
          <a:spcPts val="2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4200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4200" cy="450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082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082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7ED59043-4FD2-420E-B5EF-0A0B8C94CAA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hf sldNum="0" hdr="0" ftr="0"/>
  <p:txStyles>
    <p:titleStyle>
      <a:lvl1pPr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10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9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8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5653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56538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28650" y="6356350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27238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38"/>
              </a:spcBef>
              <a:spcAft>
                <a:spcPts val="238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fld id="{975E1578-9B81-43DA-A570-52DE43DBC9D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5653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56538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28650" y="6356350"/>
            <a:ext cx="2052638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27238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38"/>
              </a:spcBef>
              <a:spcAft>
                <a:spcPts val="238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fld id="{7B5F2A37-A15E-4195-8B69-4A54D8E7BC9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2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738"/>
        </a:spcBef>
        <a:spcAft>
          <a:spcPts val="238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61300" cy="130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61300" cy="432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320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FB84EA07-72FD-4BE8-AAB8-CE354E46B5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61300" cy="130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61300" cy="432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320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320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E9247885-06F5-4992-BE69-FE6CE689B96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hf sldNum="0" hdr="0" ftr="0"/>
  <p:txStyles>
    <p:titleStyle>
      <a:lvl1pPr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61300" cy="130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61300" cy="432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320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320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D000D364-F54A-4656-9D83-BD64CC3A485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/>
  <p:txStyles>
    <p:titleStyle>
      <a:lvl1pPr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700"/>
        </a:spcBef>
        <a:spcAft>
          <a:spcPts val="2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102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1025" cy="449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050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>
              <a:spcBef>
                <a:spcPts val="225"/>
              </a:spcBef>
              <a:spcAft>
                <a:spcPts val="2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050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spcBef>
                <a:spcPts val="225"/>
              </a:spcBef>
              <a:spcAft>
                <a:spcPts val="2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8442C708-9C5C-41DE-8A53-38A020B81CF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hf sldNum="0" hdr="0" ftr="0"/>
  <p:txStyles>
    <p:titleStyle>
      <a:lvl1pPr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950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9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50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5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7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2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7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7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102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1025" cy="449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05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225"/>
              </a:spcBef>
              <a:spcAft>
                <a:spcPts val="2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05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25"/>
              </a:spcBef>
              <a:spcAft>
                <a:spcPts val="2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411BA048-4247-4C32-872D-77DBA7B351E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sldNum="0" hdr="0" ftr="0"/>
  <p:txStyles>
    <p:titleStyle>
      <a:lvl1pPr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10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9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8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7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7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102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1025" cy="449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05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225"/>
              </a:spcBef>
              <a:spcAft>
                <a:spcPts val="2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28.03.23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05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225"/>
              </a:spcBef>
              <a:spcAft>
                <a:spcPts val="2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44EF669B-0903-4DA3-A305-0930F469E84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hf sldNum="0" hdr="0" ftr="0"/>
  <p:txStyles>
    <p:titleStyle>
      <a:lvl1pPr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2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10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9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8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7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725"/>
        </a:spcBef>
        <a:spcAft>
          <a:spcPts val="2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8963" cy="112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8963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2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12963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fld id="{BE380E58-7381-48E9-99CE-50C19FE6F27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txStyles>
    <p:titleStyle>
      <a:lvl1pPr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83000"/>
        </a:lnSpc>
        <a:spcBef>
          <a:spcPts val="1575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83000"/>
        </a:lnSpc>
        <a:spcBef>
          <a:spcPts val="1288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83000"/>
        </a:lnSpc>
        <a:spcBef>
          <a:spcPts val="101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83000"/>
        </a:lnSpc>
        <a:spcBef>
          <a:spcPts val="725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83000"/>
        </a:lnSpc>
        <a:spcBef>
          <a:spcPts val="438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644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64475" cy="433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36763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456363" y="6356350"/>
            <a:ext cx="2036762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A8CA605-97D0-4027-B7A9-903A572134D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hf sldNum="0" hdr="0" ftr="0"/>
  <p:txStyles>
    <p:titleStyle>
      <a:lvl1pPr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51763" cy="144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2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12963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fld id="{02AB8650-5187-4311-BA20-B10EFD7928F5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08963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691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83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83000"/>
        </a:lnSpc>
        <a:spcBef>
          <a:spcPts val="1575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83000"/>
        </a:lnSpc>
        <a:spcBef>
          <a:spcPts val="1288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83000"/>
        </a:lnSpc>
        <a:spcBef>
          <a:spcPts val="101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83000"/>
        </a:lnSpc>
        <a:spcBef>
          <a:spcPts val="725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83000"/>
        </a:lnSpc>
        <a:spcBef>
          <a:spcPts val="438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5176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51763" cy="409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122613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1613" y="6248400"/>
            <a:ext cx="1884362" cy="43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400">
                <a:solidFill>
                  <a:srgbClr val="000000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fld id="{036F3537-DBBC-4787-91B4-1D25E3759E0C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9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08963" cy="112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08963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12963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651EAA8F-77F7-4572-8169-EBCEE71095D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xStyles>
    <p:titleStyle>
      <a:lvl1pPr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9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66063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66063" cy="433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36763" cy="34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163"/>
              </a:spcBef>
              <a:spcAft>
                <a:spcPts val="163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10A164EF-E032-4FB4-9DAA-5A78F62309B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p:txStyles>
    <p:titleStyle>
      <a:lvl1pPr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1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663"/>
        </a:spcBef>
        <a:spcAft>
          <a:spcPts val="16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54938" cy="112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54938" cy="409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122613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1613" y="6248400"/>
            <a:ext cx="1887537" cy="43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ts val="138"/>
              </a:spcBef>
              <a:spcAft>
                <a:spcPts val="138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400">
                <a:solidFill>
                  <a:srgbClr val="000000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fld id="{CF418E5F-796B-4777-975D-13243EF87207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</p:sldLayoutIdLst>
  <p:txStyles>
    <p:titleStyle>
      <a:lvl1pPr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1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4800">
          <a:solidFill>
            <a:srgbClr val="000000"/>
          </a:solidFill>
          <a:latin typeface="Times New Roman" panose="02020603050405020304" pitchFamily="18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9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38"/>
        </a:spcBef>
        <a:spcAft>
          <a:spcPts val="1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1055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0550" cy="450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1455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150"/>
              </a:spcBef>
              <a:spcAft>
                <a:spcPts val="15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1455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150"/>
              </a:spcBef>
              <a:spcAft>
                <a:spcPts val="15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CC63B54D-F8EF-4773-B500-DBEFC833A23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hf sldNum="0" hdr="0" ftr="0"/>
  <p:txStyles>
    <p:titleStyle>
      <a:lvl1pPr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ts val="1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9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50"/>
        </a:spcBef>
        <a:spcAft>
          <a:spcPts val="15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74000" cy="131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74000" cy="433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4470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100"/>
              </a:spcBef>
              <a:spcAft>
                <a:spcPts val="10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4F669C5F-5331-4D33-AF96-10476AAFB88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</p:sldLayoutIdLst>
  <p:txStyles>
    <p:titleStyle>
      <a:lvl1pPr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74000" cy="131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74000" cy="433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4470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>
              <a:spcBef>
                <a:spcPts val="100"/>
              </a:spcBef>
              <a:spcAft>
                <a:spcPts val="10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r>
              <a:rPr lang="ru-RU" altLang="ru-RU"/>
              <a:t>29.11.2022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4470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100"/>
              </a:spcBef>
              <a:spcAft>
                <a:spcPts val="10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CC50CAB4-53A6-4427-9A22-953771D084A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hf sldNum="0" hdr="0" ftr="0"/>
  <p:txStyles>
    <p:titleStyle>
      <a:lvl1pPr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1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600"/>
        </a:spcBef>
        <a:spcAft>
          <a:spcPts val="10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3028950" y="6356350"/>
            <a:ext cx="307657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4470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>
            <a:lvl1pPr algn="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98989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87FA25EE-AE50-4A25-8693-AB4D52C86E7E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28650" y="6356350"/>
            <a:ext cx="204787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18488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18488" cy="396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ts val="8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1500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1213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938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650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363"/>
        </a:spcBef>
        <a:spcAft>
          <a:spcPts val="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137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3725" cy="451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20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177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spcBef>
                <a:spcPts val="125"/>
              </a:spcBef>
              <a:spcAft>
                <a:spcPts val="1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9601E14-BE42-4D78-BDC0-9BD3CA59F86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xStyles>
    <p:titleStyle>
      <a:lvl1pPr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1430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002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0574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25146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29718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34290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38862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defTabSz="449263" rtl="0" eaLnBrk="0" fontAlgn="base" hangingPunct="0">
        <a:spcBef>
          <a:spcPts val="9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137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3725" cy="451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20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177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spcBef>
                <a:spcPts val="125"/>
              </a:spcBef>
              <a:spcAft>
                <a:spcPts val="1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91F854F0-8844-484B-BC9D-03211301D2C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1430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002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0574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25146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29718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34290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38862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defTabSz="449263" rtl="0" eaLnBrk="0" fontAlgn="base" hangingPunct="0">
        <a:spcBef>
          <a:spcPts val="9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137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3725" cy="451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20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177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spcBef>
                <a:spcPts val="125"/>
              </a:spcBef>
              <a:spcAft>
                <a:spcPts val="125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1C657AF4-2DBD-4AA3-8055-AE56A18AA3F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</p:sldLayoutIdLst>
  <p:txStyles>
    <p:titleStyle>
      <a:lvl1pPr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2pPr>
      <a:lvl3pPr marL="11430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3pPr>
      <a:lvl4pPr marL="16002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4pPr>
      <a:lvl5pPr marL="20574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25146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29718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34290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3886200" indent="-228600" algn="ctr" defTabSz="449263" rtl="0" eaLnBrk="0" fontAlgn="base" hangingPunct="0">
        <a:spcBef>
          <a:spcPts val="1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defTabSz="449263" rtl="0" eaLnBrk="0" fontAlgn="base" hangingPunct="0">
        <a:spcBef>
          <a:spcPts val="9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8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7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6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625"/>
        </a:spcBef>
        <a:spcAft>
          <a:spcPts val="12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3124200" y="6356350"/>
            <a:ext cx="28924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>
            <a:lvl1pPr marL="215900" indent="-215900" algn="r" eaLnBrk="1">
              <a:spcBef>
                <a:spcPts val="38"/>
              </a:spcBef>
              <a:spcAft>
                <a:spcPts val="38"/>
              </a:spcAft>
              <a:buClrTx/>
              <a:buSzPct val="45000"/>
              <a:buFontTx/>
              <a:buNone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200">
                <a:solidFill>
                  <a:srgbClr val="8B8B8B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11943C8F-1EBF-4D54-89A1-C57B4DDD208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457200" y="6356350"/>
            <a:ext cx="2132013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заглавия щёлкните мышью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ts val="3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1450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1163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888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313"/>
        </a:spcBef>
        <a:spcAft>
          <a:spcPts val="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30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0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emf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60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381000" y="990600"/>
            <a:ext cx="8534400" cy="401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sz="2200" b="1" i="1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                          </a:t>
            </a:r>
            <a:br>
              <a:rPr lang="ru-RU" altLang="ru-RU" sz="2200" b="1" i="1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ru-RU" altLang="ru-RU" sz="2200" b="1" i="1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altLang="ru-RU" sz="2200" b="1" i="1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ru-RU" altLang="ru-RU" sz="2200" b="1" i="1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altLang="ru-RU" sz="2200" b="1" i="1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  <a:t>Эпидемическая ситуация по ВИЧ-инфекции </a:t>
            </a:r>
            <a:b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</a:br>
            <a: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  <a:t>     в России, Свердловской области</a:t>
            </a:r>
          </a:p>
          <a:p>
            <a:pPr algn="ctr" eaLnBrk="1" hangingPunct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  <a:t/>
            </a:r>
            <a:b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</a:br>
            <a: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  <a:t/>
            </a:r>
            <a:br>
              <a:rPr lang="ru-RU" altLang="ru-RU" sz="2600" b="1" i="1">
                <a:solidFill>
                  <a:srgbClr val="C00000"/>
                </a:solidFill>
                <a:cs typeface="Arial" panose="020B0604020202020204" pitchFamily="34" charset="0"/>
              </a:rPr>
            </a:br>
            <a:r>
              <a:rPr lang="ru-RU" altLang="ru-RU" sz="2600" b="1" i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/>
            </a:r>
            <a:br>
              <a:rPr lang="ru-RU" altLang="ru-RU" sz="2600" b="1" i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</a:br>
            <a:r>
              <a:rPr lang="ru-RU" altLang="ru-RU" sz="2600" b="1" i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/>
            </a:r>
            <a:br>
              <a:rPr lang="ru-RU" altLang="ru-RU" sz="2600" b="1" i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</a:br>
            <a:r>
              <a:rPr lang="ru-RU" altLang="ru-RU" sz="2600" b="1" i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        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0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68313" y="5445125"/>
            <a:ext cx="8351837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66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Бабыкина Наталья Викторовна </a:t>
            </a:r>
          </a:p>
          <a:p>
            <a:pPr algn="ctr" eaLnBrk="1" hangingPunct="1">
              <a:lnSpc>
                <a:spcPct val="80000"/>
              </a:lnSpc>
              <a:spcBef>
                <a:spcPts val="66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врач - эпидемиолог отдела профилактики ВИЧ/СПИДа</a:t>
            </a:r>
          </a:p>
          <a:p>
            <a:pPr algn="ctr" eaLnBrk="1" hangingPunct="1">
              <a:lnSpc>
                <a:spcPct val="80000"/>
              </a:lnSpc>
              <a:spcBef>
                <a:spcPts val="66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Свердловского областного центра профилактики и борьбы со СПИД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1522413" y="0"/>
            <a:ext cx="7177087" cy="765175"/>
          </a:xfrm>
          <a:prstGeom prst="rect">
            <a:avLst/>
          </a:prstGeom>
          <a:gradFill rotWithShape="0">
            <a:gsLst>
              <a:gs pos="0">
                <a:srgbClr val="DFF5FF"/>
              </a:gs>
              <a:gs pos="100000">
                <a:srgbClr val="97E4FF"/>
              </a:gs>
            </a:gsLst>
            <a:lin ang="81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sz="32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Ситуация в мире</a:t>
            </a: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543300" y="3167063"/>
            <a:ext cx="68580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050"/>
            <a:ext cx="1371600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371600" y="765175"/>
            <a:ext cx="7670800" cy="159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29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63"/>
              </a:spcBef>
              <a:spcAft>
                <a:spcPts val="163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На начало 202</a:t>
            </a:r>
            <a:r>
              <a:rPr lang="en-US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2</a:t>
            </a: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 г. в мире насчитывалось 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3</a:t>
            </a:r>
            <a:r>
              <a:rPr lang="en-US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8,4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 млн </a:t>
            </a: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человек, живущих с ВИЧ 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(0,5%)</a:t>
            </a:r>
          </a:p>
          <a:p>
            <a:pPr eaLnBrk="1" hangingPunct="1">
              <a:spcBef>
                <a:spcPts val="163"/>
              </a:spcBef>
              <a:spcAft>
                <a:spcPts val="163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С начала эпидемии 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умерло </a:t>
            </a:r>
            <a:r>
              <a:rPr lang="en-US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40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 млн </a:t>
            </a: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ВИЧ-инфицированных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60338" y="2178050"/>
            <a:ext cx="5291137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29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163"/>
              </a:spcBef>
              <a:spcAft>
                <a:spcPts val="163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За период с 2000 по 202</a:t>
            </a:r>
            <a:r>
              <a:rPr lang="en-US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1</a:t>
            </a: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 гг. число новых случаев заражения 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ВИЧ уменьшилось на 45%</a:t>
            </a:r>
          </a:p>
          <a:p>
            <a:pPr eaLnBrk="1" hangingPunct="1">
              <a:spcBef>
                <a:spcPts val="163"/>
              </a:spcBef>
              <a:spcAft>
                <a:spcPts val="163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Наиболее пораженными ВИЧ регионами в мире являются Африка к югу от Сахары (4,8% населения в возрасте 15-49 лет живут с ВИЧ), страны Карибского бассейна (1,0%) и регион </a:t>
            </a:r>
            <a:r>
              <a:rPr lang="ru-RU" altLang="ru-RU" sz="2400" b="1">
                <a:solidFill>
                  <a:srgbClr val="C00000"/>
                </a:solidFill>
                <a:cs typeface="Arial" panose="020B0604020202020204" pitchFamily="34" charset="0"/>
              </a:rPr>
              <a:t>Восточной Европы и Центральной Азии (1,0%) </a:t>
            </a:r>
          </a:p>
          <a:p>
            <a:pPr eaLnBrk="1" hangingPunct="1">
              <a:spcBef>
                <a:spcPts val="163"/>
              </a:spcBef>
              <a:spcAft>
                <a:spcPts val="163"/>
              </a:spcAft>
              <a:buClrTx/>
              <a:buFontTx/>
              <a:buNone/>
            </a:pPr>
            <a:endParaRPr lang="ru-RU" altLang="ru-RU" sz="2400" b="1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75" y="2178050"/>
            <a:ext cx="3403600" cy="335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5534025"/>
            <a:ext cx="1995487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3813" y="31750"/>
            <a:ext cx="908367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</a:rPr>
              <a:t>Ситуация по ВИЧ-инфекции в России, </a:t>
            </a:r>
            <a:r>
              <a:rPr lang="ru-RU" altLang="ru-RU" sz="2400" b="1" u="sng">
                <a:solidFill>
                  <a:srgbClr val="C00000"/>
                </a:solidFill>
              </a:rPr>
              <a:t>2022 год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</a:rPr>
              <a:t>(по данным Минздрава РФ)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857250"/>
            <a:ext cx="4926012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1" name="Freeform 3"/>
          <p:cNvSpPr>
            <a:spLocks noChangeArrowheads="1"/>
          </p:cNvSpPr>
          <p:nvPr/>
        </p:nvSpPr>
        <p:spPr bwMode="auto">
          <a:xfrm>
            <a:off x="3035300" y="1027113"/>
            <a:ext cx="2006600" cy="1681162"/>
          </a:xfrm>
          <a:custGeom>
            <a:avLst/>
            <a:gdLst>
              <a:gd name="G0" fmla="+- 2789 0 0"/>
              <a:gd name="G1" fmla="+- 1 0 0"/>
              <a:gd name="G2" fmla="+- 63291 0 0"/>
              <a:gd name="G3" fmla="*/ 1 12543 51712"/>
              <a:gd name="G4" fmla="*/ 1 6295 25856"/>
              <a:gd name="G5" fmla="*/ G4 1 180"/>
              <a:gd name="G6" fmla="*/ G3 1 G5"/>
              <a:gd name="G7" fmla="+- 1 0 0"/>
              <a:gd name="G8" fmla="+- 32768 0 0"/>
              <a:gd name="T0" fmla="*/ 2006600 w 2006600"/>
              <a:gd name="T1" fmla="*/ 840581 h 1681162"/>
              <a:gd name="T2" fmla="*/ 1003300 w 2006600"/>
              <a:gd name="T3" fmla="*/ 1681162 h 1681162"/>
              <a:gd name="T4" fmla="*/ 0 w 2006600"/>
              <a:gd name="T5" fmla="*/ 840581 h 1681162"/>
              <a:gd name="T6" fmla="*/ 1003300 w 2006600"/>
              <a:gd name="T7" fmla="*/ 0 h 1681162"/>
              <a:gd name="T8" fmla="*/ 0 w 2006600"/>
              <a:gd name="T9" fmla="*/ 0 h 1681162"/>
              <a:gd name="T10" fmla="*/ 2006600 w 2006600"/>
              <a:gd name="T11" fmla="*/ 1681162 h 1681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006600" h="1681162">
                <a:moveTo>
                  <a:pt x="0" y="2335"/>
                </a:moveTo>
                <a:lnTo>
                  <a:pt x="2789" y="2335"/>
                </a:lnTo>
                <a:lnTo>
                  <a:pt x="180" y="90"/>
                </a:lnTo>
                <a:lnTo>
                  <a:pt x="2789" y="2335"/>
                </a:lnTo>
                <a:lnTo>
                  <a:pt x="270" y="90"/>
                </a:lnTo>
                <a:lnTo>
                  <a:pt x="0" y="2335"/>
                </a:lnTo>
                <a:close/>
              </a:path>
            </a:pathLst>
          </a:custGeom>
          <a:noFill/>
          <a:ln w="25560" cap="flat">
            <a:solidFill>
              <a:srgbClr val="3A5F8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063625"/>
            <a:ext cx="3783013" cy="3157538"/>
          </a:xfrm>
          <a:prstGeom prst="rect">
            <a:avLst/>
          </a:prstGeom>
          <a:noFill/>
          <a:ln w="9360" cap="flat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23813" y="4797425"/>
            <a:ext cx="9107487" cy="169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Свердловская  область – живет </a:t>
            </a:r>
            <a:r>
              <a:rPr lang="ru-RU" altLang="ru-RU" sz="2400" b="1">
                <a:solidFill>
                  <a:srgbClr val="C00000"/>
                </a:solidFill>
              </a:rPr>
              <a:t>68 143 </a:t>
            </a:r>
            <a:r>
              <a:rPr lang="ru-RU" altLang="ru-RU" sz="2400" b="1">
                <a:solidFill>
                  <a:srgbClr val="002060"/>
                </a:solidFill>
              </a:rPr>
              <a:t>людей с</a:t>
            </a:r>
            <a:r>
              <a:rPr lang="ru-RU" altLang="ru-RU" sz="2400" b="1">
                <a:solidFill>
                  <a:srgbClr val="C00000"/>
                </a:solidFill>
              </a:rPr>
              <a:t> </a:t>
            </a:r>
            <a:r>
              <a:rPr lang="ru-RU" altLang="ru-RU" sz="2400" b="1">
                <a:solidFill>
                  <a:srgbClr val="002060"/>
                </a:solidFill>
              </a:rPr>
              <a:t>ВИЧ (1,5%)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endParaRPr lang="ru-RU" altLang="ru-RU" sz="800">
              <a:solidFill>
                <a:srgbClr val="000000"/>
              </a:solidFill>
            </a:endParaRP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!!!! </a:t>
            </a:r>
            <a:r>
              <a:rPr lang="ru-RU" altLang="ru-RU" sz="2400" b="1">
                <a:solidFill>
                  <a:srgbClr val="C00000"/>
                </a:solidFill>
              </a:rPr>
              <a:t>каждый 13 ВИЧ-инфицированный –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</a:rPr>
              <a:t>житель Свердловской области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5895975" y="3779838"/>
            <a:ext cx="2824163" cy="833437"/>
          </a:xfrm>
          <a:prstGeom prst="rect">
            <a:avLst/>
          </a:prstGeom>
          <a:solidFill>
            <a:srgbClr val="C00000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/>
              <a:t>Свердловская обл. - 1,5%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/>
              <a:t>лидирующее место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/>
              <a:t>в России</a:t>
            </a: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7029450" y="1677988"/>
            <a:ext cx="1177925" cy="333375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/>
              <a:t>РФ – 0,6%</a:t>
            </a:r>
          </a:p>
        </p:txBody>
      </p:sp>
      <p:cxnSp>
        <p:nvCxnSpPr>
          <p:cNvPr id="32776" name="AutoShape 8"/>
          <p:cNvCxnSpPr>
            <a:cxnSpLocks noChangeShapeType="1"/>
          </p:cNvCxnSpPr>
          <p:nvPr/>
        </p:nvCxnSpPr>
        <p:spPr bwMode="auto">
          <a:xfrm>
            <a:off x="5013325" y="2025650"/>
            <a:ext cx="206375" cy="2771775"/>
          </a:xfrm>
          <a:prstGeom prst="straightConnector1">
            <a:avLst/>
          </a:prstGeom>
          <a:noFill/>
          <a:ln w="57240" cap="flat">
            <a:solidFill>
              <a:srgbClr val="002060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2777" name="AutoShape 9"/>
          <p:cNvCxnSpPr>
            <a:cxnSpLocks noChangeShapeType="1"/>
          </p:cNvCxnSpPr>
          <p:nvPr/>
        </p:nvCxnSpPr>
        <p:spPr bwMode="auto">
          <a:xfrm>
            <a:off x="7307263" y="3284538"/>
            <a:ext cx="1587" cy="360362"/>
          </a:xfrm>
          <a:prstGeom prst="straightConnector1">
            <a:avLst/>
          </a:prstGeom>
          <a:noFill/>
          <a:ln w="38160" cap="flat">
            <a:solidFill>
              <a:srgbClr val="C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49213"/>
            <a:ext cx="8951913" cy="395287"/>
          </a:xfrm>
          <a:prstGeom prst="rect">
            <a:avLst/>
          </a:prstGeom>
          <a:gradFill rotWithShape="0">
            <a:gsLst>
              <a:gs pos="0">
                <a:srgbClr val="95D0FF"/>
              </a:gs>
              <a:gs pos="100000">
                <a:srgbClr val="BEE0FF"/>
              </a:gs>
            </a:gsLst>
            <a:lin ang="18900000" scaled="1"/>
          </a:gra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2060"/>
                </a:solidFill>
              </a:rPr>
              <a:t>Динамика заболеваемости ВИЧ-инфекцией, на 100 тыс. нас.</a:t>
            </a:r>
          </a:p>
        </p:txBody>
      </p:sp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509588" y="620713"/>
          <a:ext cx="8432800" cy="295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3" r:id="rId4" imgW="8433000" imgH="2956320" progId="">
                  <p:embed/>
                </p:oleObj>
              </mc:Choice>
              <mc:Fallback>
                <p:oleObj r:id="rId4" imgW="8433000" imgH="295632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588" y="620713"/>
                        <a:ext cx="8432800" cy="29559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7089775" y="1268413"/>
            <a:ext cx="863600" cy="358775"/>
          </a:xfrm>
          <a:prstGeom prst="rect">
            <a:avLst/>
          </a:prstGeom>
          <a:solidFill>
            <a:srgbClr val="FFFF00"/>
          </a:solidFill>
          <a:ln w="9360" cap="flat">
            <a:solidFill>
              <a:srgbClr val="C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>
                <a:solidFill>
                  <a:srgbClr val="002060"/>
                </a:solidFill>
              </a:rPr>
              <a:t>-  4,7%</a:t>
            </a:r>
          </a:p>
        </p:txBody>
      </p:sp>
      <p:graphicFrame>
        <p:nvGraphicFramePr>
          <p:cNvPr id="33796" name="Object 4"/>
          <p:cNvGraphicFramePr>
            <a:graphicFrameLocks noChangeAspect="1"/>
          </p:cNvGraphicFramePr>
          <p:nvPr/>
        </p:nvGraphicFramePr>
        <p:xfrm>
          <a:off x="523875" y="4084638"/>
          <a:ext cx="8415338" cy="270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4" r:id="rId6" imgW="8415000" imgH="2708640" progId="">
                  <p:embed/>
                </p:oleObj>
              </mc:Choice>
              <mc:Fallback>
                <p:oleObj r:id="rId6" imgW="8415000" imgH="2708640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" y="4084638"/>
                        <a:ext cx="8415338" cy="270827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82563" y="3595688"/>
            <a:ext cx="8759825" cy="736600"/>
          </a:xfrm>
          <a:prstGeom prst="rect">
            <a:avLst/>
          </a:prstGeom>
          <a:gradFill rotWithShape="0">
            <a:gsLst>
              <a:gs pos="0">
                <a:srgbClr val="E6F7FF"/>
              </a:gs>
              <a:gs pos="100000">
                <a:srgbClr val="BFECFF"/>
              </a:gs>
            </a:gsLst>
            <a:lin ang="5400000" scaled="1"/>
          </a:gradFill>
          <a:ln w="9360" cap="flat">
            <a:solidFill>
              <a:srgbClr val="46AAC4"/>
            </a:solidFill>
            <a:round/>
            <a:headEnd/>
            <a:tailEnd/>
          </a:ln>
          <a:effectLst>
            <a:outerShdw dist="20160" dir="5400000" algn="ctr" rotWithShape="0">
              <a:srgbClr val="000000">
                <a:alpha val="38034"/>
              </a:srgbClr>
            </a:outerShdw>
          </a:effec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100" b="1">
                <a:solidFill>
                  <a:srgbClr val="002060"/>
                </a:solidFill>
              </a:rPr>
              <a:t>Заболеваемость ВИЧ-инфекцией </a:t>
            </a:r>
            <a:r>
              <a:rPr lang="ru-RU" altLang="ru-RU" sz="2100" b="1" u="sng">
                <a:solidFill>
                  <a:srgbClr val="002060"/>
                </a:solidFill>
              </a:rPr>
              <a:t>по возрастам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100" b="1">
                <a:solidFill>
                  <a:srgbClr val="002060"/>
                </a:solidFill>
              </a:rPr>
              <a:t>в Свердловской области (на 100 тыс. нас.)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98438" y="4335463"/>
            <a:ext cx="3724275" cy="639762"/>
          </a:xfrm>
          <a:prstGeom prst="rect">
            <a:avLst/>
          </a:prstGeom>
          <a:gradFill rotWithShape="0">
            <a:gsLst>
              <a:gs pos="0">
                <a:srgbClr val="F4FFE6"/>
              </a:gs>
              <a:gs pos="100000">
                <a:srgbClr val="E3FBC2"/>
              </a:gs>
            </a:gsLst>
            <a:lin ang="5400000" scaled="1"/>
          </a:gradFill>
          <a:ln w="9360" cap="flat">
            <a:solidFill>
              <a:srgbClr val="98B855"/>
            </a:solidFill>
            <a:round/>
            <a:headEnd/>
            <a:tailEnd/>
          </a:ln>
          <a:effectLst>
            <a:outerShdw dist="20160" dir="5400000" algn="ctr" rotWithShape="0">
              <a:srgbClr val="000000">
                <a:alpha val="38034"/>
              </a:srgbClr>
            </a:outerShdw>
          </a:effec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Максимальное </a:t>
            </a:r>
            <a:r>
              <a:rPr lang="ru-RU" altLang="ru-RU" b="1">
                <a:solidFill>
                  <a:srgbClr val="C00000"/>
                </a:solidFill>
              </a:rPr>
              <a:t>снижение </a:t>
            </a:r>
            <a:r>
              <a:rPr lang="ru-RU" altLang="ru-RU" b="1">
                <a:solidFill>
                  <a:srgbClr val="000000"/>
                </a:solidFill>
              </a:rPr>
              <a:t>среди молодежи </a:t>
            </a:r>
            <a:r>
              <a:rPr lang="ru-RU" altLang="ru-RU" b="1">
                <a:solidFill>
                  <a:srgbClr val="C00000"/>
                </a:solidFill>
              </a:rPr>
              <a:t>в 2,5 раза</a:t>
            </a: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5227638" y="4335463"/>
            <a:ext cx="3724275" cy="639762"/>
          </a:xfrm>
          <a:prstGeom prst="rect">
            <a:avLst/>
          </a:prstGeom>
          <a:gradFill rotWithShape="0">
            <a:gsLst>
              <a:gs pos="0">
                <a:srgbClr val="FFF1EC"/>
              </a:gs>
              <a:gs pos="100000">
                <a:srgbClr val="FFDED0"/>
              </a:gs>
            </a:gsLst>
            <a:lin ang="5400000" scaled="1"/>
          </a:gradFill>
          <a:ln w="9360" cap="flat">
            <a:solidFill>
              <a:srgbClr val="F59240"/>
            </a:solidFill>
            <a:round/>
            <a:headEnd/>
            <a:tailEnd/>
          </a:ln>
          <a:effectLst>
            <a:outerShdw dist="20160" dir="5400000" algn="ctr" rotWithShape="0">
              <a:srgbClr val="000000">
                <a:alpha val="38034"/>
              </a:srgbClr>
            </a:outerShdw>
          </a:effec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Максимальный </a:t>
            </a:r>
            <a:r>
              <a:rPr lang="ru-RU" altLang="ru-RU" b="1">
                <a:solidFill>
                  <a:srgbClr val="C00000"/>
                </a:solidFill>
              </a:rPr>
              <a:t>рост </a:t>
            </a:r>
            <a:r>
              <a:rPr lang="ru-RU" altLang="ru-RU" b="1">
                <a:solidFill>
                  <a:srgbClr val="000000"/>
                </a:solidFill>
              </a:rPr>
              <a:t>среди лиц старше 40 лет </a:t>
            </a:r>
            <a:r>
              <a:rPr lang="ru-RU" altLang="ru-RU" b="1">
                <a:solidFill>
                  <a:srgbClr val="C00000"/>
                </a:solidFill>
              </a:rPr>
              <a:t>в 4 раза</a:t>
            </a: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182563" y="4335463"/>
            <a:ext cx="3884612" cy="2478087"/>
          </a:xfrm>
          <a:prstGeom prst="rect">
            <a:avLst/>
          </a:prstGeom>
          <a:noFill/>
          <a:ln w="25560" cap="flat">
            <a:solidFill>
              <a:srgbClr val="3A5F8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5227638" y="4335463"/>
            <a:ext cx="3724275" cy="2478087"/>
          </a:xfrm>
          <a:prstGeom prst="rect">
            <a:avLst/>
          </a:prstGeom>
          <a:noFill/>
          <a:ln w="25560" cap="flat">
            <a:solidFill>
              <a:srgbClr val="3A5F8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1136650" y="5632450"/>
            <a:ext cx="622300" cy="257175"/>
          </a:xfrm>
          <a:prstGeom prst="rect">
            <a:avLst/>
          </a:prstGeom>
          <a:noFill/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20 чел</a:t>
            </a: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2343150" y="5503863"/>
            <a:ext cx="622300" cy="257175"/>
          </a:xfrm>
          <a:prstGeom prst="rect">
            <a:avLst/>
          </a:prstGeom>
          <a:noFill/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37 чел</a:t>
            </a: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3549650" y="5354638"/>
            <a:ext cx="700088" cy="257175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395 чел</a:t>
            </a: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4719638" y="5038725"/>
            <a:ext cx="777875" cy="257175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1314 чел</a:t>
            </a:r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5800725" y="5030788"/>
            <a:ext cx="777875" cy="257175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1299 чел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6738938" y="5502275"/>
            <a:ext cx="700087" cy="257175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457 чел</a:t>
            </a:r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7961313" y="5711825"/>
            <a:ext cx="660400" cy="257175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100" b="1">
                <a:solidFill>
                  <a:srgbClr val="C00000"/>
                </a:solidFill>
              </a:rPr>
              <a:t>205чел</a:t>
            </a:r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7888288" y="2459038"/>
            <a:ext cx="1046162" cy="333375"/>
          </a:xfrm>
          <a:prstGeom prst="rect">
            <a:avLst/>
          </a:prstGeom>
          <a:solidFill>
            <a:srgbClr val="FFFF00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>
                <a:solidFill>
                  <a:srgbClr val="000000"/>
                </a:solidFill>
              </a:rPr>
              <a:t>3727 чел</a:t>
            </a:r>
          </a:p>
        </p:txBody>
      </p:sp>
      <p:sp>
        <p:nvSpPr>
          <p:cNvPr id="33810" name="Freeform 18"/>
          <p:cNvSpPr>
            <a:spLocks noChangeArrowheads="1"/>
          </p:cNvSpPr>
          <p:nvPr/>
        </p:nvSpPr>
        <p:spPr bwMode="auto">
          <a:xfrm>
            <a:off x="6735763" y="1724025"/>
            <a:ext cx="847725" cy="1809750"/>
          </a:xfrm>
          <a:custGeom>
            <a:avLst/>
            <a:gdLst>
              <a:gd name="G0" fmla="+- 1178 0 0"/>
              <a:gd name="G1" fmla="+- 1 0 0"/>
              <a:gd name="G2" fmla="+- 63111 0 0"/>
              <a:gd name="G3" fmla="*/ 1 12543 51712"/>
              <a:gd name="G4" fmla="*/ 1 6295 25856"/>
              <a:gd name="G5" fmla="*/ G4 1 180"/>
              <a:gd name="G6" fmla="*/ G3 1 G5"/>
              <a:gd name="G7" fmla="+- 1 0 0"/>
              <a:gd name="G8" fmla="+- 32768 0 0"/>
              <a:gd name="T0" fmla="*/ 847725 w 847725"/>
              <a:gd name="T1" fmla="*/ 904875 h 1809750"/>
              <a:gd name="T2" fmla="*/ 423863 w 847725"/>
              <a:gd name="T3" fmla="*/ 1809750 h 1809750"/>
              <a:gd name="T4" fmla="*/ 0 w 847725"/>
              <a:gd name="T5" fmla="*/ 904875 h 1809750"/>
              <a:gd name="T6" fmla="*/ 423863 w 847725"/>
              <a:gd name="T7" fmla="*/ 0 h 1809750"/>
              <a:gd name="T8" fmla="*/ 0 w 847725"/>
              <a:gd name="T9" fmla="*/ 0 h 1809750"/>
              <a:gd name="T10" fmla="*/ 847725 w 847725"/>
              <a:gd name="T11" fmla="*/ 1809750 h 1809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847725" h="1809750">
                <a:moveTo>
                  <a:pt x="0" y="2515"/>
                </a:moveTo>
                <a:lnTo>
                  <a:pt x="1178" y="2515"/>
                </a:lnTo>
                <a:lnTo>
                  <a:pt x="180" y="90"/>
                </a:lnTo>
                <a:lnTo>
                  <a:pt x="1178" y="2515"/>
                </a:lnTo>
                <a:lnTo>
                  <a:pt x="270" y="90"/>
                </a:lnTo>
                <a:lnTo>
                  <a:pt x="0" y="2515"/>
                </a:lnTo>
                <a:close/>
              </a:path>
            </a:pathLst>
          </a:custGeom>
          <a:noFill/>
          <a:ln w="25560" cap="flat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811" name="Rectangle 19"/>
          <p:cNvSpPr>
            <a:spLocks noChangeArrowheads="1"/>
          </p:cNvSpPr>
          <p:nvPr/>
        </p:nvSpPr>
        <p:spPr bwMode="auto">
          <a:xfrm>
            <a:off x="6748463" y="620713"/>
            <a:ext cx="227647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1600" b="1">
                <a:solidFill>
                  <a:srgbClr val="C00000"/>
                </a:solidFill>
              </a:rPr>
              <a:t>- в 2,5 раза выше РФ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7" name="Group 1"/>
          <p:cNvGraphicFramePr>
            <a:graphicFrameLocks noGrp="1"/>
          </p:cNvGraphicFramePr>
          <p:nvPr/>
        </p:nvGraphicFramePr>
        <p:xfrm>
          <a:off x="390525" y="1412875"/>
          <a:ext cx="4097338" cy="5132388"/>
        </p:xfrm>
        <a:graphic>
          <a:graphicData uri="http://schemas.openxmlformats.org/drawingml/2006/table">
            <a:tbl>
              <a:tblPr/>
              <a:tblGrid>
                <a:gridCol w="406400">
                  <a:extLst>
                    <a:ext uri="{9D8B030D-6E8A-4147-A177-3AD203B41FA5}">
                      <a16:colId xmlns:a16="http://schemas.microsoft.com/office/drawing/2014/main" val="1437229091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4101228008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1560950239"/>
                    </a:ext>
                  </a:extLst>
                </a:gridCol>
              </a:tblGrid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Полевской 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3,2%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9296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Верхний Тагил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3,2%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977719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Североуральск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3,1%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3455673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4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Кировград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2,9%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464900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5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Первоуральск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2,6%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791382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6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Бисерть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2,5%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730560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7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Сухой Лог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2,4%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3478731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8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Туринск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2,4%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961370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9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Красноуральск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2,4%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686054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Карпинск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2,4%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559645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11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Белоярский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2,4%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577642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12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Богданович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2,3%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868088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13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Нижняя Тура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632709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14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Дегтярск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333268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15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Малышево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222736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16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Верхотурский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2,1%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99211"/>
                  </a:ext>
                </a:extLst>
              </a:tr>
            </a:tbl>
          </a:graphicData>
        </a:graphic>
      </p:graphicFrame>
      <p:graphicFrame>
        <p:nvGraphicFramePr>
          <p:cNvPr id="34981" name="Group 165"/>
          <p:cNvGraphicFramePr>
            <a:graphicFrameLocks noGrp="1"/>
          </p:cNvGraphicFramePr>
          <p:nvPr/>
        </p:nvGraphicFramePr>
        <p:xfrm>
          <a:off x="5205413" y="1484313"/>
          <a:ext cx="3733800" cy="4811712"/>
        </p:xfrm>
        <a:graphic>
          <a:graphicData uri="http://schemas.openxmlformats.org/drawingml/2006/table">
            <a:tbl>
              <a:tblPr/>
              <a:tblGrid>
                <a:gridCol w="360362">
                  <a:extLst>
                    <a:ext uri="{9D8B030D-6E8A-4147-A177-3AD203B41FA5}">
                      <a16:colId xmlns:a16="http://schemas.microsoft.com/office/drawing/2014/main" val="3213453163"/>
                    </a:ext>
                  </a:extLst>
                </a:gridCol>
                <a:gridCol w="2293938">
                  <a:extLst>
                    <a:ext uri="{9D8B030D-6E8A-4147-A177-3AD203B41FA5}">
                      <a16:colId xmlns:a16="http://schemas.microsoft.com/office/drawing/2014/main" val="420515877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1341937959"/>
                    </a:ext>
                  </a:extLst>
                </a:gridCol>
              </a:tblGrid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№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МО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033630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Асбест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633958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Краснотурьинск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572538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3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Верх. Пышма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2%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4255801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4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Волчанск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1,9%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9266815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5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Качканар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1,9%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9656057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6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Сысерть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1,9%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8326612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7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Арамиль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1,9%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6512494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8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Реж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1,8%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4076737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9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Ревда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1,8%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9392290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10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Рефтинский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1,8%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4901984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11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Каменский ГО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1,8%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3471664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12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Шаля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1,7%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469337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13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Артемовский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1,7%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663059"/>
                  </a:ext>
                </a:extLst>
              </a:tr>
              <a:tr h="320675"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14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Тугулым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3000"/>
                        </a:lnSpc>
                        <a:spcBef>
                          <a:spcPts val="145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lnSpc>
                          <a:spcPct val="93000"/>
                        </a:lnSpc>
                        <a:spcBef>
                          <a:spcPts val="116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lnSpc>
                          <a:spcPct val="93000"/>
                        </a:lnSpc>
                        <a:spcBef>
                          <a:spcPts val="888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defTabSz="449263" eaLnBrk="0" fontAlgn="base" hangingPunct="0">
                        <a:lnSpc>
                          <a:spcPct val="93000"/>
                        </a:lnSpc>
                        <a:spcBef>
                          <a:spcPts val="313"/>
                        </a:spcBef>
                        <a:spcAft>
                          <a:spcPts val="38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0">
                        <a:lnSpc>
                          <a:spcPct val="81000"/>
                        </a:lnSpc>
                        <a:spcBef>
                          <a:spcPts val="38"/>
                        </a:spcBef>
                        <a:spcAft>
                          <a:spcPts val="38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9263" algn="l"/>
                          <a:tab pos="898525" algn="l"/>
                          <a:tab pos="1347788" algn="l"/>
                          <a:tab pos="1797050" algn="l"/>
                          <a:tab pos="2246313" algn="l"/>
                          <a:tab pos="2695575" algn="l"/>
                          <a:tab pos="3144838" algn="l"/>
                          <a:tab pos="3594100" algn="l"/>
                          <a:tab pos="4043363" algn="l"/>
                          <a:tab pos="4492625" algn="l"/>
                          <a:tab pos="4941888" algn="l"/>
                          <a:tab pos="5391150" algn="l"/>
                          <a:tab pos="5840413" algn="l"/>
                          <a:tab pos="6289675" algn="l"/>
                          <a:tab pos="6738938" algn="l"/>
                          <a:tab pos="7188200" algn="l"/>
                          <a:tab pos="7637463" algn="l"/>
                          <a:tab pos="8086725" algn="l"/>
                          <a:tab pos="8535988" algn="l"/>
                          <a:tab pos="8985250" algn="l"/>
                          <a:tab pos="9434513" algn="l"/>
                          <a:tab pos="9883775" algn="l"/>
                          <a:tab pos="10333038" algn="l"/>
                          <a:tab pos="10782300" algn="l"/>
                        </a:tabLst>
                      </a:pPr>
                      <a:r>
                        <a:rPr kumimoji="0" lang="ru-RU" alt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pitchFamily="34" charset="-122"/>
                          <a:cs typeface="Segoe UI" panose="020B0502040204020203" pitchFamily="34" charset="0"/>
                        </a:rPr>
                        <a:t>1,7%</a:t>
                      </a:r>
                    </a:p>
                  </a:txBody>
                  <a:tcPr marL="51120" marR="51120" marT="46800" marB="468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9457779"/>
                  </a:ext>
                </a:extLst>
              </a:tr>
            </a:tbl>
          </a:graphicData>
        </a:graphic>
      </p:graphicFrame>
      <p:sp>
        <p:nvSpPr>
          <p:cNvPr id="35135" name="Rectangle 319"/>
          <p:cNvSpPr>
            <a:spLocks noChangeArrowheads="1"/>
          </p:cNvSpPr>
          <p:nvPr/>
        </p:nvSpPr>
        <p:spPr bwMode="auto">
          <a:xfrm>
            <a:off x="-15875" y="692150"/>
            <a:ext cx="49053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>
                <a:solidFill>
                  <a:srgbClr val="C00000"/>
                </a:solidFill>
              </a:rPr>
              <a:t>16 территорий с пораженностью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 u="sng">
                <a:solidFill>
                  <a:srgbClr val="C00000"/>
                </a:solidFill>
              </a:rPr>
              <a:t>свыше 2%</a:t>
            </a:r>
            <a:r>
              <a:rPr lang="ru-RU" altLang="ru-RU" b="1">
                <a:solidFill>
                  <a:srgbClr val="C00000"/>
                </a:solidFill>
              </a:rPr>
              <a:t> (!!! МАКСИМАЛЬНЫЙ РИСК) </a:t>
            </a:r>
          </a:p>
        </p:txBody>
      </p:sp>
      <p:sp>
        <p:nvSpPr>
          <p:cNvPr id="35136" name="Rectangle 320"/>
          <p:cNvSpPr>
            <a:spLocks noChangeArrowheads="1"/>
          </p:cNvSpPr>
          <p:nvPr/>
        </p:nvSpPr>
        <p:spPr bwMode="auto">
          <a:xfrm>
            <a:off x="4995863" y="715963"/>
            <a:ext cx="4211637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>
                <a:solidFill>
                  <a:srgbClr val="C00000"/>
                </a:solidFill>
              </a:rPr>
              <a:t>14 территорий с пораженностью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 u="sng">
                <a:solidFill>
                  <a:srgbClr val="C00000"/>
                </a:solidFill>
              </a:rPr>
              <a:t>от 1,7% до 2% </a:t>
            </a:r>
          </a:p>
        </p:txBody>
      </p:sp>
      <p:sp>
        <p:nvSpPr>
          <p:cNvPr id="35137" name="Rectangle 321"/>
          <p:cNvSpPr>
            <a:spLocks noChangeArrowheads="1"/>
          </p:cNvSpPr>
          <p:nvPr/>
        </p:nvSpPr>
        <p:spPr bwMode="auto">
          <a:xfrm>
            <a:off x="-15875" y="115888"/>
            <a:ext cx="9144000" cy="455612"/>
          </a:xfrm>
          <a:prstGeom prst="rect">
            <a:avLst/>
          </a:prstGeom>
          <a:gradFill rotWithShape="0">
            <a:gsLst>
              <a:gs pos="0">
                <a:srgbClr val="95D0FF"/>
              </a:gs>
              <a:gs pos="100000">
                <a:srgbClr val="BEE0FF"/>
              </a:gs>
            </a:gsLst>
            <a:lin ang="13500000" scaled="1"/>
          </a:gra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Территории риска </a:t>
            </a:r>
            <a:r>
              <a:rPr lang="ru-RU" altLang="ru-RU" sz="2400" b="1" u="sng">
                <a:solidFill>
                  <a:srgbClr val="002060"/>
                </a:solidFill>
              </a:rPr>
              <a:t>по пораженности ВИЧ-инфекцией</a:t>
            </a:r>
            <a:r>
              <a:rPr lang="ru-RU" altLang="ru-RU" sz="2400" b="1">
                <a:solidFill>
                  <a:srgbClr val="002060"/>
                </a:solidFill>
              </a:rPr>
              <a:t>, %</a:t>
            </a:r>
          </a:p>
        </p:txBody>
      </p:sp>
      <p:sp>
        <p:nvSpPr>
          <p:cNvPr id="35138" name="Rectangle 322"/>
          <p:cNvSpPr>
            <a:spLocks noChangeArrowheads="1"/>
          </p:cNvSpPr>
          <p:nvPr/>
        </p:nvSpPr>
        <p:spPr bwMode="auto">
          <a:xfrm>
            <a:off x="4787900" y="6165850"/>
            <a:ext cx="4148138" cy="919163"/>
          </a:xfrm>
          <a:prstGeom prst="rect">
            <a:avLst/>
          </a:prstGeom>
          <a:gradFill rotWithShape="0">
            <a:gsLst>
              <a:gs pos="0">
                <a:srgbClr val="FFFF9F"/>
              </a:gs>
              <a:gs pos="100000">
                <a:srgbClr val="FFFFC5"/>
              </a:gs>
            </a:gsLst>
            <a:lin ang="13500000" scaled="1"/>
          </a:gradFill>
          <a:ln w="9360" cap="flat">
            <a:solidFill>
              <a:srgbClr val="C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>
                <a:solidFill>
                  <a:srgbClr val="002060"/>
                </a:solidFill>
              </a:rPr>
              <a:t>В зоне риска 30  муниципалитетов: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b="1">
                <a:solidFill>
                  <a:srgbClr val="C00000"/>
                </a:solidFill>
              </a:rPr>
              <a:t>40% территорий области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6200" y="115888"/>
            <a:ext cx="8977313" cy="828675"/>
          </a:xfrm>
          <a:prstGeom prst="rect">
            <a:avLst/>
          </a:prstGeom>
          <a:gradFill rotWithShape="0">
            <a:gsLst>
              <a:gs pos="0">
                <a:srgbClr val="95D0FF"/>
              </a:gs>
              <a:gs pos="100000">
                <a:srgbClr val="BEE0FF"/>
              </a:gs>
            </a:gsLst>
            <a:lin ang="18900000" scaled="1"/>
          </a:gra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Рост заболеваемости ВИЧ-инфекцией более, чем на 25%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в 2023 году - в 15 муниципалитетах (на 100 тыс. нас.) </a:t>
            </a: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179388" y="1123950"/>
          <a:ext cx="8567737" cy="550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r:id="rId4" imgW="8568720" imgH="5505480" progId="">
                  <p:embed/>
                </p:oleObj>
              </mc:Choice>
              <mc:Fallback>
                <p:oleObj r:id="rId4" imgW="8568720" imgH="550548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123950"/>
                        <a:ext cx="8567737" cy="550545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23850" y="4005263"/>
            <a:ext cx="8424863" cy="2651125"/>
          </a:xfrm>
          <a:prstGeom prst="rect">
            <a:avLst/>
          </a:prstGeom>
          <a:noFill/>
          <a:ln w="38160" cap="flat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7127875" y="5949950"/>
            <a:ext cx="2016125" cy="706438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000" b="1"/>
              <a:t>Рост на 50%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000" b="1"/>
              <a:t>и более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5" name="Object 1"/>
          <p:cNvGraphicFramePr>
            <a:graphicFrameLocks noChangeAspect="1"/>
          </p:cNvGraphicFramePr>
          <p:nvPr/>
        </p:nvGraphicFramePr>
        <p:xfrm>
          <a:off x="179388" y="1339850"/>
          <a:ext cx="8685212" cy="3986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1" r:id="rId4" imgW="8685720" imgH="3985920" progId="">
                  <p:embed/>
                </p:oleObj>
              </mc:Choice>
              <mc:Fallback>
                <p:oleObj r:id="rId4" imgW="8685720" imgH="3985920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339850"/>
                        <a:ext cx="8685212" cy="398621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2413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800000"/>
                </a:solidFill>
              </a:rPr>
              <a:t>Динамика новых случаев ВИЧ-инфекции </a:t>
            </a:r>
          </a:p>
          <a:p>
            <a:pPr algn="ctr" eaLnBrk="1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800000"/>
                </a:solidFill>
              </a:rPr>
              <a:t>в Екатеринбурге (абсолютное число)</a:t>
            </a: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179388" y="5229225"/>
            <a:ext cx="8855075" cy="1219200"/>
          </a:xfrm>
          <a:prstGeom prst="rect">
            <a:avLst/>
          </a:prstGeom>
          <a:solidFill>
            <a:srgbClr val="621414"/>
          </a:solidFill>
          <a:ln w="9360" cap="flat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r>
              <a:rPr lang="ru-RU" altLang="ru-RU" sz="2400" b="1"/>
              <a:t>Первичная заболеваемость </a:t>
            </a:r>
          </a:p>
          <a:p>
            <a:pPr algn="ctr" eaLnBrk="1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r>
              <a:rPr lang="ru-RU" altLang="ru-RU" sz="2400" b="1"/>
              <a:t>2023 г. – 55,2 на 100 тыс. нас. (снижение на 14%</a:t>
            </a:r>
          </a:p>
          <a:p>
            <a:pPr algn="ctr" eaLnBrk="1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r>
              <a:rPr lang="ru-RU" altLang="ru-RU" sz="2400" b="1"/>
              <a:t>по сравнению с 2022 г.), 842 сл.</a:t>
            </a:r>
          </a:p>
        </p:txBody>
      </p:sp>
      <p:cxnSp>
        <p:nvCxnSpPr>
          <p:cNvPr id="36868" name="AutoShape 4"/>
          <p:cNvCxnSpPr>
            <a:cxnSpLocks noChangeShapeType="1"/>
          </p:cNvCxnSpPr>
          <p:nvPr/>
        </p:nvCxnSpPr>
        <p:spPr bwMode="auto">
          <a:xfrm>
            <a:off x="4737100" y="1009650"/>
            <a:ext cx="3868738" cy="1411288"/>
          </a:xfrm>
          <a:prstGeom prst="straightConnector1">
            <a:avLst/>
          </a:prstGeom>
          <a:noFill/>
          <a:ln w="25560" cap="flat">
            <a:solidFill>
              <a:srgbClr val="8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6478588" y="1196975"/>
            <a:ext cx="1231900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>
              <a:spcBef>
                <a:spcPts val="75"/>
              </a:spcBef>
              <a:spcAft>
                <a:spcPts val="7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- 44,8%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89" name="Object 1"/>
          <p:cNvGraphicFramePr>
            <a:graphicFrameLocks noChangeAspect="1"/>
          </p:cNvGraphicFramePr>
          <p:nvPr/>
        </p:nvGraphicFramePr>
        <p:xfrm>
          <a:off x="206375" y="1722438"/>
          <a:ext cx="8596313" cy="501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6" r:id="rId4" imgW="8608298" imgH="5017443" progId="">
                  <p:embed/>
                </p:oleObj>
              </mc:Choice>
              <mc:Fallback>
                <p:oleObj r:id="rId4" imgW="8608298" imgH="5017443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375" y="1722438"/>
                        <a:ext cx="8596313" cy="5013325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712200" cy="138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990000"/>
                </a:solidFill>
                <a:cs typeface="Arial" panose="020B0604020202020204" pitchFamily="34" charset="0"/>
              </a:rPr>
              <a:t>Крайне высокая пораженность ВИЧ-инфекцией </a:t>
            </a:r>
          </a:p>
          <a:p>
            <a:pPr algn="ctr" eaLnBrk="1" hangingPunct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990000"/>
                </a:solidFill>
                <a:cs typeface="Arial" panose="020B0604020202020204" pitchFamily="34" charset="0"/>
              </a:rPr>
              <a:t>старших возрастных групп, %.</a:t>
            </a:r>
          </a:p>
          <a:p>
            <a:pPr algn="ctr" eaLnBrk="1" hangingPunct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endParaRPr lang="ru-RU" altLang="ru-RU" sz="2800" b="1">
              <a:solidFill>
                <a:srgbClr val="990000"/>
              </a:solidFill>
              <a:cs typeface="Arial" panose="020B0604020202020204" pitchFamily="34" charset="0"/>
            </a:endParaRPr>
          </a:p>
        </p:txBody>
      </p:sp>
      <p:sp>
        <p:nvSpPr>
          <p:cNvPr id="37891" name="Oval 3"/>
          <p:cNvSpPr>
            <a:spLocks noChangeArrowheads="1"/>
          </p:cNvSpPr>
          <p:nvPr/>
        </p:nvSpPr>
        <p:spPr bwMode="auto">
          <a:xfrm>
            <a:off x="3563938" y="1989138"/>
            <a:ext cx="3240087" cy="2808287"/>
          </a:xfrm>
          <a:prstGeom prst="ellipse">
            <a:avLst/>
          </a:prstGeom>
          <a:noFill/>
          <a:ln w="25560" cap="flat">
            <a:solidFill>
              <a:srgbClr val="385D8A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6561138" y="1839913"/>
            <a:ext cx="2366962" cy="460375"/>
          </a:xfrm>
          <a:prstGeom prst="rect">
            <a:avLst/>
          </a:prstGeom>
          <a:noFill/>
          <a:ln w="19080" cap="flat">
            <a:solidFill>
              <a:srgbClr val="99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  <a:cs typeface="Arial" panose="020B0604020202020204" pitchFamily="34" charset="0"/>
              </a:rPr>
              <a:t>Каждый 20-ый</a:t>
            </a:r>
          </a:p>
        </p:txBody>
      </p:sp>
      <p:cxnSp>
        <p:nvCxnSpPr>
          <p:cNvPr id="37893" name="AutoShape 5"/>
          <p:cNvCxnSpPr>
            <a:cxnSpLocks noChangeShapeType="1"/>
          </p:cNvCxnSpPr>
          <p:nvPr/>
        </p:nvCxnSpPr>
        <p:spPr bwMode="auto">
          <a:xfrm flipV="1">
            <a:off x="4730750" y="2038350"/>
            <a:ext cx="1928813" cy="188913"/>
          </a:xfrm>
          <a:prstGeom prst="straightConnector1">
            <a:avLst/>
          </a:prstGeom>
          <a:noFill/>
          <a:ln w="19080" cap="flat">
            <a:solidFill>
              <a:srgbClr val="99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7894" name="AutoShape 6"/>
          <p:cNvCxnSpPr>
            <a:cxnSpLocks noChangeShapeType="1"/>
          </p:cNvCxnSpPr>
          <p:nvPr/>
        </p:nvCxnSpPr>
        <p:spPr bwMode="auto">
          <a:xfrm flipV="1">
            <a:off x="6084888" y="2347913"/>
            <a:ext cx="1300162" cy="142875"/>
          </a:xfrm>
          <a:prstGeom prst="straightConnector1">
            <a:avLst/>
          </a:prstGeom>
          <a:noFill/>
          <a:ln w="22320" cap="flat">
            <a:solidFill>
              <a:srgbClr val="99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79388" y="115888"/>
            <a:ext cx="4324350" cy="828675"/>
          </a:xfrm>
          <a:prstGeom prst="rect">
            <a:avLst/>
          </a:prstGeom>
          <a:gradFill rotWithShape="0">
            <a:gsLst>
              <a:gs pos="0">
                <a:srgbClr val="E6F7FF"/>
              </a:gs>
              <a:gs pos="100000">
                <a:srgbClr val="BFECFF"/>
              </a:gs>
            </a:gsLst>
            <a:lin ang="5400000" scaled="1"/>
          </a:gradFill>
          <a:ln w="9360" cap="flat">
            <a:solidFill>
              <a:srgbClr val="46AAC4"/>
            </a:solidFill>
            <a:round/>
            <a:headEnd/>
            <a:tailEnd/>
          </a:ln>
          <a:effectLst>
            <a:outerShdw dist="20160" dir="5400000" algn="ctr" rotWithShape="0">
              <a:srgbClr val="000000">
                <a:alpha val="38034"/>
              </a:srgbClr>
            </a:outerShdw>
          </a:effec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Пути передачи ВИЧ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на момент выявления, %</a:t>
            </a:r>
          </a:p>
        </p:txBody>
      </p:sp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179388" y="1196975"/>
          <a:ext cx="4751387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9" r:id="rId4" imgW="4752000" imgH="5544360" progId="">
                  <p:embed/>
                </p:oleObj>
              </mc:Choice>
              <mc:Fallback>
                <p:oleObj r:id="rId4" imgW="4752000" imgH="554436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196975"/>
                        <a:ext cx="4751387" cy="554355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5003800" y="115888"/>
            <a:ext cx="4138613" cy="828675"/>
          </a:xfrm>
          <a:prstGeom prst="rect">
            <a:avLst/>
          </a:prstGeom>
          <a:gradFill rotWithShape="0">
            <a:gsLst>
              <a:gs pos="0">
                <a:srgbClr val="F4FFE6"/>
              </a:gs>
              <a:gs pos="100000">
                <a:srgbClr val="E3FBC2"/>
              </a:gs>
            </a:gsLst>
            <a:lin ang="5400000" scaled="1"/>
          </a:gradFill>
          <a:ln w="9360" cap="flat">
            <a:solidFill>
              <a:srgbClr val="98B855"/>
            </a:solidFill>
            <a:round/>
            <a:headEnd/>
            <a:tailEnd/>
          </a:ln>
          <a:effectLst>
            <a:outerShdw dist="20160" dir="5400000" algn="ctr" rotWithShape="0">
              <a:srgbClr val="000000">
                <a:alpha val="38034"/>
              </a:srgbClr>
            </a:outerShdw>
          </a:effec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Гендерная структура </a:t>
            </a:r>
          </a:p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на момент выявления, %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5146675" y="1052513"/>
            <a:ext cx="3830638" cy="700087"/>
          </a:xfrm>
          <a:prstGeom prst="rect">
            <a:avLst/>
          </a:prstGeom>
          <a:noFill/>
          <a:ln w="9360" cap="flat">
            <a:solidFill>
              <a:srgbClr val="76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38"/>
              </a:spcBef>
              <a:spcAft>
                <a:spcPts val="38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C00000"/>
                </a:solidFill>
              </a:rPr>
              <a:t>82,5% женщины репродуктивного возраста</a:t>
            </a:r>
          </a:p>
        </p:txBody>
      </p:sp>
      <p:graphicFrame>
        <p:nvGraphicFramePr>
          <p:cNvPr id="38917" name="Object 5"/>
          <p:cNvGraphicFramePr>
            <a:graphicFrameLocks noChangeAspect="1"/>
          </p:cNvGraphicFramePr>
          <p:nvPr/>
        </p:nvGraphicFramePr>
        <p:xfrm>
          <a:off x="4983163" y="2154238"/>
          <a:ext cx="4157662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0" r:id="rId6" imgW="4163929" imgH="4170025" progId="">
                  <p:embed/>
                </p:oleObj>
              </mc:Choice>
              <mc:Fallback>
                <p:oleObj r:id="rId6" imgW="4163929" imgH="4170025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3163" y="2154238"/>
                        <a:ext cx="4157662" cy="416560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357188" y="73025"/>
            <a:ext cx="87122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800000"/>
                </a:solidFill>
                <a:cs typeface="Arial" panose="020B0604020202020204" pitchFamily="34" charset="0"/>
              </a:rPr>
              <a:t>ВИЧ-инфекции среди женщин и детей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8" y="619125"/>
            <a:ext cx="2246312" cy="187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2857500" y="619125"/>
            <a:ext cx="6057900" cy="847725"/>
          </a:xfrm>
          <a:prstGeom prst="rect">
            <a:avLst/>
          </a:prstGeom>
          <a:solidFill>
            <a:srgbClr val="92D050">
              <a:alpha val="17000"/>
            </a:srgbClr>
          </a:solidFill>
          <a:ln w="9360" cap="flat">
            <a:solidFill>
              <a:srgbClr val="66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333300"/>
                </a:solidFill>
                <a:cs typeface="Arial" panose="020B0604020202020204" pitchFamily="34" charset="0"/>
              </a:rPr>
              <a:t>Среди беременных – </a:t>
            </a:r>
          </a:p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333300"/>
                </a:solidFill>
                <a:cs typeface="Arial" panose="020B0604020202020204" pitchFamily="34" charset="0"/>
              </a:rPr>
              <a:t>2% живут с ВИЧ (Россия - 0,75%)</a:t>
            </a:r>
            <a:r>
              <a:rPr lang="ru-RU" altLang="ru-RU" sz="2400">
                <a:solidFill>
                  <a:srgbClr val="33330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846388" y="1533525"/>
            <a:ext cx="6057900" cy="898525"/>
          </a:xfrm>
          <a:prstGeom prst="rect">
            <a:avLst/>
          </a:prstGeom>
          <a:solidFill>
            <a:srgbClr val="DEEBF7"/>
          </a:solidFill>
          <a:ln w="9360" cap="flat">
            <a:solidFill>
              <a:srgbClr val="44546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200" b="1">
                <a:solidFill>
                  <a:srgbClr val="C00000"/>
                </a:solidFill>
                <a:cs typeface="Arial" panose="020B0604020202020204" pitchFamily="34" charset="0"/>
              </a:rPr>
              <a:t>1 место </a:t>
            </a:r>
            <a:r>
              <a:rPr lang="ru-RU" altLang="ru-RU" sz="2200" b="1">
                <a:solidFill>
                  <a:srgbClr val="002060"/>
                </a:solidFill>
                <a:cs typeface="Arial" panose="020B0604020202020204" pitchFamily="34" charset="0"/>
              </a:rPr>
              <a:t>в России по числу детей, рожденных от ВИЧ+ женщин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433388" y="2519363"/>
            <a:ext cx="8470900" cy="134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200" b="1">
                <a:solidFill>
                  <a:srgbClr val="002060"/>
                </a:solidFill>
                <a:cs typeface="Arial" panose="020B0604020202020204" pitchFamily="34" charset="0"/>
              </a:rPr>
              <a:t>Всего родилось 24 375 детей (в 2023 году – 874)</a:t>
            </a:r>
          </a:p>
          <a:p>
            <a:pPr algn="ctr" eaLnBrk="1" hangingPunct="1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200" b="1">
                <a:solidFill>
                  <a:srgbClr val="C00000"/>
                </a:solidFill>
                <a:cs typeface="Arial" panose="020B0604020202020204" pitchFamily="34" charset="0"/>
              </a:rPr>
              <a:t>С ВИЧ проживают 830 ребенка до 18 лет</a:t>
            </a:r>
          </a:p>
          <a:p>
            <a:pPr eaLnBrk="1" hangingPunct="1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200" b="1">
                <a:solidFill>
                  <a:srgbClr val="002060"/>
                </a:solidFill>
                <a:cs typeface="Arial" panose="020B0604020202020204" pitchFamily="34" charset="0"/>
              </a:rPr>
              <a:t>  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33375" y="3600450"/>
            <a:ext cx="8570913" cy="460375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9360" cap="flat">
            <a:solidFill>
              <a:srgbClr val="00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  <a:cs typeface="Arial" panose="020B0604020202020204" pitchFamily="34" charset="0"/>
              </a:rPr>
              <a:t>Уровень передачи ВИЧ от матери ребенку, %</a:t>
            </a:r>
          </a:p>
        </p:txBody>
      </p:sp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192588"/>
            <a:ext cx="5173663" cy="205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5240338" y="4319588"/>
            <a:ext cx="3657600" cy="1570037"/>
          </a:xfrm>
          <a:prstGeom prst="rect">
            <a:avLst/>
          </a:prstGeom>
          <a:solidFill>
            <a:srgbClr val="FBE5D6"/>
          </a:solidFill>
          <a:ln w="9360" cap="flat">
            <a:solidFill>
              <a:srgbClr val="00206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200" b="1">
                <a:solidFill>
                  <a:srgbClr val="002060"/>
                </a:solidFill>
                <a:cs typeface="Arial" panose="020B0604020202020204" pitchFamily="34" charset="0"/>
              </a:rPr>
              <a:t>Без химиопрофилактики</a:t>
            </a:r>
          </a:p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200" b="1">
                <a:solidFill>
                  <a:srgbClr val="002060"/>
                </a:solidFill>
                <a:cs typeface="Arial" panose="020B0604020202020204" pitchFamily="34" charset="0"/>
              </a:rPr>
              <a:t>беременным и новорожденным</a:t>
            </a:r>
          </a:p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cs typeface="Arial" panose="020B0604020202020204" pitchFamily="34" charset="0"/>
              </a:rPr>
              <a:t>РИСК 30-50% </a:t>
            </a:r>
          </a:p>
        </p:txBody>
      </p:sp>
      <p:cxnSp>
        <p:nvCxnSpPr>
          <p:cNvPr id="39945" name="AutoShape 9"/>
          <p:cNvCxnSpPr>
            <a:cxnSpLocks noChangeShapeType="1"/>
          </p:cNvCxnSpPr>
          <p:nvPr/>
        </p:nvCxnSpPr>
        <p:spPr bwMode="auto">
          <a:xfrm>
            <a:off x="1676400" y="4572000"/>
            <a:ext cx="2228850" cy="604838"/>
          </a:xfrm>
          <a:prstGeom prst="straightConnector1">
            <a:avLst/>
          </a:prstGeom>
          <a:noFill/>
          <a:ln w="28440" cap="flat">
            <a:solidFill>
              <a:srgbClr val="C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219075" y="6248400"/>
            <a:ext cx="8820150" cy="398463"/>
          </a:xfrm>
          <a:prstGeom prst="rect">
            <a:avLst/>
          </a:prstGeom>
          <a:solidFill>
            <a:srgbClr val="22226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000" b="1" i="1"/>
              <a:t>Важно! Обследование полового партнера беременной женщины!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0" y="174625"/>
            <a:ext cx="9144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r>
              <a:rPr lang="ru-RU" altLang="ru-RU" sz="3200" b="1">
                <a:solidFill>
                  <a:srgbClr val="002060"/>
                </a:solidFill>
              </a:rPr>
              <a:t>ПРОБЛЕМЫ</a:t>
            </a:r>
          </a:p>
        </p:txBody>
      </p:sp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645025" y="927100"/>
            <a:ext cx="4267200" cy="1978025"/>
          </a:xfrm>
          <a:prstGeom prst="rect">
            <a:avLst/>
          </a:prstGeom>
          <a:noFill/>
          <a:ln w="28440" cap="flat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C00000"/>
                </a:solidFill>
              </a:rPr>
              <a:t>НИЗКАЯ «ДОХОДИМОСТЬ»      до ОЦ СПИД</a:t>
            </a:r>
          </a:p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2060"/>
                </a:solidFill>
              </a:rPr>
              <a:t>Дошли до врача инфекциониста 66% впервые выявленных больных </a:t>
            </a:r>
            <a:r>
              <a:rPr lang="ru-RU" altLang="ru-RU" sz="2000" b="1">
                <a:solidFill>
                  <a:srgbClr val="C00000"/>
                </a:solidFill>
              </a:rPr>
              <a:t>(норматив 90%)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709613" y="2647950"/>
            <a:ext cx="2743200" cy="390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fld id="{616ACCED-241C-4D58-9308-E1843ADCD82C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>
                <a:spcBef>
                  <a:spcPts val="225"/>
                </a:spcBef>
                <a:spcAft>
                  <a:spcPts val="225"/>
                </a:spcAft>
                <a:buClrTx/>
                <a:buFontTx/>
                <a:buNone/>
              </a:pPr>
              <a:t>11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304800" y="914400"/>
            <a:ext cx="3886200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C00000"/>
                </a:solidFill>
              </a:rPr>
              <a:t>ПОЗДНЕЕ ВЫЯВЛЕНИЕ ВИЧ-ИНФЕКЦИИ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0" y="5084763"/>
            <a:ext cx="4500563" cy="171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endParaRPr lang="ru-RU" altLang="ru-RU" sz="2400" b="1">
              <a:solidFill>
                <a:srgbClr val="C00000"/>
              </a:solidFill>
            </a:endParaRPr>
          </a:p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</a:rPr>
              <a:t>Норматив – не более 25%</a:t>
            </a:r>
          </a:p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endParaRPr lang="ru-RU" altLang="ru-RU" sz="2400" b="1">
              <a:solidFill>
                <a:srgbClr val="C00000"/>
              </a:solidFill>
            </a:endParaRPr>
          </a:p>
          <a:p>
            <a:pPr algn="ctr" eaLnBrk="1" hangingPunct="1"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endParaRPr lang="ru-RU" altLang="ru-RU" sz="2400" b="1">
              <a:solidFill>
                <a:srgbClr val="C00000"/>
              </a:solidFill>
            </a:endParaRP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4548188" y="3252788"/>
            <a:ext cx="4462462" cy="432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29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225"/>
              </a:spcBef>
              <a:spcAft>
                <a:spcPts val="225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000" b="1">
                <a:solidFill>
                  <a:srgbClr val="002060"/>
                </a:solidFill>
              </a:rPr>
              <a:t>Высокий уровень вирусной нагрузки </a:t>
            </a:r>
          </a:p>
          <a:p>
            <a:pPr>
              <a:spcBef>
                <a:spcPts val="225"/>
              </a:spcBef>
              <a:spcAft>
                <a:spcPts val="225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000" b="1">
                <a:solidFill>
                  <a:srgbClr val="002060"/>
                </a:solidFill>
              </a:rPr>
              <a:t>Высокий риск передачи ВИЧ половым, парентеральным и вертикальным путем</a:t>
            </a:r>
          </a:p>
          <a:p>
            <a:pPr>
              <a:spcBef>
                <a:spcPts val="225"/>
              </a:spcBef>
              <a:spcAft>
                <a:spcPts val="225"/>
              </a:spcAft>
              <a:buClr>
                <a:srgbClr val="C00000"/>
              </a:buClr>
              <a:buFont typeface="Wingdings" panose="05000000000000000000" pitchFamily="2" charset="2"/>
              <a:buChar char=""/>
            </a:pPr>
            <a:r>
              <a:rPr lang="ru-RU" altLang="ru-RU" sz="2000" b="1">
                <a:solidFill>
                  <a:srgbClr val="C00000"/>
                </a:solidFill>
              </a:rPr>
              <a:t>Рост новых случаев ВИЧ-инфекции</a:t>
            </a:r>
          </a:p>
          <a:p>
            <a:pPr>
              <a:spcBef>
                <a:spcPts val="225"/>
              </a:spcBef>
              <a:spcAft>
                <a:spcPts val="225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000">
                <a:solidFill>
                  <a:srgbClr val="002060"/>
                </a:solidFill>
              </a:rPr>
              <a:t>Позднее начало АРТ</a:t>
            </a:r>
            <a:r>
              <a:rPr lang="ru-RU" altLang="ru-RU" sz="2000">
                <a:solidFill>
                  <a:srgbClr val="000000"/>
                </a:solidFill>
              </a:rPr>
              <a:t>       </a:t>
            </a:r>
            <a:r>
              <a:rPr lang="ru-RU" altLang="ru-RU" sz="2000" b="1">
                <a:solidFill>
                  <a:srgbClr val="C00000"/>
                </a:solidFill>
              </a:rPr>
              <a:t>высокий риск смерти,</a:t>
            </a:r>
            <a:r>
              <a:rPr lang="ru-RU" altLang="ru-RU" sz="2000">
                <a:solidFill>
                  <a:srgbClr val="C00000"/>
                </a:solidFill>
              </a:rPr>
              <a:t> </a:t>
            </a:r>
            <a:r>
              <a:rPr lang="ru-RU" altLang="ru-RU" sz="2000" b="1">
                <a:solidFill>
                  <a:srgbClr val="002060"/>
                </a:solidFill>
              </a:rPr>
              <a:t>высокий риск развития туберкулеза</a:t>
            </a:r>
          </a:p>
          <a:p>
            <a:pPr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endParaRPr lang="ru-RU" altLang="ru-RU" sz="2000" b="1">
              <a:solidFill>
                <a:srgbClr val="C00000"/>
              </a:solidFill>
            </a:endParaRPr>
          </a:p>
          <a:p>
            <a:pPr>
              <a:spcBef>
                <a:spcPts val="225"/>
              </a:spcBef>
              <a:spcAft>
                <a:spcPts val="225"/>
              </a:spcAft>
              <a:buClrTx/>
              <a:buFontTx/>
              <a:buNone/>
            </a:pPr>
            <a:endParaRPr lang="ru-RU" altLang="ru-RU" sz="2000" b="1">
              <a:solidFill>
                <a:srgbClr val="C00000"/>
              </a:solidFill>
            </a:endParaRPr>
          </a:p>
        </p:txBody>
      </p:sp>
      <p:pic>
        <p:nvPicPr>
          <p:cNvPr id="4096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73238"/>
            <a:ext cx="4038600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5" name="Object 1"/>
          <p:cNvGraphicFramePr>
            <a:graphicFrameLocks noChangeAspect="1"/>
          </p:cNvGraphicFramePr>
          <p:nvPr/>
        </p:nvGraphicFramePr>
        <p:xfrm>
          <a:off x="155575" y="3324225"/>
          <a:ext cx="4225925" cy="294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2" r:id="rId4" imgW="4226760" imgH="2948760" progId="">
                  <p:embed/>
                </p:oleObj>
              </mc:Choice>
              <mc:Fallback>
                <p:oleObj r:id="rId4" imgW="4226760" imgH="2948760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" y="3324225"/>
                        <a:ext cx="4225925" cy="2947988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23850" y="2533650"/>
            <a:ext cx="4057650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</a:rPr>
              <a:t>Смертность, 2022 год, </a:t>
            </a:r>
          </a:p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</a:rPr>
              <a:t>на 100 тыс. населения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01638" y="4868863"/>
            <a:ext cx="1092200" cy="657225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b="1">
                <a:solidFill>
                  <a:srgbClr val="002060"/>
                </a:solidFill>
              </a:rPr>
              <a:t>307 чел.</a:t>
            </a:r>
          </a:p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b="1">
                <a:solidFill>
                  <a:srgbClr val="002060"/>
                </a:solidFill>
              </a:rPr>
              <a:t>- 6,1% 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-7938" y="115888"/>
            <a:ext cx="9142413" cy="2144712"/>
          </a:xfrm>
          <a:prstGeom prst="rect">
            <a:avLst/>
          </a:prstGeom>
          <a:solidFill>
            <a:srgbClr val="0070C0">
              <a:alpha val="14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600" b="1">
                <a:solidFill>
                  <a:srgbClr val="800000"/>
                </a:solidFill>
              </a:rPr>
              <a:t>Смертность от ВИЧ-инфекции:</a:t>
            </a:r>
          </a:p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600" b="1">
                <a:solidFill>
                  <a:srgbClr val="002060"/>
                </a:solidFill>
              </a:rPr>
              <a:t>1 место в структуре смертности </a:t>
            </a:r>
          </a:p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600" b="1">
                <a:solidFill>
                  <a:srgbClr val="002060"/>
                </a:solidFill>
              </a:rPr>
              <a:t>от инфекционных и паразитарных заболеваний</a:t>
            </a:r>
          </a:p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600" b="1">
                <a:solidFill>
                  <a:srgbClr val="002060"/>
                </a:solidFill>
              </a:rPr>
              <a:t>3% в структуре общей  смертности</a:t>
            </a:r>
          </a:p>
          <a:p>
            <a:pPr algn="ctr" eaLnBrk="1">
              <a:spcBef>
                <a:spcPts val="88"/>
              </a:spcBef>
              <a:spcAft>
                <a:spcPts val="88"/>
              </a:spcAft>
              <a:buClrTx/>
              <a:buFontTx/>
              <a:buNone/>
            </a:pPr>
            <a:r>
              <a:rPr lang="ru-RU" altLang="ru-RU" sz="2600" b="1">
                <a:solidFill>
                  <a:srgbClr val="002060"/>
                </a:solidFill>
              </a:rPr>
              <a:t>12% в трудоспособном возрасте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744663" y="4495800"/>
            <a:ext cx="1219200" cy="665163"/>
          </a:xfrm>
          <a:prstGeom prst="rect">
            <a:avLst/>
          </a:prstGeom>
          <a:solidFill>
            <a:srgbClr val="FFFFFF"/>
          </a:solidFill>
          <a:ln w="9360" cap="flat">
            <a:solidFill>
              <a:srgbClr val="00206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b="1">
                <a:solidFill>
                  <a:srgbClr val="002060"/>
                </a:solidFill>
                <a:cs typeface="Arial" panose="020B0604020202020204" pitchFamily="34" charset="0"/>
              </a:rPr>
              <a:t>1168 чел.</a:t>
            </a:r>
          </a:p>
          <a:p>
            <a:pPr algn="ct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b="1">
                <a:solidFill>
                  <a:srgbClr val="002060"/>
                </a:solidFill>
                <a:cs typeface="Arial" panose="020B0604020202020204" pitchFamily="34" charset="0"/>
              </a:rPr>
              <a:t>- 4,9% 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464050" y="2971800"/>
            <a:ext cx="4522788" cy="264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42900" indent="-3429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100"/>
              </a:spcBef>
              <a:spcAft>
                <a:spcPts val="100"/>
              </a:spcAft>
              <a:buClr>
                <a:srgbClr val="385723"/>
              </a:buClr>
              <a:buFont typeface="Wingdings" panose="05000000000000000000" pitchFamily="2" charset="2"/>
              <a:buChar char=""/>
            </a:pPr>
            <a:r>
              <a:rPr lang="ru-RU" altLang="ru-RU" sz="2000" b="1">
                <a:solidFill>
                  <a:srgbClr val="385723"/>
                </a:solidFill>
                <a:cs typeface="Arial" panose="020B0604020202020204" pitchFamily="34" charset="0"/>
              </a:rPr>
              <a:t>Более половины пациентов погибает от туберкулеза</a:t>
            </a:r>
          </a:p>
          <a:p>
            <a:pPr algn="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endParaRPr lang="ru-RU" altLang="ru-RU" sz="2000" b="1">
              <a:solidFill>
                <a:srgbClr val="385723"/>
              </a:solidFill>
              <a:cs typeface="Arial" panose="020B0604020202020204" pitchFamily="34" charset="0"/>
            </a:endParaRPr>
          </a:p>
          <a:p>
            <a:pPr algn="r" eaLnBrk="1" hangingPunct="1">
              <a:spcBef>
                <a:spcPts val="100"/>
              </a:spcBef>
              <a:spcAft>
                <a:spcPts val="100"/>
              </a:spcAft>
              <a:buClr>
                <a:srgbClr val="002060"/>
              </a:buClr>
              <a:buFont typeface="Wingdings" panose="05000000000000000000" pitchFamily="2" charset="2"/>
              <a:buChar char=""/>
            </a:pPr>
            <a:r>
              <a:rPr lang="ru-RU" altLang="ru-RU" sz="2000" b="1">
                <a:solidFill>
                  <a:srgbClr val="002060"/>
                </a:solidFill>
                <a:cs typeface="Arial" panose="020B0604020202020204" pitchFamily="34" charset="0"/>
              </a:rPr>
              <a:t>Высокий уровень смертности </a:t>
            </a:r>
          </a:p>
          <a:p>
            <a:pPr algn="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2060"/>
                </a:solidFill>
                <a:cs typeface="Arial" panose="020B0604020202020204" pitchFamily="34" charset="0"/>
              </a:rPr>
              <a:t>среди мужчин 40-55 лет</a:t>
            </a:r>
          </a:p>
          <a:p>
            <a:pPr algn="r" eaLnBrk="1" hangingPunct="1">
              <a:spcBef>
                <a:spcPts val="100"/>
              </a:spcBef>
              <a:spcAft>
                <a:spcPts val="100"/>
              </a:spcAft>
              <a:buClrTx/>
              <a:buFontTx/>
              <a:buNone/>
            </a:pPr>
            <a:endParaRPr lang="ru-RU" altLang="ru-RU" sz="2000" b="1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r" eaLnBrk="1" hangingPunct="1">
              <a:spcBef>
                <a:spcPts val="100"/>
              </a:spcBef>
              <a:spcAft>
                <a:spcPts val="100"/>
              </a:spcAft>
              <a:buClr>
                <a:srgbClr val="CC0000"/>
              </a:buClr>
              <a:buFont typeface="Wingdings" panose="05000000000000000000" pitchFamily="2" charset="2"/>
              <a:buChar char=""/>
            </a:pPr>
            <a:r>
              <a:rPr lang="ru-RU" altLang="ru-RU" sz="2000" b="1">
                <a:solidFill>
                  <a:srgbClr val="CC0000"/>
                </a:solidFill>
                <a:cs typeface="Arial" panose="020B0604020202020204" pitchFamily="34" charset="0"/>
              </a:rPr>
              <a:t>Треть умерших женщин имели несовершеннолетних детей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457200" y="0"/>
            <a:ext cx="8229600" cy="141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>
              <a:spcBef>
                <a:spcPts val="213"/>
              </a:spcBef>
              <a:spcAft>
                <a:spcPts val="213"/>
              </a:spcAft>
              <a:buClrTx/>
              <a:buFontTx/>
              <a:buNone/>
            </a:pPr>
            <a:r>
              <a:rPr lang="ru-RU" altLang="ru-RU" sz="3200" b="1">
                <a:solidFill>
                  <a:srgbClr val="C00000"/>
                </a:solidFill>
              </a:rPr>
              <a:t>Стратегия профилактики ВИЧ/СПИДа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1341438"/>
            <a:ext cx="9039225" cy="498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179388" y="404813"/>
            <a:ext cx="8640762" cy="713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660033"/>
                </a:solidFill>
              </a:rPr>
              <a:t>Свердловский областной центр профилактики 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660033"/>
                </a:solidFill>
              </a:rPr>
              <a:t>и борьбы со СПИД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endParaRPr lang="ru-RU" altLang="ru-RU" sz="2400" b="1">
              <a:solidFill>
                <a:srgbClr val="002060"/>
              </a:solidFill>
            </a:endParaRP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г. Екатеринбург, ул. Ясная,46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endParaRPr lang="ru-RU" altLang="ru-RU" sz="2400" b="1">
              <a:solidFill>
                <a:srgbClr val="002060"/>
              </a:solidFill>
            </a:endParaRP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Регистратура – </a:t>
            </a:r>
            <a:r>
              <a:rPr lang="ru-RU" altLang="ru-RU" sz="2400" b="1">
                <a:solidFill>
                  <a:srgbClr val="660033"/>
                </a:solidFill>
              </a:rPr>
              <a:t>(343) 222-22-90 (120)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endParaRPr lang="ru-RU" altLang="ru-RU" sz="2400" b="1">
              <a:solidFill>
                <a:srgbClr val="660033"/>
              </a:solidFill>
            </a:endParaRP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Заместитель главного врача: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Жуков Вячеслав Владимирович – </a:t>
            </a:r>
            <a:r>
              <a:rPr lang="ru-RU" altLang="ru-RU" sz="2400" b="1">
                <a:solidFill>
                  <a:srgbClr val="660033"/>
                </a:solidFill>
              </a:rPr>
              <a:t>(343)-227-30-18 (121)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endParaRPr lang="ru-RU" altLang="ru-RU" sz="2400" b="1">
              <a:solidFill>
                <a:srgbClr val="002060"/>
              </a:solidFill>
            </a:endParaRP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Заведующая отделом эпидемиологии: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Кукаркина Вера Анатольевна – </a:t>
            </a:r>
            <a:r>
              <a:rPr lang="ru-RU" altLang="ru-RU" sz="2400" b="1">
                <a:solidFill>
                  <a:srgbClr val="660033"/>
                </a:solidFill>
              </a:rPr>
              <a:t>(343)-227-30-18 (166)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endParaRPr lang="ru-RU" altLang="ru-RU" sz="2400" b="1">
              <a:solidFill>
                <a:srgbClr val="002060"/>
              </a:solidFill>
            </a:endParaRP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Заведующая отделом профилактики: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r>
              <a:rPr lang="ru-RU" altLang="ru-RU" sz="2400" b="1">
                <a:solidFill>
                  <a:srgbClr val="002060"/>
                </a:solidFill>
              </a:rPr>
              <a:t>Прохорова Ольга Геннадьевна – </a:t>
            </a:r>
            <a:r>
              <a:rPr lang="ru-RU" altLang="ru-RU" sz="2400" b="1">
                <a:solidFill>
                  <a:srgbClr val="660033"/>
                </a:solidFill>
              </a:rPr>
              <a:t>(343)-227-30-18 (137)</a:t>
            </a:r>
          </a:p>
          <a:p>
            <a:pPr algn="ctr" eaLnBrk="1" hangingPunct="1">
              <a:spcBef>
                <a:spcPts val="325"/>
              </a:spcBef>
              <a:spcAft>
                <a:spcPts val="325"/>
              </a:spcAft>
              <a:buClrTx/>
              <a:buFontTx/>
              <a:buNone/>
            </a:pPr>
            <a:endParaRPr lang="ru-RU" altLang="ru-RU" sz="2400" b="1">
              <a:solidFill>
                <a:srgbClr val="660033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003300" y="387350"/>
            <a:ext cx="7343775" cy="678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FF0000"/>
                </a:solidFill>
              </a:rPr>
              <a:t>Филиалы ОЦ СПИД</a:t>
            </a:r>
            <a:r>
              <a:rPr lang="ru-RU" altLang="ru-RU" sz="2400" b="1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endParaRPr lang="ru-RU" altLang="ru-RU" sz="2400" b="1">
              <a:solidFill>
                <a:srgbClr val="FF00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</a:pPr>
            <a:r>
              <a:rPr lang="ru-RU" altLang="ru-RU" sz="2000" b="1">
                <a:solidFill>
                  <a:srgbClr val="000000"/>
                </a:solidFill>
              </a:rPr>
              <a:t>г. Первоуральск, пос. Динас, ул. Огнеупорщиков, 38, тел.(3439) 63-54-28 (для пациентов </a:t>
            </a:r>
            <a:r>
              <a:rPr lang="ru-RU" altLang="ru-RU" sz="2000" b="1">
                <a:solidFill>
                  <a:srgbClr val="0000FF"/>
                </a:solidFill>
              </a:rPr>
              <a:t>Западного округа</a:t>
            </a:r>
            <a:r>
              <a:rPr lang="ru-RU" altLang="ru-RU" sz="2000" b="1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endParaRPr lang="ru-RU" altLang="ru-RU" sz="2000" b="1">
              <a:solidFill>
                <a:srgbClr val="0000FF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-г. Ирбит, ул.Мальгина,26,инфекционная б-ца №2, тел (34355) 6-31-12, 6-21-14 (для пациентов </a:t>
            </a:r>
            <a:r>
              <a:rPr lang="ru-RU" altLang="ru-RU" sz="2000" b="1">
                <a:solidFill>
                  <a:srgbClr val="0000FF"/>
                </a:solidFill>
              </a:rPr>
              <a:t>Восточного округа</a:t>
            </a:r>
            <a:r>
              <a:rPr lang="ru-RU" altLang="ru-RU" sz="2000" b="1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-г. Н-Тагил, ул.Джамбула,45, тел.(3435) 47-83-00 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(для пациентов</a:t>
            </a:r>
            <a:r>
              <a:rPr lang="ru-RU" altLang="ru-RU" sz="2000" b="1">
                <a:solidFill>
                  <a:srgbClr val="C00000"/>
                </a:solidFill>
              </a:rPr>
              <a:t> </a:t>
            </a:r>
            <a:r>
              <a:rPr lang="ru-RU" altLang="ru-RU" sz="2000" b="1">
                <a:solidFill>
                  <a:srgbClr val="3333CC"/>
                </a:solidFill>
              </a:rPr>
              <a:t>ГЗО</a:t>
            </a:r>
            <a:r>
              <a:rPr lang="ru-RU" altLang="ru-RU" sz="2000" b="1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endParaRPr lang="ru-RU" altLang="ru-RU" sz="2000" b="1">
              <a:solidFill>
                <a:srgbClr val="3333CC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-г. Серов, ул. Л. Толстого, 15. тел. (34385) 6-02-05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(для пациентов </a:t>
            </a:r>
            <a:r>
              <a:rPr lang="ru-RU" altLang="ru-RU" sz="2000" b="1">
                <a:solidFill>
                  <a:srgbClr val="0000FF"/>
                </a:solidFill>
              </a:rPr>
              <a:t>Северного округа</a:t>
            </a:r>
            <a:r>
              <a:rPr lang="ru-RU" altLang="ru-RU" sz="2000" b="1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-г. К-Уральский, ул. Рябова, 20, тел.регистратуры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(3439) 37-09-09 (для пациентов </a:t>
            </a:r>
            <a:r>
              <a:rPr lang="ru-RU" altLang="ru-RU" sz="2000" b="1">
                <a:solidFill>
                  <a:srgbClr val="0000FF"/>
                </a:solidFill>
              </a:rPr>
              <a:t>Южного округа</a:t>
            </a:r>
            <a:r>
              <a:rPr lang="ru-RU" altLang="ru-RU" sz="2000" b="1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1"/>
          <p:cNvSpPr txBox="1">
            <a:spLocks noChangeArrowheads="1"/>
          </p:cNvSpPr>
          <p:nvPr/>
        </p:nvSpPr>
        <p:spPr bwMode="auto">
          <a:xfrm>
            <a:off x="1157288" y="355600"/>
            <a:ext cx="6427787" cy="592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1313" indent="-341313"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938"/>
              </a:spcBef>
              <a:spcAft>
                <a:spcPts val="138"/>
              </a:spcAft>
              <a:buClrTx/>
              <a:buFontTx/>
              <a:buNone/>
            </a:pPr>
            <a:endParaRPr lang="ru-RU" altLang="ru-RU" sz="32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ts val="1038"/>
              </a:spcBef>
              <a:spcAft>
                <a:spcPts val="138"/>
              </a:spcAft>
              <a:buClrTx/>
              <a:buFontTx/>
              <a:buNone/>
            </a:pPr>
            <a:r>
              <a:rPr lang="ru-RU" altLang="ru-RU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Официальный сайт ОЦ СПИД</a:t>
            </a:r>
          </a:p>
          <a:p>
            <a:pPr algn="ctr" eaLnBrk="1" hangingPunct="1">
              <a:spcBef>
                <a:spcPts val="1038"/>
              </a:spcBef>
              <a:spcAft>
                <a:spcPts val="138"/>
              </a:spcAft>
              <a:buClrTx/>
              <a:buFontTx/>
              <a:buNone/>
            </a:pPr>
            <a:r>
              <a:rPr lang="en-US" altLang="ru-RU" sz="4800" b="1">
                <a:solidFill>
                  <a:srgbClr val="C00000"/>
                </a:solidFill>
              </a:rPr>
              <a:t>spid66.ru</a:t>
            </a:r>
          </a:p>
          <a:p>
            <a:pPr algn="ctr" eaLnBrk="1" hangingPunct="1">
              <a:spcBef>
                <a:spcPts val="1238"/>
              </a:spcBef>
              <a:spcAft>
                <a:spcPts val="138"/>
              </a:spcAft>
              <a:buClrTx/>
              <a:buFontTx/>
              <a:buNone/>
            </a:pPr>
            <a:r>
              <a:rPr lang="en-US" altLang="ru-RU" sz="3600" b="1">
                <a:solidFill>
                  <a:srgbClr val="0000FF"/>
                </a:solidFill>
              </a:rPr>
              <a:t>WWW.LIVEHIV.RU</a:t>
            </a:r>
          </a:p>
          <a:p>
            <a:pPr algn="ctr" eaLnBrk="1" hangingPunct="1">
              <a:spcBef>
                <a:spcPts val="1238"/>
              </a:spcBef>
              <a:spcAft>
                <a:spcPts val="138"/>
              </a:spcAft>
              <a:buClrTx/>
              <a:buFontTx/>
              <a:buNone/>
            </a:pPr>
            <a:r>
              <a:rPr lang="en-US" altLang="ru-RU" sz="4800" b="1">
                <a:solidFill>
                  <a:srgbClr val="C00000"/>
                </a:solidFill>
              </a:rPr>
              <a:t>o-spide.ru </a:t>
            </a:r>
          </a:p>
          <a:p>
            <a:pPr algn="ctr" eaLnBrk="1" hangingPunct="1">
              <a:spcBef>
                <a:spcPts val="1038"/>
              </a:spcBef>
              <a:spcAft>
                <a:spcPts val="138"/>
              </a:spcAft>
              <a:buClrTx/>
              <a:buFontTx/>
              <a:buNone/>
            </a:pPr>
            <a:r>
              <a:rPr lang="ru-RU" altLang="ru-RU" sz="3600" b="1">
                <a:solidFill>
                  <a:srgbClr val="000000"/>
                </a:solidFill>
              </a:rPr>
              <a:t>Информационная линия по ВИЧ</a:t>
            </a:r>
          </a:p>
          <a:p>
            <a:pPr algn="ctr" eaLnBrk="1" hangingPunct="1">
              <a:spcBef>
                <a:spcPts val="1338"/>
              </a:spcBef>
              <a:spcAft>
                <a:spcPts val="138"/>
              </a:spcAft>
              <a:buClrTx/>
              <a:buFontTx/>
              <a:buNone/>
            </a:pPr>
            <a:r>
              <a:rPr lang="ru-RU" altLang="ru-RU" sz="4800" b="1">
                <a:solidFill>
                  <a:srgbClr val="0000FF"/>
                </a:solidFill>
              </a:rPr>
              <a:t>(343) 31 000 31</a:t>
            </a:r>
          </a:p>
          <a:p>
            <a:pPr eaLnBrk="1" hangingPunct="1">
              <a:spcBef>
                <a:spcPts val="1338"/>
              </a:spcBef>
              <a:spcAft>
                <a:spcPts val="138"/>
              </a:spcAft>
              <a:buClrTx/>
              <a:buFontTx/>
              <a:buNone/>
            </a:pPr>
            <a:endParaRPr lang="ru-RU" altLang="ru-RU" sz="4800" b="1">
              <a:solidFill>
                <a:srgbClr val="0000FF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4433888"/>
            <a:ext cx="1243013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175"/>
              </a:spcBef>
              <a:spcAft>
                <a:spcPts val="1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1163"/>
              </a:spcBef>
              <a:spcAft>
                <a:spcPts val="163"/>
              </a:spcAft>
              <a:buClrTx/>
              <a:buFontTx/>
              <a:buNone/>
            </a:pPr>
            <a:endParaRPr lang="ru-RU" altLang="ru-RU" sz="28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spcBef>
                <a:spcPts val="1163"/>
              </a:spcBef>
              <a:spcAft>
                <a:spcPts val="163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СПАСИБО</a:t>
            </a:r>
          </a:p>
          <a:p>
            <a:pPr algn="ctr">
              <a:lnSpc>
                <a:spcPct val="90000"/>
              </a:lnSpc>
              <a:spcBef>
                <a:spcPts val="1163"/>
              </a:spcBef>
              <a:spcAft>
                <a:spcPts val="163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ЗА </a:t>
            </a:r>
          </a:p>
          <a:p>
            <a:pPr algn="ctr">
              <a:lnSpc>
                <a:spcPct val="90000"/>
              </a:lnSpc>
              <a:spcBef>
                <a:spcPts val="1163"/>
              </a:spcBef>
              <a:spcAft>
                <a:spcPts val="163"/>
              </a:spcAft>
              <a:buClrTx/>
              <a:buFontTx/>
              <a:buNone/>
            </a:pPr>
            <a:r>
              <a:rPr lang="ru-RU" altLang="ru-RU" sz="2800" b="1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ВНИМАНИЕ!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365125"/>
            <a:ext cx="703263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par>
                                      <p:cTn id="6" fill="hold"/>
                                    </p:par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8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Microsoft YaHei"/>
        <a:cs typeface=""/>
      </a:majorFont>
      <a:minorFont>
        <a:latin typeface="Times New Roman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Microsoft YaHei"/>
        <a:cs typeface=""/>
      </a:majorFont>
      <a:minorFont>
        <a:latin typeface="Times New Roman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ts val="175"/>
          </a:spcBef>
          <a:spcAft>
            <a:spcPts val="17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1124</Words>
  <Application>Microsoft Office PowerPoint</Application>
  <PresentationFormat>Экран (4:3)</PresentationFormat>
  <Paragraphs>301</Paragraphs>
  <Slides>17</Slides>
  <Notes>17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28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17</vt:i4>
      </vt:variant>
    </vt:vector>
  </HeadingPairs>
  <TitlesOfParts>
    <vt:vector size="53" baseType="lpstr">
      <vt:lpstr>Times New Roman</vt:lpstr>
      <vt:lpstr>Calibri</vt:lpstr>
      <vt:lpstr>Microsoft YaHei</vt:lpstr>
      <vt:lpstr>Arial</vt:lpstr>
      <vt:lpstr>Calibri Light</vt:lpstr>
      <vt:lpstr>Segoe UI</vt:lpstr>
      <vt:lpstr>Wingdings</vt:lpstr>
      <vt:lpstr>Arial Black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modified xsi:type="dcterms:W3CDTF">2024-05-30T04:38:54Z</dcterms:modified>
</cp:coreProperties>
</file>