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17"/>
  </p:notesMasterIdLst>
  <p:sldIdLst>
    <p:sldId id="256" r:id="rId2"/>
    <p:sldId id="27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23340"/>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552" autoAdjust="0"/>
  </p:normalViewPr>
  <p:slideViewPr>
    <p:cSldViewPr>
      <p:cViewPr varScale="1">
        <p:scale>
          <a:sx n="100" d="100"/>
          <a:sy n="100" d="100"/>
        </p:scale>
        <p:origin x="-194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7E37A3-783D-411F-99F2-A92F59B2F59F}" type="datetimeFigureOut">
              <a:rPr lang="ru-RU" smtClean="0"/>
              <a:pPr/>
              <a:t>26.03.2024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CB88BF4-05B4-4079-9658-F93F8DDFBBC7}"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CB88BF4-05B4-4079-9658-F93F8DDFBBC7}" type="slidenum">
              <a:rPr lang="ru-RU" smtClean="0"/>
              <a:pPr/>
              <a:t>4</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CB88BF4-05B4-4079-9658-F93F8DDFBBC7}" type="slidenum">
              <a:rPr lang="ru-RU" smtClean="0"/>
              <a:pPr/>
              <a:t>14</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CB88BF4-05B4-4079-9658-F93F8DDFBBC7}" type="slidenum">
              <a:rPr lang="ru-RU" smtClean="0"/>
              <a:pPr/>
              <a:t>15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7EAF463A-BC7C-46EE-9F1E-7F377CCA4891}" type="datetimeFigureOut">
              <a:rPr lang="en-US" smtClean="0"/>
              <a:pPr/>
              <a:t>3/26/2024</a:t>
            </a:fld>
            <a:endParaRPr lang="en-US"/>
          </a:p>
        </p:txBody>
      </p:sp>
      <p:sp>
        <p:nvSpPr>
          <p:cNvPr id="19" name="Нижний колонтитул 18"/>
          <p:cNvSpPr>
            <a:spLocks noGrp="1"/>
          </p:cNvSpPr>
          <p:nvPr>
            <p:ph type="ftr" sz="quarter" idx="11"/>
          </p:nvPr>
        </p:nvSpPr>
        <p:spPr/>
        <p:txBody>
          <a:bodyPr/>
          <a:lstStyle/>
          <a:p>
            <a:endParaRPr lang="en-US"/>
          </a:p>
        </p:txBody>
      </p:sp>
      <p:sp>
        <p:nvSpPr>
          <p:cNvPr id="27" name="Номер слайда 26"/>
          <p:cNvSpPr>
            <a:spLocks noGrp="1"/>
          </p:cNvSpPr>
          <p:nvPr>
            <p:ph type="sldNum" sz="quarter" idx="12"/>
          </p:nvPr>
        </p:nvSpPr>
        <p:spPr/>
        <p:txBody>
          <a:bodyPr/>
          <a:lstStyle/>
          <a:p>
            <a:fld id="{A483448D-3A78-4528-A469-B745A65DA48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3/26/2024</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3/26/2024</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3/26/2024</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7EAF463A-BC7C-46EE-9F1E-7F377CCA4891}" type="datetimeFigureOut">
              <a:rPr lang="en-US" smtClean="0"/>
              <a:pPr/>
              <a:t>3/26/2024</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7EAF463A-BC7C-46EE-9F1E-7F377CCA4891}" type="datetimeFigureOut">
              <a:rPr lang="en-US" smtClean="0"/>
              <a:pPr/>
              <a:t>3/26/2024</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3/26/2024</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3/26/2024</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3/26/2024</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a:xfrm>
            <a:off x="8077200" y="6356350"/>
            <a:ext cx="609600" cy="365125"/>
          </a:xfrm>
        </p:spPr>
        <p:txBody>
          <a:bodyPr/>
          <a:lstStyle/>
          <a:p>
            <a:fld id="{A483448D-3A78-4528-A469-B745A65DA480}" type="slidenum">
              <a:rPr lang="en-US" smtClean="0"/>
              <a:pPr/>
              <a:t>‹#›</a:t>
            </a:fld>
            <a:endParaRPr lang="en-US"/>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3/26/2024</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3/26/2024</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EAF463A-BC7C-46EE-9F1E-7F377CCA4891}" type="datetimeFigureOut">
              <a:rPr lang="en-US" smtClean="0"/>
              <a:pPr/>
              <a:t>3/26/2024</a:t>
            </a:fld>
            <a:endParaRPr lang="en-US"/>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483448D-3A78-4528-A469-B745A65DA480}" type="slidenum">
              <a:rPr lang="en-US" smtClean="0"/>
              <a:pPr/>
              <a:t>‹#›</a:t>
            </a:fld>
            <a:endParaRPr lang="en-US"/>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304800" y="914400"/>
            <a:ext cx="8610600" cy="3200400"/>
          </a:xfrm>
        </p:spPr>
        <p:txBody>
          <a:bodyPr>
            <a:noAutofit/>
          </a:bodyPr>
          <a:lstStyle/>
          <a:p>
            <a:pPr algn="ctr"/>
            <a:r>
              <a:rPr lang="ru-RU" sz="2400" b="1" dirty="0" smtClean="0">
                <a:latin typeface="+mn-lt"/>
              </a:rPr>
              <a:t>Отчёт </a:t>
            </a:r>
            <a:br>
              <a:rPr lang="ru-RU" sz="2400" b="1" dirty="0" smtClean="0">
                <a:latin typeface="+mn-lt"/>
              </a:rPr>
            </a:br>
            <a:r>
              <a:rPr lang="ru-RU" sz="2400" b="1" dirty="0" smtClean="0">
                <a:latin typeface="+mn-lt"/>
              </a:rPr>
              <a:t>о реализации </a:t>
            </a:r>
            <a:r>
              <a:rPr lang="ru-RU" sz="2400" b="1" dirty="0" err="1" smtClean="0">
                <a:latin typeface="+mn-lt"/>
              </a:rPr>
              <a:t>антикоррупционных</a:t>
            </a:r>
            <a:r>
              <a:rPr lang="ru-RU" sz="2400" b="1" dirty="0" smtClean="0">
                <a:latin typeface="+mn-lt"/>
              </a:rPr>
              <a:t> мероприятий в Государственном  автономном учреждении социального обслуживания Свердловской области «Комплексный центр социального обслуживания населения города Каменска – Уральского» </a:t>
            </a:r>
            <a:br>
              <a:rPr lang="ru-RU" sz="2400" b="1" dirty="0" smtClean="0">
                <a:latin typeface="+mn-lt"/>
              </a:rPr>
            </a:br>
            <a:r>
              <a:rPr lang="ru-RU" sz="2400" b="1" dirty="0" smtClean="0">
                <a:latin typeface="+mn-lt"/>
              </a:rPr>
              <a:t>за </a:t>
            </a:r>
            <a:r>
              <a:rPr lang="ru-RU" sz="2400" b="1" dirty="0" smtClean="0">
                <a:latin typeface="+mn-lt"/>
              </a:rPr>
              <a:t>2023 </a:t>
            </a:r>
            <a:r>
              <a:rPr lang="ru-RU" sz="2400" b="1" dirty="0" smtClean="0">
                <a:latin typeface="+mn-lt"/>
              </a:rPr>
              <a:t>год</a:t>
            </a:r>
            <a:endParaRPr lang="ru-RU" sz="2400" b="1" dirty="0">
              <a:latin typeface="+mn-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04800" y="1524000"/>
            <a:ext cx="8610600" cy="5334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srgbClr val="FF0000"/>
                </a:solidFill>
              </a:rPr>
              <a:t>1. Нормативное обеспечение деятельности по противодействию коррупции</a:t>
            </a:r>
            <a:endParaRPr lang="ru-RU" sz="1600" b="1" i="1" dirty="0">
              <a:solidFill>
                <a:srgbClr val="FF0000"/>
              </a:solidFill>
            </a:endParaRPr>
          </a:p>
        </p:txBody>
      </p:sp>
      <p:graphicFrame>
        <p:nvGraphicFramePr>
          <p:cNvPr id="6" name="Таблица 5"/>
          <p:cNvGraphicFramePr>
            <a:graphicFrameLocks noGrp="1"/>
          </p:cNvGraphicFramePr>
          <p:nvPr/>
        </p:nvGraphicFramePr>
        <p:xfrm>
          <a:off x="304800" y="2286000"/>
          <a:ext cx="8610600" cy="4194810"/>
        </p:xfrm>
        <a:graphic>
          <a:graphicData uri="http://schemas.openxmlformats.org/drawingml/2006/table">
            <a:tbl>
              <a:tblPr firstRow="1" bandRow="1">
                <a:tableStyleId>{5C22544A-7EE6-4342-B048-85BDC9FD1C3A}</a:tableStyleId>
              </a:tblPr>
              <a:tblGrid>
                <a:gridCol w="3428295"/>
                <a:gridCol w="5182305"/>
              </a:tblGrid>
              <a:tr h="533400">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971550">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Разработка плана работы комиссии по противодействию коррупции</a:t>
                      </a:r>
                      <a:endParaRPr lang="ru-RU" sz="1400" dirty="0">
                        <a:latin typeface="Times New Roman"/>
                        <a:ea typeface="Times New Roman"/>
                        <a:cs typeface="Times New Roman"/>
                      </a:endParaRPr>
                    </a:p>
                  </a:txBody>
                  <a:tcPr marL="39370" marR="39370" marT="64770" marB="64770"/>
                </a:tc>
                <a:tc>
                  <a:txBody>
                    <a:bodyPr/>
                    <a:lstStyle/>
                    <a:p>
                      <a:pPr indent="191135" algn="just" hangingPunct="0">
                        <a:spcAft>
                          <a:spcPts val="0"/>
                        </a:spcAft>
                        <a:tabLst>
                          <a:tab pos="-518795" algn="l"/>
                        </a:tabLst>
                      </a:pPr>
                      <a:r>
                        <a:rPr lang="ru-RU" sz="1200" dirty="0">
                          <a:latin typeface="Times New Roman"/>
                          <a:ea typeface="Times New Roman"/>
                          <a:cs typeface="Times New Roman"/>
                        </a:rPr>
                        <a:t>Разработан и утвержден План работы комиссии  по противодействию коррупции в ГАУ «КЦСОН города Каменска – Уральского» приказом директора № </a:t>
                      </a:r>
                      <a:r>
                        <a:rPr lang="ru-RU" sz="1200" dirty="0" smtClean="0">
                          <a:latin typeface="Times New Roman"/>
                          <a:ea typeface="Times New Roman"/>
                          <a:cs typeface="Times New Roman"/>
                        </a:rPr>
                        <a:t>01-07/592 </a:t>
                      </a:r>
                      <a:r>
                        <a:rPr lang="ru-RU" sz="1200" dirty="0">
                          <a:latin typeface="Times New Roman"/>
                          <a:ea typeface="Times New Roman"/>
                          <a:cs typeface="Times New Roman"/>
                        </a:rPr>
                        <a:t>от </a:t>
                      </a:r>
                      <a:r>
                        <a:rPr lang="ru-RU" sz="1200" dirty="0" smtClean="0">
                          <a:latin typeface="Times New Roman"/>
                          <a:ea typeface="Times New Roman"/>
                          <a:cs typeface="Times New Roman"/>
                        </a:rPr>
                        <a:t>29.09.2022 </a:t>
                      </a:r>
                      <a:r>
                        <a:rPr lang="ru-RU" sz="1200" dirty="0">
                          <a:latin typeface="Times New Roman"/>
                          <a:ea typeface="Times New Roman"/>
                          <a:cs typeface="Times New Roman"/>
                        </a:rPr>
                        <a:t>«</a:t>
                      </a:r>
                      <a:r>
                        <a:rPr lang="ru-RU" sz="1200" dirty="0">
                          <a:latin typeface="Times New Roman"/>
                          <a:ea typeface="Calibri"/>
                          <a:cs typeface="Times New Roman"/>
                        </a:rPr>
                        <a:t>Об утверждении  плана мероприятий, направленных на противодействие коррупции на 2021 – 2024 г.»</a:t>
                      </a:r>
                      <a:endParaRPr lang="ru-RU" sz="1400" dirty="0">
                        <a:latin typeface="Times New Roman"/>
                        <a:ea typeface="Times New Roman"/>
                        <a:cs typeface="Times New Roman"/>
                      </a:endParaRPr>
                    </a:p>
                  </a:txBody>
                  <a:tcPr marL="39370" marR="39370" marT="64770" marB="64770"/>
                </a:tc>
              </a:tr>
              <a:tr h="971550">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Контроль за выполнением стандартов и процедур, направленных на обеспечение добросовестной работы всех сотрудников Учреждения</a:t>
                      </a:r>
                      <a:endParaRPr lang="ru-RU" sz="1400" dirty="0">
                        <a:latin typeface="Times New Roman"/>
                        <a:ea typeface="Times New Roman"/>
                        <a:cs typeface="Times New Roman"/>
                      </a:endParaRPr>
                    </a:p>
                  </a:txBody>
                  <a:tcPr marL="39370" marR="39370" marT="64770" marB="64770"/>
                </a:tc>
                <a:tc>
                  <a:txBody>
                    <a:bodyPr/>
                    <a:lstStyle/>
                    <a:p>
                      <a:pPr algn="just"/>
                      <a:r>
                        <a:rPr kumimoji="0" lang="ru-RU" sz="1200" kern="1200" dirty="0" smtClean="0">
                          <a:solidFill>
                            <a:schemeClr val="dk1"/>
                          </a:solidFill>
                          <a:latin typeface="+mn-lt"/>
                          <a:ea typeface="+mn-ea"/>
                          <a:cs typeface="+mn-cs"/>
                        </a:rPr>
                        <a:t>В учреждении на постоянной основе осуществляется контроль  за выполнением стандартов и процедур, направленных на обеспечение добросовестной работы всех сотрудников учреждения. Осуществляется внутренний контроль качества предоставляемых услуг получателям социальных услуг в стационарной, </a:t>
                      </a:r>
                      <a:r>
                        <a:rPr kumimoji="0" lang="ru-RU" sz="1200" kern="1200" dirty="0" err="1" smtClean="0">
                          <a:solidFill>
                            <a:schemeClr val="dk1"/>
                          </a:solidFill>
                          <a:latin typeface="+mn-lt"/>
                          <a:ea typeface="+mn-ea"/>
                          <a:cs typeface="+mn-cs"/>
                        </a:rPr>
                        <a:t>полустационарной</a:t>
                      </a:r>
                      <a:r>
                        <a:rPr kumimoji="0" lang="ru-RU" sz="1200" kern="1200" dirty="0" smtClean="0">
                          <a:solidFill>
                            <a:schemeClr val="dk1"/>
                          </a:solidFill>
                          <a:latin typeface="+mn-lt"/>
                          <a:ea typeface="+mn-ea"/>
                          <a:cs typeface="+mn-cs"/>
                        </a:rPr>
                        <a:t> форме социального обслуживания и форме социального обслуживания на дому. </a:t>
                      </a:r>
                    </a:p>
                    <a:p>
                      <a:pPr algn="just"/>
                      <a:r>
                        <a:rPr kumimoji="0" lang="ru-RU" sz="1200" kern="1200" dirty="0" smtClean="0">
                          <a:solidFill>
                            <a:schemeClr val="dk1"/>
                          </a:solidFill>
                          <a:latin typeface="+mn-lt"/>
                          <a:ea typeface="+mn-ea"/>
                          <a:cs typeface="+mn-cs"/>
                        </a:rPr>
                        <a:t>В связи с этим разработаны и утверждены приказы по учреждению:</a:t>
                      </a:r>
                    </a:p>
                    <a:p>
                      <a:pPr algn="just"/>
                      <a:r>
                        <a:rPr kumimoji="0" lang="ru-RU" sz="1200" kern="1200" dirty="0" smtClean="0">
                          <a:solidFill>
                            <a:schemeClr val="dk1"/>
                          </a:solidFill>
                          <a:latin typeface="+mn-lt"/>
                          <a:ea typeface="+mn-ea"/>
                          <a:cs typeface="+mn-cs"/>
                        </a:rPr>
                        <a:t>- приказ  ГАУ «КЦСОН города Каменска – Уральского» № 01-07/06 от 09.01.2023 «Об утверждении государственного задания на 2023 год»;</a:t>
                      </a:r>
                    </a:p>
                    <a:p>
                      <a:pPr algn="just"/>
                      <a:r>
                        <a:rPr kumimoji="0" lang="ru-RU" sz="1200" kern="1200" dirty="0" smtClean="0">
                          <a:solidFill>
                            <a:schemeClr val="dk1"/>
                          </a:solidFill>
                          <a:latin typeface="+mn-lt"/>
                          <a:ea typeface="+mn-ea"/>
                          <a:cs typeface="+mn-cs"/>
                        </a:rPr>
                        <a:t>-  приказ  ГАУ «КЦСОН города Каменска – Уральского» № 01-07/706 от 22.11.2023 «О проведении внутреннего аудита СМК»;</a:t>
                      </a:r>
                    </a:p>
                    <a:p>
                      <a:pPr algn="just"/>
                      <a:r>
                        <a:rPr kumimoji="0" lang="ru-RU" sz="1200" kern="1200" dirty="0" smtClean="0">
                          <a:solidFill>
                            <a:schemeClr val="dk1"/>
                          </a:solidFill>
                          <a:latin typeface="+mn-lt"/>
                          <a:ea typeface="+mn-ea"/>
                          <a:cs typeface="+mn-cs"/>
                        </a:rPr>
                        <a:t>- приказ  ГАУ «КЦСОН города Каменска – Уральского» № 01-07/04 от 09.01.2023 «Об утверждении плана – графика по проведению внутренней проверки структурных подразделений в 2023 году»</a:t>
                      </a:r>
                      <a:endParaRPr lang="ru-RU" sz="1200" dirty="0">
                        <a:latin typeface="Times New Roman"/>
                        <a:ea typeface="Times New Roman"/>
                        <a:cs typeface="Times New Roman"/>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Таблица 5"/>
          <p:cNvGraphicFramePr>
            <a:graphicFrameLocks noGrp="1"/>
          </p:cNvGraphicFramePr>
          <p:nvPr/>
        </p:nvGraphicFramePr>
        <p:xfrm>
          <a:off x="457200" y="533400"/>
          <a:ext cx="8382000" cy="6521322"/>
        </p:xfrm>
        <a:graphic>
          <a:graphicData uri="http://schemas.openxmlformats.org/drawingml/2006/table">
            <a:tbl>
              <a:tblPr firstRow="1" bandRow="1">
                <a:tableStyleId>{5C22544A-7EE6-4342-B048-85BDC9FD1C3A}</a:tableStyleId>
              </a:tblPr>
              <a:tblGrid>
                <a:gridCol w="3429000"/>
                <a:gridCol w="4953000"/>
              </a:tblGrid>
              <a:tr h="153243">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1462349">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Мониторинг изменений действующего законодательства в области противодействия коррупции</a:t>
                      </a:r>
                      <a:endParaRPr lang="ru-RU" sz="1400" dirty="0">
                        <a:latin typeface="Times New Roman"/>
                        <a:ea typeface="Times New Roman"/>
                        <a:cs typeface="Times New Roman"/>
                      </a:endParaRPr>
                    </a:p>
                  </a:txBody>
                  <a:tcPr marL="39370" marR="39370" marT="64770" marB="64770"/>
                </a:tc>
                <a:tc>
                  <a:txBody>
                    <a:bodyPr/>
                    <a:lstStyle/>
                    <a:p>
                      <a:pPr algn="just"/>
                      <a:r>
                        <a:rPr kumimoji="0" lang="ru-RU" sz="1200" kern="1200" dirty="0" smtClean="0">
                          <a:solidFill>
                            <a:schemeClr val="dk1"/>
                          </a:solidFill>
                          <a:latin typeface="+mn-lt"/>
                          <a:ea typeface="+mn-ea"/>
                          <a:cs typeface="+mn-cs"/>
                        </a:rPr>
                        <a:t>Работа ведется в соответствии с Планом </a:t>
                      </a:r>
                      <a:r>
                        <a:rPr kumimoji="0" lang="ru-RU" sz="1200" kern="1200" dirty="0" err="1" smtClean="0">
                          <a:solidFill>
                            <a:schemeClr val="dk1"/>
                          </a:solidFill>
                          <a:latin typeface="+mn-lt"/>
                          <a:ea typeface="+mn-ea"/>
                          <a:cs typeface="+mn-cs"/>
                        </a:rPr>
                        <a:t>антикоррупционного</a:t>
                      </a:r>
                      <a:r>
                        <a:rPr kumimoji="0" lang="ru-RU" sz="1200" kern="1200" dirty="0" smtClean="0">
                          <a:solidFill>
                            <a:schemeClr val="dk1"/>
                          </a:solidFill>
                          <a:latin typeface="+mn-lt"/>
                          <a:ea typeface="+mn-ea"/>
                          <a:cs typeface="+mn-cs"/>
                        </a:rPr>
                        <a:t> просвещения сотрудников  - Приказ ГАУ «КЦСОН города Каменска – Уральского» № 01-07/711 от 29.11.2022 «Об утверждении плана </a:t>
                      </a:r>
                      <a:r>
                        <a:rPr kumimoji="0" lang="ru-RU" sz="1200" kern="1200" dirty="0" err="1" smtClean="0">
                          <a:solidFill>
                            <a:schemeClr val="dk1"/>
                          </a:solidFill>
                          <a:latin typeface="+mn-lt"/>
                          <a:ea typeface="+mn-ea"/>
                          <a:cs typeface="+mn-cs"/>
                        </a:rPr>
                        <a:t>антикоррупционного</a:t>
                      </a:r>
                      <a:r>
                        <a:rPr kumimoji="0" lang="ru-RU" sz="1200" kern="1200" dirty="0" smtClean="0">
                          <a:solidFill>
                            <a:schemeClr val="dk1"/>
                          </a:solidFill>
                          <a:latin typeface="+mn-lt"/>
                          <a:ea typeface="+mn-ea"/>
                          <a:cs typeface="+mn-cs"/>
                        </a:rPr>
                        <a:t> просвещения сотрудников ГАУ «КЦСОН города Каменска – Уральского» на 2023 год».</a:t>
                      </a:r>
                    </a:p>
                    <a:p>
                      <a:pPr algn="just" hangingPunct="0"/>
                      <a:r>
                        <a:rPr kumimoji="0" lang="ru-RU" sz="1200" kern="1200" dirty="0" smtClean="0">
                          <a:solidFill>
                            <a:schemeClr val="dk1"/>
                          </a:solidFill>
                          <a:latin typeface="+mn-lt"/>
                          <a:ea typeface="+mn-ea"/>
                          <a:cs typeface="+mn-cs"/>
                        </a:rPr>
                        <a:t>В течение 2023 года юрисконсультом учреждения проводился мониторинг изменений действующего законодательства в области противодействия коррупции.</a:t>
                      </a:r>
                    </a:p>
                    <a:p>
                      <a:pPr algn="just"/>
                      <a:r>
                        <a:rPr kumimoji="0" lang="ru-RU" sz="1200" kern="1200" dirty="0" smtClean="0">
                          <a:solidFill>
                            <a:schemeClr val="dk1"/>
                          </a:solidFill>
                          <a:latin typeface="+mn-lt"/>
                          <a:ea typeface="+mn-ea"/>
                          <a:cs typeface="+mn-cs"/>
                        </a:rPr>
                        <a:t>Подготовлен и утвержден директором учреждения  План </a:t>
                      </a:r>
                      <a:r>
                        <a:rPr kumimoji="0" lang="ru-RU" sz="1200" kern="1200" dirty="0" err="1" smtClean="0">
                          <a:solidFill>
                            <a:schemeClr val="dk1"/>
                          </a:solidFill>
                          <a:latin typeface="+mn-lt"/>
                          <a:ea typeface="+mn-ea"/>
                          <a:cs typeface="+mn-cs"/>
                        </a:rPr>
                        <a:t>антикоррупционного</a:t>
                      </a:r>
                      <a:r>
                        <a:rPr kumimoji="0" lang="ru-RU" sz="1200" kern="1200" dirty="0" smtClean="0">
                          <a:solidFill>
                            <a:schemeClr val="dk1"/>
                          </a:solidFill>
                          <a:latin typeface="+mn-lt"/>
                          <a:ea typeface="+mn-ea"/>
                          <a:cs typeface="+mn-cs"/>
                        </a:rPr>
                        <a:t> просвещения сотрудников  ГАУ «КЦСОН города  Каменска – Уральского» на 2024 год - № 01-07/704 от 22.11.2023 года.</a:t>
                      </a:r>
                      <a:endParaRPr lang="ru-RU" sz="1200" dirty="0">
                        <a:latin typeface="Times New Roman"/>
                        <a:ea typeface="Times New Roman"/>
                        <a:cs typeface="Times New Roman"/>
                      </a:endParaRPr>
                    </a:p>
                  </a:txBody>
                  <a:tcPr marL="39370" marR="39370" marT="64770" marB="64770"/>
                </a:tc>
              </a:tr>
              <a:tr h="1010464">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Доведение до лиц занимающих должности в Учреждении положений законодательства РФ о противодействии коррупции, в том числе об ответственности за коррупционные правонарушения</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kumimoji="0" lang="ru-RU" sz="1200" kern="1200" dirty="0" smtClean="0">
                          <a:solidFill>
                            <a:schemeClr val="dk1"/>
                          </a:solidFill>
                          <a:latin typeface="+mn-lt"/>
                          <a:ea typeface="+mn-ea"/>
                          <a:cs typeface="+mn-cs"/>
                        </a:rPr>
                        <a:t>Министерством социальной политики Свердловской области в течение 2023 года своевременно доводились до лиц занимающих должности в Учреждении положения законодательства РФ о противодействии коррупции, в том числе об ответственности за коррупционные правонарушения (в формате видеоконференций, по электронной почте и др.)</a:t>
                      </a:r>
                      <a:endParaRPr lang="ru-RU" sz="1200" dirty="0">
                        <a:latin typeface="Times New Roman"/>
                        <a:ea typeface="Times New Roman"/>
                        <a:cs typeface="Times New Roman"/>
                      </a:endParaRPr>
                    </a:p>
                  </a:txBody>
                  <a:tcPr marL="39370" marR="39370" marT="64770" marB="64770"/>
                </a:tc>
              </a:tr>
              <a:tr h="2818002">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Введение в договоры связанные с хозяйственной деятельностью Учреждения стандартной </a:t>
                      </a:r>
                      <a:r>
                        <a:rPr lang="ru-RU" sz="1200" dirty="0" err="1">
                          <a:solidFill>
                            <a:srgbClr val="000000"/>
                          </a:solidFill>
                          <a:latin typeface="Times New Roman"/>
                          <a:ea typeface="Times New Roman"/>
                          <a:cs typeface="Times New Roman"/>
                        </a:rPr>
                        <a:t>антикоррупционной</a:t>
                      </a:r>
                      <a:r>
                        <a:rPr lang="ru-RU" sz="1200" dirty="0">
                          <a:solidFill>
                            <a:srgbClr val="000000"/>
                          </a:solidFill>
                          <a:latin typeface="Times New Roman"/>
                          <a:ea typeface="Times New Roman"/>
                          <a:cs typeface="Times New Roman"/>
                        </a:rPr>
                        <a:t> оговорки </a:t>
                      </a:r>
                      <a:endParaRPr lang="ru-RU" sz="1400" dirty="0">
                        <a:latin typeface="Times New Roman"/>
                        <a:ea typeface="Times New Roman"/>
                        <a:cs typeface="Times New Roman"/>
                      </a:endParaRPr>
                    </a:p>
                  </a:txBody>
                  <a:tcPr marL="39370" marR="39370" marT="64770" marB="64770"/>
                </a:tc>
                <a:tc>
                  <a:txBody>
                    <a:bodyPr/>
                    <a:lstStyle/>
                    <a:p>
                      <a:pPr indent="221615" algn="just">
                        <a:spcAft>
                          <a:spcPts val="0"/>
                        </a:spcAft>
                      </a:pPr>
                      <a:r>
                        <a:rPr lang="ru-RU" sz="1200" dirty="0">
                          <a:latin typeface="Times New Roman"/>
                          <a:ea typeface="Times New Roman"/>
                          <a:cs typeface="Times New Roman"/>
                        </a:rPr>
                        <a:t>В договоры и локальные документы, связанные с хозяйственной деятельностью учреждения введены </a:t>
                      </a:r>
                      <a:r>
                        <a:rPr lang="ru-RU" sz="1200" dirty="0" err="1">
                          <a:latin typeface="Times New Roman"/>
                          <a:ea typeface="Times New Roman"/>
                          <a:cs typeface="Times New Roman"/>
                        </a:rPr>
                        <a:t>антикоррупционные</a:t>
                      </a:r>
                      <a:r>
                        <a:rPr lang="ru-RU" sz="1200" dirty="0">
                          <a:latin typeface="Times New Roman"/>
                          <a:ea typeface="Times New Roman"/>
                          <a:cs typeface="Times New Roman"/>
                        </a:rPr>
                        <a:t> оговорки в:</a:t>
                      </a:r>
                    </a:p>
                    <a:p>
                      <a:pPr indent="221615" algn="just">
                        <a:spcAft>
                          <a:spcPts val="0"/>
                        </a:spcAft>
                      </a:pPr>
                      <a:r>
                        <a:rPr lang="ru-RU" sz="1200" dirty="0">
                          <a:latin typeface="Times New Roman"/>
                          <a:ea typeface="Times New Roman"/>
                          <a:cs typeface="Times New Roman"/>
                        </a:rPr>
                        <a:t>- Положение о предотвращении и урегулировании конфликта интересов в ГАУ «КЦСОН города Каменска-Уральского»;</a:t>
                      </a:r>
                    </a:p>
                    <a:p>
                      <a:pPr indent="221615" algn="just">
                        <a:spcAft>
                          <a:spcPts val="0"/>
                        </a:spcAft>
                      </a:pPr>
                      <a:r>
                        <a:rPr lang="ru-RU" sz="1200" dirty="0">
                          <a:latin typeface="Times New Roman"/>
                          <a:ea typeface="Times New Roman"/>
                          <a:cs typeface="Times New Roman"/>
                        </a:rPr>
                        <a:t>- Положение об уведомлении директора ГАУ «КЦСОН города Каменска-Уральского» о фактах обращения в целях склонения к совершению коррупционных  правонарушений сотрудников Центра»;</a:t>
                      </a:r>
                    </a:p>
                    <a:p>
                      <a:pPr indent="221615" algn="just">
                        <a:spcAft>
                          <a:spcPts val="0"/>
                        </a:spcAft>
                      </a:pPr>
                      <a:r>
                        <a:rPr lang="ru-RU" sz="1200" dirty="0">
                          <a:latin typeface="Times New Roman"/>
                          <a:ea typeface="Times New Roman"/>
                          <a:cs typeface="Times New Roman"/>
                        </a:rPr>
                        <a:t>- Положение обмена деловыми подарками и знаками делового гостеприимства в ГАУ «КЦСОН города Каменска-Уральского»;</a:t>
                      </a:r>
                    </a:p>
                    <a:p>
                      <a:pPr indent="221615" algn="just">
                        <a:spcAft>
                          <a:spcPts val="0"/>
                        </a:spcAft>
                      </a:pPr>
                      <a:r>
                        <a:rPr lang="ru-RU" sz="1200" dirty="0">
                          <a:latin typeface="Times New Roman"/>
                          <a:ea typeface="Times New Roman"/>
                          <a:cs typeface="Times New Roman"/>
                        </a:rPr>
                        <a:t> - Положение о работе комиссии по противодействию коррупции в ГАУ «КЦСОН города Каменска-Уральского»</a:t>
                      </a:r>
                    </a:p>
                    <a:p>
                      <a:pPr algn="just" hangingPunct="0">
                        <a:spcAft>
                          <a:spcPts val="0"/>
                        </a:spcAft>
                        <a:tabLst>
                          <a:tab pos="-518795" algn="l"/>
                        </a:tabLst>
                      </a:pPr>
                      <a:r>
                        <a:rPr lang="ru-RU" sz="1200" dirty="0">
                          <a:latin typeface="Times New Roman"/>
                          <a:ea typeface="Times New Roman"/>
                          <a:cs typeface="Times New Roman"/>
                        </a:rPr>
                        <a:t>- Положение о благотворительной деятельности (добровольных пожертвованиях) в ГАУ «КЦСОН города Каменска-Уральского».</a:t>
                      </a:r>
                      <a:endParaRPr lang="ru-RU" sz="1400" dirty="0">
                        <a:latin typeface="Times New Roman"/>
                        <a:ea typeface="Times New Roman"/>
                        <a:cs typeface="Times New Roman"/>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381000" y="152400"/>
          <a:ext cx="8610600" cy="2476500"/>
        </p:xfrm>
        <a:graphic>
          <a:graphicData uri="http://schemas.openxmlformats.org/drawingml/2006/table">
            <a:tbl>
              <a:tblPr firstRow="1" bandRow="1">
                <a:tableStyleId>{5C22544A-7EE6-4342-B048-85BDC9FD1C3A}</a:tableStyleId>
              </a:tblPr>
              <a:tblGrid>
                <a:gridCol w="3522518"/>
                <a:gridCol w="5088082"/>
              </a:tblGrid>
              <a:tr h="153243">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1462349">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Внесение изменений в мероприятия по противодействию коррупции Учреждении в целях приведения их в соответствие требованиям </a:t>
                      </a:r>
                      <a:r>
                        <a:rPr lang="ru-RU" sz="1200" dirty="0" err="1">
                          <a:solidFill>
                            <a:srgbClr val="000000"/>
                          </a:solidFill>
                          <a:latin typeface="Times New Roman"/>
                          <a:ea typeface="Times New Roman"/>
                          <a:cs typeface="Times New Roman"/>
                        </a:rPr>
                        <a:t>антикоррупционного</a:t>
                      </a:r>
                      <a:r>
                        <a:rPr lang="ru-RU" sz="1200" dirty="0">
                          <a:solidFill>
                            <a:srgbClr val="000000"/>
                          </a:solidFill>
                          <a:latin typeface="Times New Roman"/>
                          <a:ea typeface="Times New Roman"/>
                          <a:cs typeface="Times New Roman"/>
                        </a:rPr>
                        <a:t> законодательства и методических рекомендаций по вопросам противодействия коррупции    </a:t>
                      </a:r>
                      <a:endParaRPr lang="ru-RU" sz="1400" dirty="0">
                        <a:latin typeface="Times New Roman"/>
                        <a:ea typeface="Times New Roman"/>
                        <a:cs typeface="Times New Roman"/>
                      </a:endParaRPr>
                    </a:p>
                  </a:txBody>
                  <a:tcPr marL="39370" marR="39370" marT="64770" marB="64770"/>
                </a:tc>
                <a:tc>
                  <a:txBody>
                    <a:bodyPr/>
                    <a:lstStyle/>
                    <a:p>
                      <a:pPr algn="just"/>
                      <a:r>
                        <a:rPr kumimoji="0" lang="ru-RU" sz="1100" kern="1200" dirty="0" smtClean="0">
                          <a:solidFill>
                            <a:schemeClr val="dk1"/>
                          </a:solidFill>
                          <a:latin typeface="+mn-lt"/>
                          <a:ea typeface="+mn-ea"/>
                          <a:cs typeface="+mn-cs"/>
                        </a:rPr>
                        <a:t>Письмом Министерства социальной политики Свердловской области от 21.03.2022 № 07-04-85/2128 «О направлении методических рекомендаций» были доведены до руководителя учреждения социального обслуживания Методические рекомендации по наполнению разделов «Противодействие коррупции» официальных сайтов государственных учреждений, подведомственных Министерству социальной политики Свердловской области». </a:t>
                      </a:r>
                    </a:p>
                    <a:p>
                      <a:pPr algn="just"/>
                      <a:r>
                        <a:rPr kumimoji="0" lang="ru-RU" sz="1100" kern="1200" dirty="0" smtClean="0">
                          <a:solidFill>
                            <a:schemeClr val="dk1"/>
                          </a:solidFill>
                          <a:latin typeface="+mn-lt"/>
                          <a:ea typeface="+mn-ea"/>
                          <a:cs typeface="+mn-cs"/>
                        </a:rPr>
                        <a:t>В течение 2023 года в связи с данными Методическими рекомендациями, ответственным лицом за профилактику коррупционных и иных правонарушений, периодически вносятся изменения в локальные документы по противодействию коррупции ГАУ «КЦСОН города Каменска – Уральского».</a:t>
                      </a:r>
                      <a:endParaRPr lang="ru-RU" sz="1100" dirty="0">
                        <a:latin typeface="Times New Roman"/>
                        <a:ea typeface="Times New Roman"/>
                        <a:cs typeface="Times New Roman"/>
                      </a:endParaRPr>
                    </a:p>
                  </a:txBody>
                  <a:tcPr marL="39370" marR="39370" marT="64770" marB="64770"/>
                </a:tc>
              </a:tr>
            </a:tbl>
          </a:graphicData>
        </a:graphic>
      </p:graphicFrame>
      <p:sp>
        <p:nvSpPr>
          <p:cNvPr id="6" name="Прямоугольник 5"/>
          <p:cNvSpPr/>
          <p:nvPr/>
        </p:nvSpPr>
        <p:spPr>
          <a:xfrm>
            <a:off x="381000" y="2590800"/>
            <a:ext cx="8610600" cy="5334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solidFill>
                  <a:srgbClr val="FF0000"/>
                </a:solidFill>
              </a:rPr>
              <a:t>2. Разработка и внедрение специальных </a:t>
            </a:r>
            <a:r>
              <a:rPr lang="ru-RU" sz="1600" b="1" dirty="0" err="1" smtClean="0">
                <a:solidFill>
                  <a:srgbClr val="FF0000"/>
                </a:solidFill>
              </a:rPr>
              <a:t>антикоррупционных</a:t>
            </a:r>
            <a:r>
              <a:rPr lang="ru-RU" sz="1600" b="1" dirty="0" smtClean="0">
                <a:solidFill>
                  <a:srgbClr val="FF0000"/>
                </a:solidFill>
              </a:rPr>
              <a:t> процедур</a:t>
            </a:r>
            <a:endParaRPr lang="ru-RU" sz="1600" b="1" i="1" dirty="0">
              <a:solidFill>
                <a:srgbClr val="FF0000"/>
              </a:solidFill>
            </a:endParaRPr>
          </a:p>
        </p:txBody>
      </p:sp>
      <p:graphicFrame>
        <p:nvGraphicFramePr>
          <p:cNvPr id="8" name="Таблица 7"/>
          <p:cNvGraphicFramePr>
            <a:graphicFrameLocks noGrp="1"/>
          </p:cNvGraphicFramePr>
          <p:nvPr/>
        </p:nvGraphicFramePr>
        <p:xfrm>
          <a:off x="381000" y="3124200"/>
          <a:ext cx="8610600" cy="3517562"/>
        </p:xfrm>
        <a:graphic>
          <a:graphicData uri="http://schemas.openxmlformats.org/drawingml/2006/table">
            <a:tbl>
              <a:tblPr firstRow="1" bandRow="1">
                <a:tableStyleId>{5C22544A-7EE6-4342-B048-85BDC9FD1C3A}</a:tableStyleId>
              </a:tblPr>
              <a:tblGrid>
                <a:gridCol w="3522518"/>
                <a:gridCol w="5088082"/>
              </a:tblGrid>
              <a:tr h="370502">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3134698">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Проведение периодической оценки коррупционных рисков в целях выявления тех сфер деятельности Учреждения, которые подвержены таким рискам, и разработка соответствующих </a:t>
                      </a:r>
                      <a:r>
                        <a:rPr lang="ru-RU" sz="1200" dirty="0" err="1">
                          <a:solidFill>
                            <a:srgbClr val="000000"/>
                          </a:solidFill>
                          <a:latin typeface="Times New Roman"/>
                          <a:ea typeface="Times New Roman"/>
                          <a:cs typeface="Times New Roman"/>
                        </a:rPr>
                        <a:t>антикоррупционных</a:t>
                      </a:r>
                      <a:r>
                        <a:rPr lang="ru-RU" sz="1200" dirty="0">
                          <a:solidFill>
                            <a:srgbClr val="000000"/>
                          </a:solidFill>
                          <a:latin typeface="Times New Roman"/>
                          <a:ea typeface="Times New Roman"/>
                          <a:cs typeface="Times New Roman"/>
                        </a:rPr>
                        <a:t> мер</a:t>
                      </a:r>
                      <a:endParaRPr lang="ru-RU" sz="1400" dirty="0">
                        <a:latin typeface="Times New Roman"/>
                        <a:ea typeface="Times New Roman"/>
                        <a:cs typeface="Times New Roman"/>
                      </a:endParaRPr>
                    </a:p>
                  </a:txBody>
                  <a:tcPr marL="39370" marR="39370" marT="64770" marB="64770"/>
                </a:tc>
                <a:tc>
                  <a:txBody>
                    <a:bodyPr/>
                    <a:lstStyle/>
                    <a:p>
                      <a:pPr algn="just" hangingPunct="0"/>
                      <a:r>
                        <a:rPr kumimoji="0" lang="ru-RU" sz="1100" kern="1200" dirty="0" smtClean="0">
                          <a:solidFill>
                            <a:schemeClr val="dk1"/>
                          </a:solidFill>
                          <a:latin typeface="+mn-lt"/>
                          <a:ea typeface="+mn-ea"/>
                          <a:cs typeface="+mn-cs"/>
                        </a:rPr>
                        <a:t>В течение 2023 года подготовлены и утверждены следующие нормативно – правовые акты:</a:t>
                      </a:r>
                    </a:p>
                    <a:p>
                      <a:pPr algn="just" hangingPunct="0"/>
                      <a:r>
                        <a:rPr kumimoji="0" lang="ru-RU" sz="1100" kern="1200" dirty="0" smtClean="0">
                          <a:solidFill>
                            <a:schemeClr val="dk1"/>
                          </a:solidFill>
                          <a:latin typeface="+mn-lt"/>
                          <a:ea typeface="+mn-ea"/>
                          <a:cs typeface="+mn-cs"/>
                        </a:rPr>
                        <a:t>- Приказ № 01-07/161 от 10.03.2023 «О мерах по минимизации коррупционных рисков при осуществлении закупок товаров, работ, услуг для нужд Государственного автономного учреждения социального обслуживания Свердловской области «Комплексный центр социального обслуживания населения города Каменска – Уральского»;</a:t>
                      </a:r>
                    </a:p>
                    <a:p>
                      <a:pPr algn="just" hangingPunct="0"/>
                      <a:r>
                        <a:rPr kumimoji="0" lang="ru-RU" sz="1100" kern="1200" dirty="0" smtClean="0">
                          <a:solidFill>
                            <a:schemeClr val="dk1"/>
                          </a:solidFill>
                          <a:latin typeface="+mn-lt"/>
                          <a:ea typeface="+mn-ea"/>
                          <a:cs typeface="+mn-cs"/>
                        </a:rPr>
                        <a:t>- Приказ № 01-07/484 от 23.08.2023 «Об утверждении Перечня коррупционно – опасных функций Государственного автономного учреждения социального обслуживания Свердловской области «Комплексный центр социального обслуживания населения города Каменска – Уральского»;</a:t>
                      </a:r>
                    </a:p>
                    <a:p>
                      <a:pPr algn="just" hangingPunct="0"/>
                      <a:r>
                        <a:rPr kumimoji="0" lang="ru-RU" sz="1100" kern="1200" dirty="0" smtClean="0">
                          <a:solidFill>
                            <a:schemeClr val="dk1"/>
                          </a:solidFill>
                          <a:latin typeface="+mn-lt"/>
                          <a:ea typeface="+mn-ea"/>
                          <a:cs typeface="+mn-cs"/>
                        </a:rPr>
                        <a:t>- в соответствии с приказом по учреждению № 01-07/485 от 23.08.2023 «О проведении оценки коррупционных рисков в Государственном автономном учреждении социального обслуживания Свердловской области «Комплексный центр социального обслуживания населения города Каменска – Уральского» проведена оценка коррупционных рисков. </a:t>
                      </a:r>
                    </a:p>
                    <a:p>
                      <a:pPr algn="just"/>
                      <a:r>
                        <a:rPr kumimoji="0" lang="ru-RU" sz="1100" kern="1200" dirty="0" smtClean="0">
                          <a:solidFill>
                            <a:schemeClr val="dk1"/>
                          </a:solidFill>
                          <a:latin typeface="+mn-lt"/>
                          <a:ea typeface="+mn-ea"/>
                          <a:cs typeface="+mn-cs"/>
                        </a:rPr>
                        <a:t>Отчет размещен на официальном сайте учреждения, в разделе «Противодействие коррупции».</a:t>
                      </a:r>
                      <a:endParaRPr lang="ru-RU" sz="1100" dirty="0">
                        <a:latin typeface="Times New Roman"/>
                        <a:ea typeface="Times New Roman"/>
                        <a:cs typeface="Times New Roman"/>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304800" y="1219201"/>
          <a:ext cx="8534400" cy="5402964"/>
        </p:xfrm>
        <a:graphic>
          <a:graphicData uri="http://schemas.openxmlformats.org/drawingml/2006/table">
            <a:tbl>
              <a:tblPr firstRow="1" bandRow="1">
                <a:tableStyleId>{5C22544A-7EE6-4342-B048-85BDC9FD1C3A}</a:tableStyleId>
              </a:tblPr>
              <a:tblGrid>
                <a:gridCol w="3491346"/>
                <a:gridCol w="5043054"/>
              </a:tblGrid>
              <a:tr h="322607">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828513">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Привлечение к дисциплинарной ответственности сотрудников, не принимающих должных мер по обеспечению исполнения </a:t>
                      </a:r>
                      <a:r>
                        <a:rPr lang="ru-RU" sz="1200" dirty="0" err="1">
                          <a:solidFill>
                            <a:srgbClr val="000000"/>
                          </a:solidFill>
                          <a:latin typeface="Times New Roman"/>
                          <a:ea typeface="Times New Roman"/>
                          <a:cs typeface="Times New Roman"/>
                        </a:rPr>
                        <a:t>антиррупционного</a:t>
                      </a:r>
                      <a:r>
                        <a:rPr lang="ru-RU" sz="1200" dirty="0">
                          <a:solidFill>
                            <a:srgbClr val="000000"/>
                          </a:solidFill>
                          <a:latin typeface="Times New Roman"/>
                          <a:ea typeface="Times New Roman"/>
                          <a:cs typeface="Times New Roman"/>
                        </a:rPr>
                        <a:t> законодательства </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Отсутствовали случаи для привлечения сотрудников к дисциплинарным мерам</a:t>
                      </a:r>
                      <a:endParaRPr lang="ru-RU" sz="1400" dirty="0">
                        <a:latin typeface="Times New Roman"/>
                        <a:ea typeface="Times New Roman"/>
                        <a:cs typeface="Times New Roman"/>
                      </a:endParaRPr>
                    </a:p>
                  </a:txBody>
                  <a:tcPr marL="39370" marR="39370" marT="64770" marB="64770"/>
                </a:tc>
              </a:tr>
              <a:tr h="2544195">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Проверки предоставляемых персональных данных и иных сведений при поступлении на работу</a:t>
                      </a:r>
                      <a:endParaRPr lang="ru-RU" sz="1400" dirty="0">
                        <a:latin typeface="Times New Roman"/>
                        <a:ea typeface="Times New Roman"/>
                        <a:cs typeface="Times New Roman"/>
                      </a:endParaRPr>
                    </a:p>
                  </a:txBody>
                  <a:tcPr marL="39370" marR="39370" marT="64770" marB="64770"/>
                </a:tc>
                <a:tc>
                  <a:txBody>
                    <a:bodyPr/>
                    <a:lstStyle/>
                    <a:p>
                      <a:pPr algn="just"/>
                      <a:r>
                        <a:rPr kumimoji="0" lang="ru-RU" sz="1100" kern="1200" dirty="0" smtClean="0">
                          <a:solidFill>
                            <a:schemeClr val="dk1"/>
                          </a:solidFill>
                          <a:latin typeface="+mn-lt"/>
                          <a:ea typeface="+mn-ea"/>
                          <a:cs typeface="+mn-cs"/>
                        </a:rPr>
                        <a:t>Проверку предоставляемых данных и иных сведений при поступлении на работу осуществляет специалист отдела кадров.</a:t>
                      </a:r>
                    </a:p>
                    <a:p>
                      <a:pPr algn="just" hangingPunct="0"/>
                      <a:r>
                        <a:rPr kumimoji="0" lang="ru-RU" sz="1100" kern="1200" dirty="0" smtClean="0">
                          <a:solidFill>
                            <a:schemeClr val="dk1"/>
                          </a:solidFill>
                          <a:latin typeface="+mn-lt"/>
                          <a:ea typeface="+mn-ea"/>
                          <a:cs typeface="+mn-cs"/>
                        </a:rPr>
                        <a:t>Так же в учреждении работает комиссия по персональным данным, где председателем комиссии является заместитель директора. </a:t>
                      </a:r>
                    </a:p>
                    <a:p>
                      <a:pPr algn="just" hangingPunct="0"/>
                      <a:r>
                        <a:rPr kumimoji="0" lang="ru-RU" sz="1100" kern="1200" dirty="0" smtClean="0">
                          <a:solidFill>
                            <a:schemeClr val="dk1"/>
                          </a:solidFill>
                          <a:latin typeface="+mn-lt"/>
                          <a:ea typeface="+mn-ea"/>
                          <a:cs typeface="+mn-cs"/>
                        </a:rPr>
                        <a:t>В 2023 году утверждены следующие нормативно – правовые акты:</a:t>
                      </a:r>
                    </a:p>
                    <a:p>
                      <a:pPr algn="just" hangingPunct="0"/>
                      <a:r>
                        <a:rPr kumimoji="0" lang="ru-RU" sz="1100" kern="1200" dirty="0" smtClean="0">
                          <a:solidFill>
                            <a:schemeClr val="dk1"/>
                          </a:solidFill>
                          <a:latin typeface="+mn-lt"/>
                          <a:ea typeface="+mn-ea"/>
                          <a:cs typeface="+mn-cs"/>
                        </a:rPr>
                        <a:t>-  Приказ № 01-07/589 от 03.10.2023 «Об утверждении Графика проведения проверок за выполнением инструкций по обработке персональных данных сотрудниками ГАУ «КЦСОН города Каменска - Уральского»;</a:t>
                      </a:r>
                    </a:p>
                    <a:p>
                      <a:pPr algn="just" hangingPunct="0"/>
                      <a:r>
                        <a:rPr kumimoji="0" lang="ru-RU" sz="1100" kern="1200" dirty="0" smtClean="0">
                          <a:solidFill>
                            <a:schemeClr val="dk1"/>
                          </a:solidFill>
                          <a:latin typeface="+mn-lt"/>
                          <a:ea typeface="+mn-ea"/>
                          <a:cs typeface="+mn-cs"/>
                        </a:rPr>
                        <a:t>- Приказ № 01-07/717 от 29.11.2023 «Об изменении списка лиц, которым для выполнения служебных (трудовых) обязанностей необходим  доступ к персональным данным, обрабатываемым в информационных системах персональных данных (</a:t>
                      </a:r>
                      <a:r>
                        <a:rPr kumimoji="0" lang="ru-RU" sz="1100" kern="1200" dirty="0" err="1" smtClean="0">
                          <a:solidFill>
                            <a:schemeClr val="dk1"/>
                          </a:solidFill>
                          <a:latin typeface="+mn-lt"/>
                          <a:ea typeface="+mn-ea"/>
                          <a:cs typeface="+mn-cs"/>
                        </a:rPr>
                        <a:t>ИСПДн</a:t>
                      </a:r>
                      <a:r>
                        <a:rPr kumimoji="0" lang="ru-RU" sz="1100" kern="1200" dirty="0" smtClean="0">
                          <a:solidFill>
                            <a:schemeClr val="dk1"/>
                          </a:solidFill>
                          <a:latin typeface="+mn-lt"/>
                          <a:ea typeface="+mn-ea"/>
                          <a:cs typeface="+mn-cs"/>
                        </a:rPr>
                        <a:t>)».  </a:t>
                      </a:r>
                    </a:p>
                    <a:p>
                      <a:pPr algn="just"/>
                      <a:r>
                        <a:rPr kumimoji="0" lang="ru-RU" sz="1100" kern="1200" dirty="0" smtClean="0">
                          <a:solidFill>
                            <a:schemeClr val="dk1"/>
                          </a:solidFill>
                          <a:latin typeface="+mn-lt"/>
                          <a:ea typeface="+mn-ea"/>
                          <a:cs typeface="+mn-cs"/>
                        </a:rPr>
                        <a:t>В течение отчетного периода комиссией по контролю за выполнением инструкций по обработке персональных данных  проведено </a:t>
                      </a:r>
                      <a:r>
                        <a:rPr kumimoji="0" lang="ru-RU" sz="1100" b="1" kern="1200" dirty="0" smtClean="0">
                          <a:solidFill>
                            <a:schemeClr val="dk1"/>
                          </a:solidFill>
                          <a:latin typeface="+mn-lt"/>
                          <a:ea typeface="+mn-ea"/>
                          <a:cs typeface="+mn-cs"/>
                        </a:rPr>
                        <a:t>6  проверок</a:t>
                      </a:r>
                      <a:r>
                        <a:rPr kumimoji="0" lang="ru-RU" sz="1100" kern="1200" dirty="0" smtClean="0">
                          <a:solidFill>
                            <a:schemeClr val="dk1"/>
                          </a:solidFill>
                          <a:latin typeface="+mn-lt"/>
                          <a:ea typeface="+mn-ea"/>
                          <a:cs typeface="+mn-cs"/>
                        </a:rPr>
                        <a:t>, с составлением  акта.</a:t>
                      </a:r>
                      <a:endParaRPr lang="ru-RU" sz="1100" dirty="0">
                        <a:latin typeface="Times New Roman"/>
                        <a:ea typeface="Times New Roman"/>
                        <a:cs typeface="Times New Roman"/>
                      </a:endParaRPr>
                    </a:p>
                  </a:txBody>
                  <a:tcPr marL="39370" marR="39370" marT="64770" marB="64770"/>
                </a:tc>
              </a:tr>
              <a:tr h="1562484">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Ознакомление сотрудников с нормативно-правовыми документами при поступлении на работу и при внесении изменений в нормативные акты</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100" dirty="0">
                          <a:solidFill>
                            <a:srgbClr val="000000"/>
                          </a:solidFill>
                          <a:latin typeface="Times New Roman"/>
                          <a:ea typeface="Times New Roman"/>
                          <a:cs typeface="Times New Roman"/>
                        </a:rPr>
                        <a:t>Ознакомление сотрудников с нормативно-правовыми документами при поступлении на работу и при внесении изменений в нормативные акты осуществляет специалист отдела кадров и заведующие структурными подразделениями.  </a:t>
                      </a:r>
                      <a:endParaRPr lang="ru-RU" sz="1100" dirty="0">
                        <a:latin typeface="Times New Roman"/>
                        <a:ea typeface="Times New Roman"/>
                        <a:cs typeface="Times New Roman"/>
                      </a:endParaRPr>
                    </a:p>
                    <a:p>
                      <a:pPr algn="just" hangingPunct="0">
                        <a:spcAft>
                          <a:spcPts val="0"/>
                        </a:spcAft>
                        <a:tabLst>
                          <a:tab pos="-518795" algn="l"/>
                        </a:tabLst>
                      </a:pPr>
                      <a:r>
                        <a:rPr lang="ru-RU" sz="1100" dirty="0">
                          <a:solidFill>
                            <a:srgbClr val="000000"/>
                          </a:solidFill>
                          <a:latin typeface="Times New Roman"/>
                          <a:ea typeface="Times New Roman"/>
                          <a:cs typeface="Times New Roman"/>
                        </a:rPr>
                        <a:t>В течение отчетного периода принято на работу в ГАУ «КЦСОН города Каменска – Уральского»  - </a:t>
                      </a:r>
                      <a:r>
                        <a:rPr lang="ru-RU" sz="1100" dirty="0" smtClean="0">
                          <a:solidFill>
                            <a:srgbClr val="000000"/>
                          </a:solidFill>
                          <a:latin typeface="Times New Roman"/>
                          <a:ea typeface="Times New Roman"/>
                          <a:cs typeface="Times New Roman"/>
                        </a:rPr>
                        <a:t>46 </a:t>
                      </a:r>
                      <a:r>
                        <a:rPr lang="ru-RU" sz="1100" dirty="0">
                          <a:solidFill>
                            <a:srgbClr val="000000"/>
                          </a:solidFill>
                          <a:latin typeface="Times New Roman"/>
                          <a:ea typeface="Times New Roman"/>
                          <a:cs typeface="Times New Roman"/>
                        </a:rPr>
                        <a:t>человек. Со всеми  вновь прибывшими сотрудниками проведена работа по ознакомлению с нормативно – правовыми документами по </a:t>
                      </a:r>
                      <a:r>
                        <a:rPr lang="ru-RU" sz="1100" dirty="0" err="1">
                          <a:solidFill>
                            <a:srgbClr val="000000"/>
                          </a:solidFill>
                          <a:latin typeface="Times New Roman"/>
                          <a:ea typeface="Times New Roman"/>
                          <a:cs typeface="Times New Roman"/>
                        </a:rPr>
                        <a:t>антикоррупции</a:t>
                      </a:r>
                      <a:r>
                        <a:rPr lang="ru-RU" sz="1100" dirty="0">
                          <a:solidFill>
                            <a:srgbClr val="000000"/>
                          </a:solidFill>
                          <a:latin typeface="Times New Roman"/>
                          <a:ea typeface="Times New Roman"/>
                          <a:cs typeface="Times New Roman"/>
                        </a:rPr>
                        <a:t>, утвержденными в учреждении.  </a:t>
                      </a:r>
                      <a:endParaRPr lang="ru-RU" sz="1100" dirty="0">
                        <a:latin typeface="Times New Roman"/>
                        <a:ea typeface="Times New Roman"/>
                        <a:cs typeface="Times New Roman"/>
                      </a:endParaRPr>
                    </a:p>
                  </a:txBody>
                  <a:tcPr marL="39370" marR="39370" marT="64770" marB="64770"/>
                </a:tc>
              </a:tr>
            </a:tbl>
          </a:graphicData>
        </a:graphic>
      </p:graphicFrame>
      <p:sp>
        <p:nvSpPr>
          <p:cNvPr id="6" name="Прямоугольник 5"/>
          <p:cNvSpPr/>
          <p:nvPr/>
        </p:nvSpPr>
        <p:spPr>
          <a:xfrm>
            <a:off x="228600" y="609600"/>
            <a:ext cx="8610600" cy="5334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solidFill>
                  <a:srgbClr val="FF0000"/>
                </a:solidFill>
              </a:rPr>
              <a:t>3. Меры, направленные на совершенствование работы по профилактике коррупционных и иных нарушений</a:t>
            </a:r>
            <a:endParaRPr lang="ru-RU" sz="1600" b="1" i="1" dirty="0">
              <a:solidFill>
                <a:srgbClr val="FF00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457200" y="152401"/>
          <a:ext cx="8534400" cy="6302511"/>
        </p:xfrm>
        <a:graphic>
          <a:graphicData uri="http://schemas.openxmlformats.org/drawingml/2006/table">
            <a:tbl>
              <a:tblPr firstRow="1" bandRow="1">
                <a:tableStyleId>{5C22544A-7EE6-4342-B048-85BDC9FD1C3A}</a:tableStyleId>
              </a:tblPr>
              <a:tblGrid>
                <a:gridCol w="3491345"/>
                <a:gridCol w="5043055"/>
              </a:tblGrid>
              <a:tr h="322799">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1181149">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Выявление случаев возникновение конфликта интересов, возникающих у сотрудников Учреждения, выявление родственных связей у сотрудников Учреждения, контрагентов Учреждения, влияние которых может привести к конфликту </a:t>
                      </a:r>
                      <a:r>
                        <a:rPr lang="ru-RU" sz="1200" dirty="0" smtClean="0">
                          <a:solidFill>
                            <a:srgbClr val="000000"/>
                          </a:solidFill>
                          <a:latin typeface="Times New Roman"/>
                          <a:ea typeface="Times New Roman"/>
                          <a:cs typeface="Times New Roman"/>
                        </a:rPr>
                        <a:t>интересов</a:t>
                      </a:r>
                      <a:endParaRPr lang="ru-RU" sz="1200" dirty="0" smtClean="0">
                        <a:solidFill>
                          <a:srgbClr val="000000"/>
                        </a:solidFill>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Случаев возникновения конфликта интересов у сотрудников Учреждения в </a:t>
                      </a:r>
                      <a:r>
                        <a:rPr lang="ru-RU" sz="1200" dirty="0" smtClean="0">
                          <a:solidFill>
                            <a:srgbClr val="000000"/>
                          </a:solidFill>
                          <a:latin typeface="Times New Roman"/>
                          <a:ea typeface="Times New Roman"/>
                          <a:cs typeface="Times New Roman"/>
                        </a:rPr>
                        <a:t>2023 </a:t>
                      </a:r>
                      <a:r>
                        <a:rPr lang="ru-RU" sz="1200" dirty="0">
                          <a:solidFill>
                            <a:srgbClr val="000000"/>
                          </a:solidFill>
                          <a:latin typeface="Times New Roman"/>
                          <a:ea typeface="Times New Roman"/>
                          <a:cs typeface="Times New Roman"/>
                        </a:rPr>
                        <a:t>году не выявлено </a:t>
                      </a:r>
                      <a:endParaRPr lang="ru-RU" sz="1400" dirty="0">
                        <a:latin typeface="Times New Roman"/>
                        <a:ea typeface="Times New Roman"/>
                        <a:cs typeface="Times New Roman"/>
                      </a:endParaRPr>
                    </a:p>
                  </a:txBody>
                  <a:tcPr marL="39370" marR="39370" marT="64770" marB="64770"/>
                </a:tc>
              </a:tr>
              <a:tr h="3836900">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Разработка и проведение мероприятий к Международному дню борьбы с коррупцией</a:t>
                      </a:r>
                      <a:endParaRPr lang="ru-RU" sz="1400" dirty="0">
                        <a:latin typeface="Times New Roman"/>
                        <a:ea typeface="Times New Roman"/>
                        <a:cs typeface="Times New Roman"/>
                      </a:endParaRPr>
                    </a:p>
                  </a:txBody>
                  <a:tcPr marL="39370" marR="39370" marT="64770" marB="64770"/>
                </a:tc>
                <a:tc>
                  <a:txBody>
                    <a:bodyPr/>
                    <a:lstStyle/>
                    <a:p>
                      <a:pPr algn="just" hangingPunct="0"/>
                      <a:r>
                        <a:rPr kumimoji="0" lang="ru-RU" sz="1100" kern="1200" dirty="0" smtClean="0">
                          <a:solidFill>
                            <a:schemeClr val="dk1"/>
                          </a:solidFill>
                          <a:latin typeface="+mn-lt"/>
                          <a:ea typeface="+mn-ea"/>
                          <a:cs typeface="+mn-cs"/>
                        </a:rPr>
                        <a:t>Согласно плана мероприятий, посвященных  Международному дню борьбы с коррупцией, который отмечается ежегодно 9 декабря, были проведены следующие мероприятия:</a:t>
                      </a:r>
                    </a:p>
                    <a:p>
                      <a:pPr algn="just" hangingPunct="0"/>
                      <a:r>
                        <a:rPr kumimoji="0" lang="ru-RU" sz="1100" kern="1200" dirty="0" smtClean="0">
                          <a:solidFill>
                            <a:schemeClr val="dk1"/>
                          </a:solidFill>
                          <a:latin typeface="+mn-lt"/>
                          <a:ea typeface="+mn-ea"/>
                          <a:cs typeface="+mn-cs"/>
                        </a:rPr>
                        <a:t>-  Проведены беседы с сотрудниками  структурных подразделений ГАУ «КЦСОН города Каменска – Уральского», во время проведения оперативных совещаний,  по вопросам противодействия коррупции;</a:t>
                      </a:r>
                    </a:p>
                    <a:p>
                      <a:pPr algn="just" hangingPunct="0"/>
                      <a:r>
                        <a:rPr kumimoji="0" lang="ru-RU" sz="1100" kern="1200" dirty="0" smtClean="0">
                          <a:solidFill>
                            <a:schemeClr val="dk1"/>
                          </a:solidFill>
                          <a:latin typeface="+mn-lt"/>
                          <a:ea typeface="+mn-ea"/>
                          <a:cs typeface="+mn-cs"/>
                        </a:rPr>
                        <a:t>- Проведена разъяснительная </a:t>
                      </a:r>
                      <a:r>
                        <a:rPr kumimoji="0" lang="ru-RU" sz="1100" kern="1200" dirty="0" err="1" smtClean="0">
                          <a:solidFill>
                            <a:schemeClr val="dk1"/>
                          </a:solidFill>
                          <a:latin typeface="+mn-lt"/>
                          <a:ea typeface="+mn-ea"/>
                          <a:cs typeface="+mn-cs"/>
                        </a:rPr>
                        <a:t>антикоррупционная</a:t>
                      </a:r>
                      <a:r>
                        <a:rPr kumimoji="0" lang="ru-RU" sz="1100" kern="1200" dirty="0" smtClean="0">
                          <a:solidFill>
                            <a:schemeClr val="dk1"/>
                          </a:solidFill>
                          <a:latin typeface="+mn-lt"/>
                          <a:ea typeface="+mn-ea"/>
                          <a:cs typeface="+mn-cs"/>
                        </a:rPr>
                        <a:t> работа для получателей социальных услуг и сотрудников ГАУ «КЦСОН города Каменска – Уральского»;</a:t>
                      </a:r>
                    </a:p>
                    <a:p>
                      <a:pPr algn="just" hangingPunct="0"/>
                      <a:r>
                        <a:rPr kumimoji="0" lang="ru-RU" sz="1100" kern="1200" dirty="0" smtClean="0">
                          <a:solidFill>
                            <a:schemeClr val="dk1"/>
                          </a:solidFill>
                          <a:latin typeface="+mn-lt"/>
                          <a:ea typeface="+mn-ea"/>
                          <a:cs typeface="+mn-cs"/>
                        </a:rPr>
                        <a:t>- Распространение методических и информационных материалов (памяток, листовок, методических пособий и др.) </a:t>
                      </a:r>
                      <a:r>
                        <a:rPr kumimoji="0" lang="ru-RU" sz="1100" kern="1200" dirty="0" err="1" smtClean="0">
                          <a:solidFill>
                            <a:schemeClr val="dk1"/>
                          </a:solidFill>
                          <a:latin typeface="+mn-lt"/>
                          <a:ea typeface="+mn-ea"/>
                          <a:cs typeface="+mn-cs"/>
                        </a:rPr>
                        <a:t>антикоррупционного</a:t>
                      </a:r>
                      <a:r>
                        <a:rPr kumimoji="0" lang="ru-RU" sz="1100" kern="1200" dirty="0" smtClean="0">
                          <a:solidFill>
                            <a:schemeClr val="dk1"/>
                          </a:solidFill>
                          <a:latin typeface="+mn-lt"/>
                          <a:ea typeface="+mn-ea"/>
                          <a:cs typeface="+mn-cs"/>
                        </a:rPr>
                        <a:t> характера для получателей социальных услуг ГАУ «КЦСОН города Каменска – Уральского»;</a:t>
                      </a:r>
                    </a:p>
                    <a:p>
                      <a:pPr algn="just" hangingPunct="0"/>
                      <a:r>
                        <a:rPr kumimoji="0" lang="ru-RU" sz="1100" kern="1200" dirty="0" smtClean="0">
                          <a:solidFill>
                            <a:schemeClr val="dk1"/>
                          </a:solidFill>
                          <a:latin typeface="+mn-lt"/>
                          <a:ea typeface="+mn-ea"/>
                          <a:cs typeface="+mn-cs"/>
                        </a:rPr>
                        <a:t>- Размещение методических и информационных материалов (памяток, листовок, методических пособий и др.) </a:t>
                      </a:r>
                      <a:r>
                        <a:rPr kumimoji="0" lang="ru-RU" sz="1100" kern="1200" dirty="0" err="1" smtClean="0">
                          <a:solidFill>
                            <a:schemeClr val="dk1"/>
                          </a:solidFill>
                          <a:latin typeface="+mn-lt"/>
                          <a:ea typeface="+mn-ea"/>
                          <a:cs typeface="+mn-cs"/>
                        </a:rPr>
                        <a:t>антикоррупционного</a:t>
                      </a:r>
                      <a:r>
                        <a:rPr kumimoji="0" lang="ru-RU" sz="1100" kern="1200" dirty="0" smtClean="0">
                          <a:solidFill>
                            <a:schemeClr val="dk1"/>
                          </a:solidFill>
                          <a:latin typeface="+mn-lt"/>
                          <a:ea typeface="+mn-ea"/>
                          <a:cs typeface="+mn-cs"/>
                        </a:rPr>
                        <a:t> характера на официальных стендах в помещениях ГАУ «КЦСОН города Каменска – Уральского»;</a:t>
                      </a:r>
                    </a:p>
                    <a:p>
                      <a:pPr algn="just" hangingPunct="0"/>
                      <a:r>
                        <a:rPr kumimoji="0" lang="ru-RU" sz="1100" kern="1200" dirty="0" smtClean="0">
                          <a:solidFill>
                            <a:schemeClr val="dk1"/>
                          </a:solidFill>
                          <a:latin typeface="+mn-lt"/>
                          <a:ea typeface="+mn-ea"/>
                          <a:cs typeface="+mn-cs"/>
                        </a:rPr>
                        <a:t>- Проведена Акция «Мы против коррупции» по раздаче получателям социальных услуг буклетов «Памятка </a:t>
                      </a:r>
                      <a:r>
                        <a:rPr kumimoji="0" lang="ru-RU" sz="1100" kern="1200" dirty="0" err="1" smtClean="0">
                          <a:solidFill>
                            <a:schemeClr val="dk1"/>
                          </a:solidFill>
                          <a:latin typeface="+mn-lt"/>
                          <a:ea typeface="+mn-ea"/>
                          <a:cs typeface="+mn-cs"/>
                        </a:rPr>
                        <a:t>антикоррупционного</a:t>
                      </a:r>
                      <a:r>
                        <a:rPr kumimoji="0" lang="ru-RU" sz="1100" kern="1200" dirty="0" smtClean="0">
                          <a:solidFill>
                            <a:schemeClr val="dk1"/>
                          </a:solidFill>
                          <a:latin typeface="+mn-lt"/>
                          <a:ea typeface="+mn-ea"/>
                          <a:cs typeface="+mn-cs"/>
                        </a:rPr>
                        <a:t> поведения гражданина» (отделение социального обслуживания на дому, отделение дневного пребывания, социально – реабилитационное отделение).</a:t>
                      </a:r>
                    </a:p>
                    <a:p>
                      <a:pPr algn="just"/>
                      <a:r>
                        <a:rPr kumimoji="0" lang="ru-RU" sz="1100" kern="1200" dirty="0" smtClean="0">
                          <a:solidFill>
                            <a:schemeClr val="dk1"/>
                          </a:solidFill>
                          <a:latin typeface="+mn-lt"/>
                          <a:ea typeface="+mn-ea"/>
                          <a:cs typeface="+mn-cs"/>
                        </a:rPr>
                        <a:t>Всего охвачено </a:t>
                      </a:r>
                      <a:r>
                        <a:rPr kumimoji="0" lang="ru-RU" sz="1100" b="1" kern="1200" dirty="0" smtClean="0">
                          <a:solidFill>
                            <a:schemeClr val="dk1"/>
                          </a:solidFill>
                          <a:latin typeface="+mn-lt"/>
                          <a:ea typeface="+mn-ea"/>
                          <a:cs typeface="+mn-cs"/>
                        </a:rPr>
                        <a:t>более 300 получателей социальных услуг, 150 сотрудников.</a:t>
                      </a:r>
                      <a:endParaRPr lang="ru-RU" sz="1100" dirty="0">
                        <a:latin typeface="Times New Roman"/>
                        <a:ea typeface="Times New Roman"/>
                        <a:cs typeface="Times New Roman"/>
                      </a:endParaRPr>
                    </a:p>
                  </a:txBody>
                  <a:tcPr marL="39370" marR="39370" marT="64770" marB="64770"/>
                </a:tc>
              </a:tr>
              <a:tr h="755151">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Оформление информационного стенда с информацией о профилактике коррупции </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Информационный стенд, размещенный по адресу: ул. Октябрьская, 11 Б с информацией по профилактике коррупции периодически обновляется</a:t>
                      </a:r>
                      <a:endParaRPr lang="ru-RU" sz="1400" dirty="0">
                        <a:latin typeface="Times New Roman"/>
                        <a:ea typeface="Times New Roman"/>
                        <a:cs typeface="Times New Roman"/>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28600" y="914400"/>
            <a:ext cx="8610600" cy="8382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solidFill>
                  <a:srgbClr val="FF0000"/>
                </a:solidFill>
              </a:rPr>
              <a:t>4. Внедрение инновационных технологий обеспечивающих межведомственное электронное взаимодействие граждан и организаций в рамках доступности и качества предоставления услуг</a:t>
            </a:r>
            <a:endParaRPr lang="ru-RU" sz="1600" b="1" i="1" dirty="0">
              <a:solidFill>
                <a:srgbClr val="FF0000"/>
              </a:solidFill>
            </a:endParaRPr>
          </a:p>
        </p:txBody>
      </p:sp>
      <p:graphicFrame>
        <p:nvGraphicFramePr>
          <p:cNvPr id="6" name="Таблица 5"/>
          <p:cNvGraphicFramePr>
            <a:graphicFrameLocks noGrp="1"/>
          </p:cNvGraphicFramePr>
          <p:nvPr/>
        </p:nvGraphicFramePr>
        <p:xfrm>
          <a:off x="304800" y="2057400"/>
          <a:ext cx="8458200" cy="4176182"/>
        </p:xfrm>
        <a:graphic>
          <a:graphicData uri="http://schemas.openxmlformats.org/drawingml/2006/table">
            <a:tbl>
              <a:tblPr firstRow="1" bandRow="1">
                <a:tableStyleId>{5C22544A-7EE6-4342-B048-85BDC9FD1C3A}</a:tableStyleId>
              </a:tblPr>
              <a:tblGrid>
                <a:gridCol w="3460173"/>
                <a:gridCol w="4998027"/>
              </a:tblGrid>
              <a:tr h="411281">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1084288">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Своевременное пополнение и актуализация раздела официального сайта Учреждения «Противодействие коррупции» </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Раздел «Противодействие коррупции» на официальном сайте  учреждения обновляется своевременно</a:t>
                      </a:r>
                      <a:endParaRPr lang="ru-RU" sz="1400" dirty="0">
                        <a:latin typeface="Times New Roman"/>
                        <a:ea typeface="Times New Roman"/>
                        <a:cs typeface="Times New Roman"/>
                      </a:endParaRPr>
                    </a:p>
                  </a:txBody>
                  <a:tcPr marL="39370" marR="39370" marT="64770" marB="64770"/>
                </a:tc>
              </a:tr>
              <a:tr h="1400031">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Размещение на официальном сайте Учреждения информации о прядке предоставления государственных услуг и поддержании ее в актуальном состоянии </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Порядок предоставления государственных социальных услуг  размещен на официальном сайте, в разделе «документы», подраздел «локальные документы» - «Правила внутреннего распорядка для получателей социальных услуг», утвержденные приказом директора ГАУ «КЦСОН города Каменска – Уральского» от 25.02.2019 г. № 01-09/139.</a:t>
                      </a:r>
                      <a:endParaRPr lang="ru-RU" sz="1400" dirty="0">
                        <a:latin typeface="Times New Roman"/>
                        <a:ea typeface="Times New Roman"/>
                        <a:cs typeface="Times New Roman"/>
                      </a:endParaRPr>
                    </a:p>
                  </a:txBody>
                  <a:tcPr marL="39370" marR="39370" marT="64770" marB="64770"/>
                </a:tc>
              </a:tr>
              <a:tr h="1280582">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Информирование вновь принятых сотрудников об информации, размещенной на официальном сайте Учреждения в информационно-телекоммуникационной сети «Интернет» в том числе в разделе «Противодействие </a:t>
                      </a:r>
                      <a:r>
                        <a:rPr lang="ru-RU" sz="1200" dirty="0" err="1">
                          <a:solidFill>
                            <a:srgbClr val="000000"/>
                          </a:solidFill>
                          <a:latin typeface="Times New Roman"/>
                          <a:ea typeface="Times New Roman"/>
                          <a:cs typeface="Times New Roman"/>
                        </a:rPr>
                        <a:t>антикоррупции</a:t>
                      </a:r>
                      <a:r>
                        <a:rPr lang="ru-RU" sz="1200" dirty="0">
                          <a:solidFill>
                            <a:srgbClr val="000000"/>
                          </a:solidFill>
                          <a:latin typeface="Times New Roman"/>
                          <a:ea typeface="Times New Roman"/>
                          <a:cs typeface="Times New Roman"/>
                        </a:rPr>
                        <a:t>»</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Руководители структурных подразделений ГАУ «КЦСОН города Каменска – Уральского» периодически проводят со вновь принятыми сотрудниками беседы об информации, размещенной на официальном сайте учреждения, в том числе и о разделе «Противодействие коррупции».</a:t>
                      </a:r>
                      <a:endParaRPr lang="ru-RU" sz="1400" dirty="0">
                        <a:latin typeface="Times New Roman"/>
                        <a:ea typeface="Times New Roman"/>
                        <a:cs typeface="Times New Roman"/>
                      </a:endParaRPr>
                    </a:p>
                    <a:p>
                      <a:pPr algn="just" hangingPunct="0">
                        <a:spcAft>
                          <a:spcPts val="0"/>
                        </a:spcAft>
                        <a:tabLst>
                          <a:tab pos="-518795" algn="l"/>
                        </a:tabLst>
                      </a:pPr>
                      <a:r>
                        <a:rPr lang="ru-RU" sz="1200" dirty="0">
                          <a:solidFill>
                            <a:srgbClr val="000000"/>
                          </a:solidFill>
                          <a:latin typeface="Times New Roman"/>
                          <a:ea typeface="Times New Roman"/>
                          <a:cs typeface="Times New Roman"/>
                        </a:rPr>
                        <a:t>Всего в отчетном периоде беседы проведены с </a:t>
                      </a:r>
                      <a:r>
                        <a:rPr lang="ru-RU" sz="1200" dirty="0" smtClean="0">
                          <a:solidFill>
                            <a:srgbClr val="000000"/>
                          </a:solidFill>
                          <a:latin typeface="Times New Roman"/>
                          <a:ea typeface="Times New Roman"/>
                          <a:cs typeface="Times New Roman"/>
                        </a:rPr>
                        <a:t>46 </a:t>
                      </a:r>
                      <a:r>
                        <a:rPr lang="ru-RU" sz="1200" dirty="0">
                          <a:solidFill>
                            <a:srgbClr val="000000"/>
                          </a:solidFill>
                          <a:latin typeface="Times New Roman"/>
                          <a:ea typeface="Times New Roman"/>
                          <a:cs typeface="Times New Roman"/>
                        </a:rPr>
                        <a:t>сотрудниками.</a:t>
                      </a:r>
                      <a:endParaRPr lang="ru-RU" sz="1400" dirty="0">
                        <a:latin typeface="Times New Roman"/>
                        <a:ea typeface="Times New Roman"/>
                        <a:cs typeface="Times New Roman"/>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28600" y="914400"/>
            <a:ext cx="8610600" cy="7620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hangingPunct="0"/>
            <a:r>
              <a:rPr lang="ru-RU" sz="1600" b="1" dirty="0" smtClean="0">
                <a:solidFill>
                  <a:srgbClr val="FF0000"/>
                </a:solidFill>
              </a:rPr>
              <a:t>5. Повышение эффективности работы с обращениями граждан и организациями</a:t>
            </a:r>
            <a:endParaRPr lang="ru-RU" sz="1600" dirty="0" smtClean="0">
              <a:solidFill>
                <a:srgbClr val="FF0000"/>
              </a:solidFill>
            </a:endParaRPr>
          </a:p>
          <a:p>
            <a:pPr algn="ctr"/>
            <a:r>
              <a:rPr lang="ru-RU" sz="1600" b="1" dirty="0" smtClean="0">
                <a:solidFill>
                  <a:srgbClr val="FF0000"/>
                </a:solidFill>
              </a:rPr>
              <a:t>по фактам коррупций</a:t>
            </a:r>
            <a:endParaRPr lang="ru-RU" sz="1600" b="1" i="1" dirty="0">
              <a:solidFill>
                <a:srgbClr val="FF0000"/>
              </a:solidFill>
            </a:endParaRPr>
          </a:p>
        </p:txBody>
      </p:sp>
      <p:graphicFrame>
        <p:nvGraphicFramePr>
          <p:cNvPr id="7" name="Таблица 6"/>
          <p:cNvGraphicFramePr>
            <a:graphicFrameLocks noGrp="1"/>
          </p:cNvGraphicFramePr>
          <p:nvPr/>
        </p:nvGraphicFramePr>
        <p:xfrm>
          <a:off x="304800" y="2057400"/>
          <a:ext cx="8458200" cy="4343399"/>
        </p:xfrm>
        <a:graphic>
          <a:graphicData uri="http://schemas.openxmlformats.org/drawingml/2006/table">
            <a:tbl>
              <a:tblPr firstRow="1" bandRow="1">
                <a:tableStyleId>{5C22544A-7EE6-4342-B048-85BDC9FD1C3A}</a:tableStyleId>
              </a:tblPr>
              <a:tblGrid>
                <a:gridCol w="3460173"/>
                <a:gridCol w="4998027"/>
              </a:tblGrid>
              <a:tr h="409228">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1943834">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Обеспечение возможности оперативного информирования гражданами  и организациями о фактах коррупции в действиях (бездействии) работников Учреждения посредством «телефона доверия» (горячих линий) по вопросам противодействия коррупции электронных сообщений на сайт Учреждения и (или) иными способами обратной связи</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Вы отчетном периоде на «телефон доверия» вопросы о фактах коррупции в действиях (бездействиях) сотрудников учреждения – не </a:t>
                      </a:r>
                      <a:r>
                        <a:rPr lang="ru-RU" sz="1200" dirty="0" smtClean="0">
                          <a:solidFill>
                            <a:srgbClr val="000000"/>
                          </a:solidFill>
                          <a:latin typeface="Times New Roman"/>
                          <a:ea typeface="Times New Roman"/>
                          <a:cs typeface="Times New Roman"/>
                        </a:rPr>
                        <a:t>поступали</a:t>
                      </a:r>
                      <a:endParaRPr lang="ru-RU" sz="1400" dirty="0">
                        <a:latin typeface="Times New Roman"/>
                        <a:ea typeface="Times New Roman"/>
                        <a:cs typeface="Times New Roman"/>
                      </a:endParaRPr>
                    </a:p>
                  </a:txBody>
                  <a:tcPr marL="39370" marR="39370" marT="64770" marB="64770"/>
                </a:tc>
              </a:tr>
              <a:tr h="716149">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Формирование и ведение базы данных обращений граждан по фактам коррупционных проявлений</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В течение отчетного периода обращений граждан по фактам коррупционных проявлений не поступало</a:t>
                      </a:r>
                      <a:endParaRPr lang="ru-RU" sz="1400" dirty="0">
                        <a:latin typeface="Times New Roman"/>
                        <a:ea typeface="Times New Roman"/>
                        <a:cs typeface="Times New Roman"/>
                      </a:endParaRPr>
                    </a:p>
                  </a:txBody>
                  <a:tcPr marL="39370" marR="39370" marT="64770" marB="64770"/>
                </a:tc>
              </a:tr>
              <a:tr h="1274188">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Проведение мониторинга обращений и результатов рассмотрения обращений граждан и организаций о фактах коррупции, анализ обращений граждан по фактам коррупции по содержанию, результатам рассмотрения </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В течение отчетного периода обращений от граждан и организаций по фактам коррупции не поступало </a:t>
                      </a:r>
                      <a:endParaRPr lang="ru-RU" sz="1200" dirty="0" smtClean="0">
                        <a:solidFill>
                          <a:srgbClr val="000000"/>
                        </a:solidFill>
                        <a:latin typeface="Times New Roman"/>
                        <a:ea typeface="Times New Roman"/>
                        <a:cs typeface="Times New Roman"/>
                      </a:endParaRPr>
                    </a:p>
                    <a:p>
                      <a:pPr algn="just" hangingPunct="0">
                        <a:spcAft>
                          <a:spcPts val="0"/>
                        </a:spcAft>
                        <a:tabLst>
                          <a:tab pos="-518795" algn="l"/>
                        </a:tabLst>
                      </a:pPr>
                      <a:endParaRPr lang="ru-RU" sz="1400" dirty="0" smtClean="0">
                        <a:latin typeface="Times New Roman"/>
                        <a:ea typeface="Times New Roman"/>
                        <a:cs typeface="Times New Roman"/>
                      </a:endParaRPr>
                    </a:p>
                    <a:p>
                      <a:pPr algn="just" hangingPunct="0">
                        <a:spcAft>
                          <a:spcPts val="0"/>
                        </a:spcAft>
                        <a:tabLst>
                          <a:tab pos="-518795" algn="l"/>
                        </a:tabLst>
                      </a:pPr>
                      <a:endParaRPr lang="ru-RU" sz="1400" dirty="0">
                        <a:latin typeface="Times New Roman"/>
                        <a:ea typeface="Times New Roman"/>
                        <a:cs typeface="Times New Roman"/>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304800" y="457200"/>
          <a:ext cx="8686800" cy="3521213"/>
        </p:xfrm>
        <a:graphic>
          <a:graphicData uri="http://schemas.openxmlformats.org/drawingml/2006/table">
            <a:tbl>
              <a:tblPr firstRow="1" bandRow="1">
                <a:tableStyleId>{5C22544A-7EE6-4342-B048-85BDC9FD1C3A}</a:tableStyleId>
              </a:tblPr>
              <a:tblGrid>
                <a:gridCol w="3553691"/>
                <a:gridCol w="5133109"/>
              </a:tblGrid>
              <a:tr h="389393">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993341">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Проведение мониторинга обращений граждан  о качестве предоставляемых социальных услуг</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Ежеквартально, в учреждении проводится опрос получателей социальных услуг  в рамках критерия «удовлетворенность получателей социальных услуг качеством социальных услуг».</a:t>
                      </a:r>
                      <a:endParaRPr lang="ru-RU" sz="1400" dirty="0">
                        <a:latin typeface="Times New Roman"/>
                        <a:ea typeface="Times New Roman"/>
                        <a:cs typeface="Times New Roman"/>
                      </a:endParaRPr>
                    </a:p>
                    <a:p>
                      <a:pPr algn="just" hangingPunct="0">
                        <a:spcAft>
                          <a:spcPts val="0"/>
                        </a:spcAft>
                        <a:tabLst>
                          <a:tab pos="-518795" algn="l"/>
                        </a:tabLst>
                      </a:pPr>
                      <a:r>
                        <a:rPr lang="ru-RU" sz="1200" dirty="0">
                          <a:solidFill>
                            <a:srgbClr val="000000"/>
                          </a:solidFill>
                          <a:latin typeface="Times New Roman"/>
                          <a:ea typeface="Times New Roman"/>
                          <a:cs typeface="Times New Roman"/>
                        </a:rPr>
                        <a:t>В отчетном периоде было проанкетировано  - 1400 получателей социальных услуг.</a:t>
                      </a:r>
                      <a:endParaRPr lang="ru-RU" sz="1400" dirty="0">
                        <a:latin typeface="Times New Roman"/>
                        <a:ea typeface="Times New Roman"/>
                        <a:cs typeface="Times New Roman"/>
                      </a:endParaRPr>
                    </a:p>
                  </a:txBody>
                  <a:tcPr marL="39370" marR="39370" marT="64770" marB="64770"/>
                </a:tc>
              </a:tr>
              <a:tr h="681438">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Рассмотрение на заседании Комиссии по противодействию коррупции отчета о выполнении Плана мероприятий на 2021-2024 гг.</a:t>
                      </a:r>
                      <a:endParaRPr lang="ru-RU" sz="1400" dirty="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kumimoji="0" lang="ru-RU" sz="1200" kern="1200" dirty="0" smtClean="0">
                          <a:solidFill>
                            <a:schemeClr val="dk1"/>
                          </a:solidFill>
                          <a:latin typeface="+mn-lt"/>
                          <a:ea typeface="+mn-ea"/>
                          <a:cs typeface="+mn-cs"/>
                        </a:rPr>
                        <a:t>Ежегодно, в течение 1-го квартала,  комиссией по противодействию коррупции рассматривается Отчет о выполнении плана мероприятий  по противодействию коррупции за  предыдущий период (с составлением протокола)</a:t>
                      </a:r>
                      <a:endParaRPr lang="ru-RU" sz="1200" dirty="0">
                        <a:latin typeface="Times New Roman"/>
                        <a:ea typeface="Times New Roman"/>
                        <a:cs typeface="Times New Roman"/>
                      </a:endParaRPr>
                    </a:p>
                  </a:txBody>
                  <a:tcPr marL="39370" marR="39370" marT="64770" marB="64770"/>
                </a:tc>
              </a:tr>
              <a:tr h="1212429">
                <a:tc>
                  <a:txBody>
                    <a:bodyPr/>
                    <a:lstStyle/>
                    <a:p>
                      <a:pPr algn="just" hangingPunct="0">
                        <a:spcAft>
                          <a:spcPts val="0"/>
                        </a:spcAft>
                        <a:tabLst>
                          <a:tab pos="-518795" algn="l"/>
                        </a:tabLst>
                      </a:pPr>
                      <a:r>
                        <a:rPr lang="ru-RU" sz="1200">
                          <a:solidFill>
                            <a:srgbClr val="000000"/>
                          </a:solidFill>
                          <a:latin typeface="Times New Roman"/>
                          <a:ea typeface="Times New Roman"/>
                          <a:cs typeface="Times New Roman"/>
                        </a:rPr>
                        <a:t>Размещение в разделе «Противодействие коррупции» официального сайте Учреждения в информационно – телекоммуникационной сети «Интернет» отчетов о результатах выполнения плана  мероприятий по противодействию коррупции </a:t>
                      </a:r>
                      <a:endParaRPr lang="ru-RU" sz="1400">
                        <a:latin typeface="Times New Roman"/>
                        <a:ea typeface="Times New Roman"/>
                        <a:cs typeface="Times New Roman"/>
                      </a:endParaRPr>
                    </a:p>
                  </a:txBody>
                  <a:tcPr marL="39370" marR="39370" marT="64770" marB="64770"/>
                </a:tc>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Отчет о выполнении плана мероприятий  по противодействию коррупции размещается на официальном сайте учреждения, в разделе  «Противодействие коррупции», ежегодно, до 01 </a:t>
                      </a:r>
                      <a:r>
                        <a:rPr lang="ru-RU" sz="1200" dirty="0" smtClean="0">
                          <a:solidFill>
                            <a:srgbClr val="000000"/>
                          </a:solidFill>
                          <a:latin typeface="Times New Roman"/>
                          <a:ea typeface="Times New Roman"/>
                          <a:cs typeface="Times New Roman"/>
                        </a:rPr>
                        <a:t>февраля.</a:t>
                      </a:r>
                    </a:p>
                    <a:p>
                      <a:pPr algn="just" hangingPunct="0">
                        <a:spcAft>
                          <a:spcPts val="0"/>
                        </a:spcAft>
                        <a:tabLst>
                          <a:tab pos="-518795" algn="l"/>
                        </a:tabLst>
                      </a:pPr>
                      <a:r>
                        <a:rPr kumimoji="0" lang="ru-RU" sz="1200" kern="1200" dirty="0" smtClean="0">
                          <a:solidFill>
                            <a:schemeClr val="dk1"/>
                          </a:solidFill>
                          <a:latin typeface="+mn-lt"/>
                          <a:ea typeface="+mn-ea"/>
                          <a:cs typeface="+mn-cs"/>
                        </a:rPr>
                        <a:t>Отчеты о выполнении Плана мероприятий по противодействию коррупции размещаются своевременно, без нарушения сроков по размещению.</a:t>
                      </a:r>
                      <a:endParaRPr lang="ru-RU" sz="1200" dirty="0">
                        <a:latin typeface="Times New Roman"/>
                        <a:ea typeface="Times New Roman"/>
                        <a:cs typeface="Times New Roman"/>
                      </a:endParaRPr>
                    </a:p>
                  </a:txBody>
                  <a:tcPr marL="39370" marR="39370" marT="64770" marB="64770"/>
                </a:tc>
              </a:tr>
            </a:tbl>
          </a:graphicData>
        </a:graphic>
      </p:graphicFrame>
      <p:sp>
        <p:nvSpPr>
          <p:cNvPr id="6" name="Прямоугольник 5"/>
          <p:cNvSpPr/>
          <p:nvPr/>
        </p:nvSpPr>
        <p:spPr>
          <a:xfrm>
            <a:off x="304800" y="3962400"/>
            <a:ext cx="8686800" cy="6858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hangingPunct="0"/>
            <a:r>
              <a:rPr lang="ru-RU" sz="1600" b="1" dirty="0" smtClean="0">
                <a:solidFill>
                  <a:srgbClr val="FF0000"/>
                </a:solidFill>
              </a:rPr>
              <a:t>6.Повышение качества профессиональной подготовки  специалистов в сфере организации противодействия и непосредственного противодействия коррупции</a:t>
            </a:r>
            <a:endParaRPr lang="ru-RU" sz="1600" b="1" i="1" dirty="0">
              <a:solidFill>
                <a:srgbClr val="FF0000"/>
              </a:solidFill>
            </a:endParaRPr>
          </a:p>
        </p:txBody>
      </p:sp>
      <p:graphicFrame>
        <p:nvGraphicFramePr>
          <p:cNvPr id="7" name="Таблица 6"/>
          <p:cNvGraphicFramePr>
            <a:graphicFrameLocks noGrp="1"/>
          </p:cNvGraphicFramePr>
          <p:nvPr/>
        </p:nvGraphicFramePr>
        <p:xfrm>
          <a:off x="304800" y="4724400"/>
          <a:ext cx="8686800" cy="2047528"/>
        </p:xfrm>
        <a:graphic>
          <a:graphicData uri="http://schemas.openxmlformats.org/drawingml/2006/table">
            <a:tbl>
              <a:tblPr firstRow="1" bandRow="1">
                <a:tableStyleId>{5C22544A-7EE6-4342-B048-85BDC9FD1C3A}</a:tableStyleId>
              </a:tblPr>
              <a:tblGrid>
                <a:gridCol w="3553692"/>
                <a:gridCol w="5133108"/>
              </a:tblGrid>
              <a:tr h="409228">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1038572">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Прохождение обучения лиц  в должностные обязанности, которых входит участие в противодействие коррупции, с учетом потребности в обучении по </a:t>
                      </a:r>
                      <a:r>
                        <a:rPr lang="ru-RU" sz="1200" dirty="0" err="1">
                          <a:solidFill>
                            <a:srgbClr val="000000"/>
                          </a:solidFill>
                          <a:latin typeface="Times New Roman"/>
                          <a:ea typeface="Times New Roman"/>
                          <a:cs typeface="Times New Roman"/>
                        </a:rPr>
                        <a:t>антикоррупционной</a:t>
                      </a:r>
                      <a:r>
                        <a:rPr lang="ru-RU" sz="1200" dirty="0">
                          <a:solidFill>
                            <a:srgbClr val="000000"/>
                          </a:solidFill>
                          <a:latin typeface="Times New Roman"/>
                          <a:ea typeface="Times New Roman"/>
                          <a:cs typeface="Times New Roman"/>
                        </a:rPr>
                        <a:t> тематике, участие в обучающих семинарах, проводимых Министерством и (или) образовательными учреждениями   </a:t>
                      </a:r>
                      <a:endParaRPr lang="ru-RU" sz="1400" dirty="0">
                        <a:latin typeface="Times New Roman"/>
                        <a:ea typeface="Times New Roman"/>
                        <a:cs typeface="Times New Roman"/>
                      </a:endParaRPr>
                    </a:p>
                  </a:txBody>
                  <a:tcPr marL="39370" marR="39370" marT="64770" marB="64770"/>
                </a:tc>
                <a:tc>
                  <a:txBody>
                    <a:bodyPr/>
                    <a:lstStyle/>
                    <a:p>
                      <a:pPr algn="just" hangingPunct="0"/>
                      <a:r>
                        <a:rPr kumimoji="0" lang="ru-RU" sz="1100" kern="1200" dirty="0" smtClean="0">
                          <a:solidFill>
                            <a:schemeClr val="dk1"/>
                          </a:solidFill>
                          <a:latin typeface="+mn-lt"/>
                          <a:ea typeface="+mn-ea"/>
                          <a:cs typeface="+mn-cs"/>
                        </a:rPr>
                        <a:t>В течение отчетного периода обучение прошли </a:t>
                      </a:r>
                      <a:r>
                        <a:rPr kumimoji="0" lang="ru-RU" sz="1100" b="1" kern="1200" dirty="0" smtClean="0">
                          <a:solidFill>
                            <a:schemeClr val="dk1"/>
                          </a:solidFill>
                          <a:latin typeface="+mn-lt"/>
                          <a:ea typeface="+mn-ea"/>
                          <a:cs typeface="+mn-cs"/>
                        </a:rPr>
                        <a:t>4 человека </a:t>
                      </a:r>
                      <a:r>
                        <a:rPr kumimoji="0" lang="ru-RU" sz="1100" kern="1200" dirty="0" smtClean="0">
                          <a:solidFill>
                            <a:schemeClr val="dk1"/>
                          </a:solidFill>
                          <a:latin typeface="+mn-lt"/>
                          <a:ea typeface="+mn-ea"/>
                          <a:cs typeface="+mn-cs"/>
                        </a:rPr>
                        <a:t>по теме: «Деятельность комиссии по соблюдению требований служебного поведения и урегулированию конфликта интересов», в том числе:</a:t>
                      </a:r>
                    </a:p>
                    <a:p>
                      <a:pPr algn="just" hangingPunct="0"/>
                      <a:r>
                        <a:rPr kumimoji="0" lang="ru-RU" sz="1100" kern="1200" dirty="0" smtClean="0">
                          <a:solidFill>
                            <a:schemeClr val="dk1"/>
                          </a:solidFill>
                          <a:latin typeface="+mn-lt"/>
                          <a:ea typeface="+mn-ea"/>
                          <a:cs typeface="+mn-cs"/>
                        </a:rPr>
                        <a:t>- заместитель директора – 1 человек;</a:t>
                      </a:r>
                    </a:p>
                    <a:p>
                      <a:pPr algn="just" hangingPunct="0"/>
                      <a:r>
                        <a:rPr kumimoji="0" lang="ru-RU" sz="1100" kern="1200" dirty="0" smtClean="0">
                          <a:solidFill>
                            <a:schemeClr val="dk1"/>
                          </a:solidFill>
                          <a:latin typeface="+mn-lt"/>
                          <a:ea typeface="+mn-ea"/>
                          <a:cs typeface="+mn-cs"/>
                        </a:rPr>
                        <a:t>- сотрудник отдела кадров – 1 человек;</a:t>
                      </a:r>
                    </a:p>
                    <a:p>
                      <a:pPr algn="just" hangingPunct="0"/>
                      <a:r>
                        <a:rPr kumimoji="0" lang="ru-RU" sz="1100" kern="1200" dirty="0" smtClean="0">
                          <a:solidFill>
                            <a:schemeClr val="dk1"/>
                          </a:solidFill>
                          <a:latin typeface="+mn-lt"/>
                          <a:ea typeface="+mn-ea"/>
                          <a:cs typeface="+mn-cs"/>
                        </a:rPr>
                        <a:t>- экономист – 1 человек;</a:t>
                      </a:r>
                    </a:p>
                    <a:p>
                      <a:pPr algn="just" hangingPunct="0"/>
                      <a:r>
                        <a:rPr kumimoji="0" lang="ru-RU" sz="1100" kern="1200" dirty="0" smtClean="0">
                          <a:solidFill>
                            <a:schemeClr val="dk1"/>
                          </a:solidFill>
                          <a:latin typeface="+mn-lt"/>
                          <a:ea typeface="+mn-ea"/>
                          <a:cs typeface="+mn-cs"/>
                        </a:rPr>
                        <a:t>- заведующая социально – реабилитационным отделением – 1 человек.</a:t>
                      </a:r>
                    </a:p>
                    <a:p>
                      <a:pPr algn="just"/>
                      <a:r>
                        <a:rPr kumimoji="0" lang="ru-RU" sz="1100" b="1" kern="1200" dirty="0" smtClean="0">
                          <a:solidFill>
                            <a:schemeClr val="dk1"/>
                          </a:solidFill>
                          <a:latin typeface="+mn-lt"/>
                          <a:ea typeface="+mn-ea"/>
                          <a:cs typeface="+mn-cs"/>
                        </a:rPr>
                        <a:t>3 сотрудника</a:t>
                      </a:r>
                      <a:r>
                        <a:rPr kumimoji="0" lang="ru-RU" sz="1100" kern="1200" dirty="0" smtClean="0">
                          <a:solidFill>
                            <a:schemeClr val="dk1"/>
                          </a:solidFill>
                          <a:latin typeface="+mn-lt"/>
                          <a:ea typeface="+mn-ea"/>
                          <a:cs typeface="+mn-cs"/>
                        </a:rPr>
                        <a:t>, прошедшие обучение (18 часов) являются членами комиссии по противодействию коррупции. </a:t>
                      </a:r>
                      <a:endParaRPr lang="ru-RU" sz="1100" dirty="0">
                        <a:latin typeface="Times New Roman"/>
                        <a:ea typeface="Times New Roman"/>
                        <a:cs typeface="Times New Roman"/>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28600" y="609600"/>
            <a:ext cx="8686800" cy="7620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hangingPunct="0"/>
            <a:r>
              <a:rPr lang="ru-RU" sz="1600" b="1" dirty="0" smtClean="0">
                <a:solidFill>
                  <a:srgbClr val="FF0000"/>
                </a:solidFill>
              </a:rPr>
              <a:t>7. Противодействие коррупции в сфере бюджетных отношений, закупок  ТРУ</a:t>
            </a:r>
            <a:endParaRPr lang="ru-RU" sz="1600" b="1" i="1" dirty="0">
              <a:solidFill>
                <a:srgbClr val="FF0000"/>
              </a:solidFill>
            </a:endParaRPr>
          </a:p>
        </p:txBody>
      </p:sp>
      <p:graphicFrame>
        <p:nvGraphicFramePr>
          <p:cNvPr id="6" name="Таблица 5"/>
          <p:cNvGraphicFramePr>
            <a:graphicFrameLocks noGrp="1"/>
          </p:cNvGraphicFramePr>
          <p:nvPr/>
        </p:nvGraphicFramePr>
        <p:xfrm>
          <a:off x="228600" y="1524000"/>
          <a:ext cx="8686800" cy="4908053"/>
        </p:xfrm>
        <a:graphic>
          <a:graphicData uri="http://schemas.openxmlformats.org/drawingml/2006/table">
            <a:tbl>
              <a:tblPr firstRow="1" bandRow="1">
                <a:tableStyleId>{5C22544A-7EE6-4342-B048-85BDC9FD1C3A}</a:tableStyleId>
              </a:tblPr>
              <a:tblGrid>
                <a:gridCol w="3553691"/>
                <a:gridCol w="5133109"/>
              </a:tblGrid>
              <a:tr h="389393">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993341">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Осуществление внутреннего финансового контроля и внутреннего финансового аудита </a:t>
                      </a:r>
                      <a:endParaRPr lang="ru-RU" sz="1400" dirty="0">
                        <a:latin typeface="Times New Roman"/>
                        <a:ea typeface="Times New Roman"/>
                        <a:cs typeface="Times New Roman"/>
                      </a:endParaRPr>
                    </a:p>
                  </a:txBody>
                  <a:tcPr marL="39370" marR="39370" marT="64770" marB="64770"/>
                </a:tc>
                <a:tc>
                  <a:txBody>
                    <a:bodyPr/>
                    <a:lstStyle/>
                    <a:p>
                      <a:pPr algn="just">
                        <a:spcAft>
                          <a:spcPts val="0"/>
                        </a:spcAft>
                      </a:pPr>
                      <a:r>
                        <a:rPr lang="ru-RU" sz="1200" dirty="0">
                          <a:latin typeface="Times New Roman"/>
                          <a:ea typeface="Times New Roman"/>
                          <a:cs typeface="Times New Roman"/>
                        </a:rPr>
                        <a:t>- приказ  ГАУ «КЦСОН города Каменска – Уральского» № 01-07/28 от 19.01.2022 «Об утверждении плана проверок внутреннего финансового контроля Государственного автономного учреждения социального обслуживания Свердловской области «Комплексный центр социального обслуживания населения города Каменска – Уральского» на 2022 год».</a:t>
                      </a:r>
                    </a:p>
                    <a:p>
                      <a:pPr algn="just">
                        <a:spcAft>
                          <a:spcPts val="0"/>
                        </a:spcAft>
                      </a:pPr>
                      <a:r>
                        <a:rPr lang="ru-RU" sz="1200" dirty="0">
                          <a:latin typeface="Times New Roman"/>
                          <a:ea typeface="Times New Roman"/>
                          <a:cs typeface="Times New Roman"/>
                        </a:rPr>
                        <a:t>Осуществляется ежегодно в соответствии с Положением о внутреннем финансовом контроле в ГАУ «КЦСОН города Каменска – Уральского», утвержденного приказом директора от 29.12.2018 г. № 01-09/516.</a:t>
                      </a:r>
                    </a:p>
                    <a:p>
                      <a:pPr algn="just">
                        <a:spcAft>
                          <a:spcPts val="0"/>
                        </a:spcAft>
                      </a:pPr>
                      <a:r>
                        <a:rPr lang="ru-RU" sz="1200" dirty="0">
                          <a:latin typeface="Times New Roman"/>
                          <a:ea typeface="Times New Roman"/>
                          <a:cs typeface="Times New Roman"/>
                        </a:rPr>
                        <a:t>Согласно плана проведены проверка:</a:t>
                      </a:r>
                    </a:p>
                    <a:p>
                      <a:pPr algn="just">
                        <a:spcAft>
                          <a:spcPts val="0"/>
                        </a:spcAft>
                      </a:pPr>
                      <a:r>
                        <a:rPr lang="ru-RU" sz="1200" dirty="0">
                          <a:latin typeface="Times New Roman"/>
                          <a:ea typeface="Times New Roman"/>
                          <a:cs typeface="Times New Roman"/>
                        </a:rPr>
                        <a:t>- ревизия кассы, соблюдение порядка ведения кассовых операций;</a:t>
                      </a:r>
                    </a:p>
                    <a:p>
                      <a:pPr algn="just">
                        <a:spcAft>
                          <a:spcPts val="0"/>
                        </a:spcAft>
                      </a:pPr>
                      <a:r>
                        <a:rPr lang="ru-RU" sz="1200" dirty="0">
                          <a:latin typeface="Times New Roman"/>
                          <a:ea typeface="Times New Roman"/>
                          <a:cs typeface="Times New Roman"/>
                        </a:rPr>
                        <a:t>- проверка соблюдения лимита денежных средств в кассе учреждения;</a:t>
                      </a:r>
                    </a:p>
                    <a:p>
                      <a:pPr algn="just">
                        <a:spcAft>
                          <a:spcPts val="0"/>
                        </a:spcAft>
                      </a:pPr>
                      <a:r>
                        <a:rPr lang="ru-RU" sz="1200" dirty="0">
                          <a:latin typeface="Times New Roman"/>
                          <a:ea typeface="Times New Roman"/>
                          <a:cs typeface="Times New Roman"/>
                        </a:rPr>
                        <a:t>- проверка наличия актов сверки с поставщиками и подрядчиками;</a:t>
                      </a:r>
                    </a:p>
                    <a:p>
                      <a:pPr algn="just">
                        <a:spcAft>
                          <a:spcPts val="0"/>
                        </a:spcAft>
                      </a:pPr>
                      <a:r>
                        <a:rPr lang="ru-RU" sz="1200" dirty="0">
                          <a:latin typeface="Times New Roman"/>
                          <a:ea typeface="Times New Roman"/>
                          <a:cs typeface="Times New Roman"/>
                        </a:rPr>
                        <a:t>- проверка наличия должностных инструкций с разделением обязанностей;</a:t>
                      </a:r>
                    </a:p>
                    <a:p>
                      <a:pPr algn="just">
                        <a:spcAft>
                          <a:spcPts val="0"/>
                        </a:spcAft>
                      </a:pPr>
                      <a:r>
                        <a:rPr lang="ru-RU" sz="1200" dirty="0">
                          <a:latin typeface="Times New Roman"/>
                          <a:ea typeface="Times New Roman"/>
                          <a:cs typeface="Times New Roman"/>
                        </a:rPr>
                        <a:t>- проверка наличия положений об оплате труда, подотчетных лицах и т.д. и их соблюдения;</a:t>
                      </a:r>
                    </a:p>
                    <a:p>
                      <a:pPr algn="just">
                        <a:spcAft>
                          <a:spcPts val="0"/>
                        </a:spcAft>
                      </a:pPr>
                      <a:r>
                        <a:rPr lang="ru-RU" sz="1200" dirty="0">
                          <a:latin typeface="Times New Roman"/>
                          <a:ea typeface="Times New Roman"/>
                          <a:cs typeface="Times New Roman"/>
                        </a:rPr>
                        <a:t>- проверка материалов инвентаризаций и ревизий и отражения результатов в бухгалтерском учете;</a:t>
                      </a:r>
                    </a:p>
                    <a:p>
                      <a:pPr algn="just">
                        <a:spcAft>
                          <a:spcPts val="0"/>
                        </a:spcAft>
                      </a:pPr>
                      <a:r>
                        <a:rPr lang="ru-RU" sz="1200" dirty="0">
                          <a:latin typeface="Times New Roman"/>
                          <a:ea typeface="Times New Roman"/>
                          <a:cs typeface="Times New Roman"/>
                        </a:rPr>
                        <a:t>- анализ правильности применения льгот  и налоговых вычетов;</a:t>
                      </a:r>
                    </a:p>
                    <a:p>
                      <a:pPr algn="just">
                        <a:spcAft>
                          <a:spcPts val="0"/>
                        </a:spcAft>
                      </a:pPr>
                      <a:r>
                        <a:rPr lang="ru-RU" sz="1200" dirty="0">
                          <a:latin typeface="Times New Roman"/>
                          <a:ea typeface="Times New Roman"/>
                          <a:cs typeface="Times New Roman"/>
                        </a:rPr>
                        <a:t>- контроль за правильностью заполнения отчетных форм;</a:t>
                      </a:r>
                    </a:p>
                    <a:p>
                      <a:pPr algn="just">
                        <a:spcAft>
                          <a:spcPts val="0"/>
                        </a:spcAft>
                      </a:pPr>
                      <a:r>
                        <a:rPr lang="ru-RU" sz="1200" dirty="0">
                          <a:latin typeface="Times New Roman"/>
                          <a:ea typeface="Times New Roman"/>
                          <a:cs typeface="Times New Roman"/>
                        </a:rPr>
                        <a:t>- анализ соблюдения графика документооборота;</a:t>
                      </a:r>
                    </a:p>
                    <a:p>
                      <a:pPr algn="just">
                        <a:spcAft>
                          <a:spcPts val="0"/>
                        </a:spcAft>
                      </a:pPr>
                      <a:r>
                        <a:rPr lang="ru-RU" sz="1200" dirty="0">
                          <a:latin typeface="Times New Roman"/>
                          <a:ea typeface="Times New Roman"/>
                          <a:cs typeface="Times New Roman"/>
                        </a:rPr>
                        <a:t>- ведение и заполнение путевых листов;</a:t>
                      </a:r>
                    </a:p>
                    <a:p>
                      <a:pPr algn="just">
                        <a:spcAft>
                          <a:spcPts val="0"/>
                        </a:spcAft>
                      </a:pPr>
                      <a:r>
                        <a:rPr lang="ru-RU" sz="1200" dirty="0">
                          <a:latin typeface="Times New Roman"/>
                          <a:ea typeface="Times New Roman"/>
                          <a:cs typeface="Times New Roman"/>
                        </a:rPr>
                        <a:t>- формирование структуры штата учреждения и штатного расписания;</a:t>
                      </a:r>
                    </a:p>
                    <a:p>
                      <a:pPr algn="just">
                        <a:spcAft>
                          <a:spcPts val="0"/>
                        </a:spcAft>
                      </a:pPr>
                      <a:r>
                        <a:rPr lang="ru-RU" sz="1200" dirty="0">
                          <a:latin typeface="Times New Roman"/>
                          <a:ea typeface="Times New Roman"/>
                          <a:cs typeface="Times New Roman"/>
                        </a:rPr>
                        <a:t>- начисление заработной платы;</a:t>
                      </a:r>
                    </a:p>
                    <a:p>
                      <a:pPr algn="just">
                        <a:spcAft>
                          <a:spcPts val="0"/>
                        </a:spcAft>
                      </a:pPr>
                      <a:r>
                        <a:rPr lang="ru-RU" sz="1200" dirty="0">
                          <a:latin typeface="Times New Roman"/>
                          <a:ea typeface="Times New Roman"/>
                          <a:cs typeface="Times New Roman"/>
                        </a:rPr>
                        <a:t>- ведение учета запасных частей на </a:t>
                      </a:r>
                      <a:r>
                        <a:rPr lang="ru-RU" sz="1200" dirty="0" err="1">
                          <a:latin typeface="Times New Roman"/>
                          <a:ea typeface="Times New Roman"/>
                          <a:cs typeface="Times New Roman"/>
                        </a:rPr>
                        <a:t>забалансовом</a:t>
                      </a:r>
                      <a:r>
                        <a:rPr lang="ru-RU" sz="1200" dirty="0">
                          <a:latin typeface="Times New Roman"/>
                          <a:ea typeface="Times New Roman"/>
                          <a:cs typeface="Times New Roman"/>
                        </a:rPr>
                        <a:t> счете 09</a:t>
                      </a:r>
                      <a:r>
                        <a:rPr lang="ru-RU" sz="1200" dirty="0">
                          <a:highlight>
                            <a:srgbClr val="FFFF00"/>
                          </a:highlight>
                          <a:latin typeface="Times New Roman"/>
                          <a:ea typeface="Times New Roman"/>
                          <a:cs typeface="Times New Roman"/>
                        </a:rPr>
                        <a:t> </a:t>
                      </a:r>
                      <a:endParaRPr lang="ru-RU" sz="1200" dirty="0">
                        <a:latin typeface="Times New Roman"/>
                        <a:ea typeface="Times New Roman"/>
                        <a:cs typeface="Times New Roman"/>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381000" y="609600"/>
          <a:ext cx="8458200" cy="5933728"/>
        </p:xfrm>
        <a:graphic>
          <a:graphicData uri="http://schemas.openxmlformats.org/drawingml/2006/table">
            <a:tbl>
              <a:tblPr firstRow="1" bandRow="1">
                <a:tableStyleId>{5C22544A-7EE6-4342-B048-85BDC9FD1C3A}</a:tableStyleId>
              </a:tblPr>
              <a:tblGrid>
                <a:gridCol w="3460173"/>
                <a:gridCol w="4998027"/>
              </a:tblGrid>
              <a:tr h="409228">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1943834">
                <a:tc>
                  <a:txBody>
                    <a:bodyPr/>
                    <a:lstStyle/>
                    <a:p>
                      <a:pPr algn="just"/>
                      <a:r>
                        <a:rPr kumimoji="0" lang="ru-RU" sz="1200" kern="1200" dirty="0" smtClean="0">
                          <a:solidFill>
                            <a:schemeClr val="dk1"/>
                          </a:solidFill>
                          <a:latin typeface="+mn-lt"/>
                          <a:ea typeface="+mn-ea"/>
                          <a:cs typeface="+mn-cs"/>
                        </a:rPr>
                        <a:t>Осуществление контроля в сфере закупок ТРУ для обеспечения нужд Учреждения </a:t>
                      </a:r>
                      <a:endParaRPr lang="ru-RU" sz="1200" dirty="0"/>
                    </a:p>
                  </a:txBody>
                  <a:tcPr marL="39370" marR="39370" marT="64770" marB="64770"/>
                </a:tc>
                <a:tc rowSpan="2">
                  <a:txBody>
                    <a:bodyPr/>
                    <a:lstStyle/>
                    <a:p>
                      <a:pPr algn="just" hangingPunct="0"/>
                      <a:r>
                        <a:rPr kumimoji="0" lang="ru-RU" sz="1200" kern="1200" dirty="0" smtClean="0">
                          <a:solidFill>
                            <a:schemeClr val="dk1"/>
                          </a:solidFill>
                          <a:latin typeface="+mn-lt"/>
                          <a:ea typeface="+mn-ea"/>
                          <a:cs typeface="+mn-cs"/>
                        </a:rPr>
                        <a:t>В </a:t>
                      </a:r>
                      <a:r>
                        <a:rPr kumimoji="0" lang="ru-RU" sz="1100" kern="1200" dirty="0" smtClean="0">
                          <a:solidFill>
                            <a:schemeClr val="dk1"/>
                          </a:solidFill>
                          <a:latin typeface="+mn-lt"/>
                          <a:ea typeface="+mn-ea"/>
                          <a:cs typeface="+mn-cs"/>
                        </a:rPr>
                        <a:t>течение отчетного периода контрактным управляющим было подготовлено </a:t>
                      </a:r>
                      <a:r>
                        <a:rPr kumimoji="0" lang="ru-RU" sz="1100" b="1" kern="1200" dirty="0" smtClean="0">
                          <a:solidFill>
                            <a:schemeClr val="dk1"/>
                          </a:solidFill>
                          <a:latin typeface="+mn-lt"/>
                          <a:ea typeface="+mn-ea"/>
                          <a:cs typeface="+mn-cs"/>
                        </a:rPr>
                        <a:t>18 приказов </a:t>
                      </a:r>
                      <a:r>
                        <a:rPr kumimoji="0" lang="ru-RU" sz="1100" kern="1200" dirty="0" smtClean="0">
                          <a:solidFill>
                            <a:schemeClr val="dk1"/>
                          </a:solidFill>
                          <a:latin typeface="+mn-lt"/>
                          <a:ea typeface="+mn-ea"/>
                          <a:cs typeface="+mn-cs"/>
                        </a:rPr>
                        <a:t>в сфере закупок:</a:t>
                      </a:r>
                    </a:p>
                    <a:p>
                      <a:pPr algn="just" hangingPunct="0"/>
                      <a:r>
                        <a:rPr kumimoji="0" lang="ru-RU" sz="1100" kern="1200" dirty="0" smtClean="0">
                          <a:solidFill>
                            <a:schemeClr val="dk1"/>
                          </a:solidFill>
                          <a:latin typeface="+mn-lt"/>
                          <a:ea typeface="+mn-ea"/>
                          <a:cs typeface="+mn-cs"/>
                        </a:rPr>
                        <a:t>- Приказ № 01-07/17 от 11.01.2023 «Об утверждении плана закупок на 2022 – 2023 г.г.»;</a:t>
                      </a:r>
                    </a:p>
                    <a:p>
                      <a:pPr algn="just" hangingPunct="0"/>
                      <a:r>
                        <a:rPr kumimoji="0" lang="ru-RU" sz="1100" kern="1200" dirty="0" smtClean="0">
                          <a:solidFill>
                            <a:schemeClr val="dk1"/>
                          </a:solidFill>
                          <a:latin typeface="+mn-lt"/>
                          <a:ea typeface="+mn-ea"/>
                          <a:cs typeface="+mn-cs"/>
                        </a:rPr>
                        <a:t>- Приказ № 01-07/27 от 13.01.2023 «О внесении изменений в Положение о закупке товаров, работ, услуг  ГАУ «КЦСОН города Каменска – Уральского»;</a:t>
                      </a:r>
                    </a:p>
                    <a:p>
                      <a:pPr algn="just" hangingPunct="0"/>
                      <a:r>
                        <a:rPr kumimoji="0" lang="ru-RU" sz="1100" kern="1200" dirty="0" smtClean="0">
                          <a:solidFill>
                            <a:schemeClr val="dk1"/>
                          </a:solidFill>
                          <a:latin typeface="+mn-lt"/>
                          <a:ea typeface="+mn-ea"/>
                          <a:cs typeface="+mn-cs"/>
                        </a:rPr>
                        <a:t>- Приказ № 01-07/36 от 20.01.2023 «Об утверждении изменений  в план закупок на 2022 – 2023 г.г.»;</a:t>
                      </a:r>
                    </a:p>
                    <a:p>
                      <a:pPr algn="just" hangingPunct="0"/>
                      <a:r>
                        <a:rPr kumimoji="0" lang="ru-RU" sz="1100" kern="1200" dirty="0" smtClean="0">
                          <a:solidFill>
                            <a:schemeClr val="dk1"/>
                          </a:solidFill>
                          <a:latin typeface="+mn-lt"/>
                          <a:ea typeface="+mn-ea"/>
                          <a:cs typeface="+mn-cs"/>
                        </a:rPr>
                        <a:t>- Приказ № 01-07/88 от 06.02.2023 «Об утверждении изменений в план закупок на 2022 – 2023 г.г.»;</a:t>
                      </a:r>
                    </a:p>
                    <a:p>
                      <a:pPr algn="just" hangingPunct="0"/>
                      <a:r>
                        <a:rPr kumimoji="0" lang="ru-RU" sz="1100" kern="1200" dirty="0" smtClean="0">
                          <a:solidFill>
                            <a:schemeClr val="dk1"/>
                          </a:solidFill>
                          <a:latin typeface="+mn-lt"/>
                          <a:ea typeface="+mn-ea"/>
                          <a:cs typeface="+mn-cs"/>
                        </a:rPr>
                        <a:t>- Приказ № 01-07/119 от 20.02.2023 «Об утверждении изменений в план закупок на 2023 г.»;</a:t>
                      </a:r>
                    </a:p>
                    <a:p>
                      <a:pPr algn="just" hangingPunct="0"/>
                      <a:r>
                        <a:rPr kumimoji="0" lang="ru-RU" sz="1100" kern="1200" dirty="0" smtClean="0">
                          <a:solidFill>
                            <a:schemeClr val="dk1"/>
                          </a:solidFill>
                          <a:latin typeface="+mn-lt"/>
                          <a:ea typeface="+mn-ea"/>
                          <a:cs typeface="+mn-cs"/>
                        </a:rPr>
                        <a:t>- Приказ № 01-07/207 от 30.03.2023 «Об утверждении изменений в план закупок на 2023 г.»;</a:t>
                      </a:r>
                    </a:p>
                    <a:p>
                      <a:pPr algn="just" hangingPunct="0"/>
                      <a:r>
                        <a:rPr kumimoji="0" lang="ru-RU" sz="1100" kern="1200" dirty="0" smtClean="0">
                          <a:solidFill>
                            <a:schemeClr val="dk1"/>
                          </a:solidFill>
                          <a:latin typeface="+mn-lt"/>
                          <a:ea typeface="+mn-ea"/>
                          <a:cs typeface="+mn-cs"/>
                        </a:rPr>
                        <a:t>- Приказ № 01-07/263 от 26.04.2023 «Об утверждении изменений в план закупок на 2023 г.»;</a:t>
                      </a:r>
                    </a:p>
                    <a:p>
                      <a:pPr algn="just" hangingPunct="0"/>
                      <a:r>
                        <a:rPr kumimoji="0" lang="ru-RU" sz="1100" kern="1200" dirty="0" smtClean="0">
                          <a:solidFill>
                            <a:schemeClr val="dk1"/>
                          </a:solidFill>
                          <a:latin typeface="+mn-lt"/>
                          <a:ea typeface="+mn-ea"/>
                          <a:cs typeface="+mn-cs"/>
                        </a:rPr>
                        <a:t>- Приказ № 01-07/324 от 25.05.2023 «Об утверждении изменений в план закупок на 2023 г.»;</a:t>
                      </a:r>
                    </a:p>
                    <a:p>
                      <a:pPr algn="just" hangingPunct="0"/>
                      <a:r>
                        <a:rPr kumimoji="0" lang="ru-RU" sz="1100" kern="1200" dirty="0" smtClean="0">
                          <a:solidFill>
                            <a:schemeClr val="dk1"/>
                          </a:solidFill>
                          <a:latin typeface="+mn-lt"/>
                          <a:ea typeface="+mn-ea"/>
                          <a:cs typeface="+mn-cs"/>
                        </a:rPr>
                        <a:t>- Приказ № 01-07/394 от 03.07.2023 «Об утверждении изменений в план закупок на 2023 г.»;</a:t>
                      </a:r>
                    </a:p>
                    <a:p>
                      <a:pPr algn="just" hangingPunct="0"/>
                      <a:r>
                        <a:rPr kumimoji="0" lang="ru-RU" sz="1100" kern="1200" dirty="0" smtClean="0">
                          <a:solidFill>
                            <a:schemeClr val="dk1"/>
                          </a:solidFill>
                          <a:latin typeface="+mn-lt"/>
                          <a:ea typeface="+mn-ea"/>
                          <a:cs typeface="+mn-cs"/>
                        </a:rPr>
                        <a:t>- Приказ № 01-07/477 от 17.08.2023 «Об утверждении изменений в план закупок на 2023 г.»;</a:t>
                      </a:r>
                    </a:p>
                    <a:p>
                      <a:pPr marL="0" marR="0" indent="0" algn="just" defTabSz="914400" rtl="0" eaLnBrk="1" fontAlgn="auto" latinLnBrk="0" hangingPunct="1">
                        <a:lnSpc>
                          <a:spcPct val="100000"/>
                        </a:lnSpc>
                        <a:spcBef>
                          <a:spcPts val="0"/>
                        </a:spcBef>
                        <a:spcAft>
                          <a:spcPts val="0"/>
                        </a:spcAft>
                        <a:buClrTx/>
                        <a:buSzTx/>
                        <a:buFontTx/>
                        <a:buNone/>
                        <a:tabLst/>
                        <a:defRPr/>
                      </a:pPr>
                      <a:r>
                        <a:rPr kumimoji="0" lang="ru-RU" sz="1100" kern="1200" dirty="0" smtClean="0">
                          <a:solidFill>
                            <a:schemeClr val="dk1"/>
                          </a:solidFill>
                          <a:latin typeface="+mn-lt"/>
                          <a:ea typeface="+mn-ea"/>
                          <a:cs typeface="+mn-cs"/>
                        </a:rPr>
                        <a:t>- Приказ № 01-07/529 от 05.09.2023 «О проведении проверки  ГАУ «КЦСОН Артемовского района» и ГАУ «КЦСОН Ленинского района города Нижний Тагил» за период с 01.07.2022 по 31.07.2023 г.» (на основании письма Министерства социальной политики Свердловской области  № 7-05-16-/1081 от 10.08.2023 и в целях проведения  проверки соблюдения требований законодательства о закупках товаров, работ, услуг ГАУ «КЦСОН Артемовского района» и ГАУ «КЦСОН Ленинского района города Нижний Тагил» за период с 01.07.2022 по 31.07.2023 г.»;</a:t>
                      </a:r>
                    </a:p>
                    <a:p>
                      <a:pPr algn="just"/>
                      <a:endParaRPr lang="ru-RU" sz="1200" dirty="0"/>
                    </a:p>
                  </a:txBody>
                  <a:tcPr marL="39370" marR="39370" marT="64770" marB="64770"/>
                </a:tc>
              </a:tr>
              <a:tr h="2980938">
                <a:tc>
                  <a:txBody>
                    <a:bodyPr/>
                    <a:lstStyle/>
                    <a:p>
                      <a:r>
                        <a:rPr kumimoji="0" lang="ru-RU" sz="1200" kern="1200" dirty="0" smtClean="0">
                          <a:solidFill>
                            <a:schemeClr val="dk1"/>
                          </a:solidFill>
                          <a:latin typeface="+mn-lt"/>
                          <a:ea typeface="+mn-ea"/>
                          <a:cs typeface="+mn-cs"/>
                        </a:rPr>
                        <a:t>Мониторинг эффективности и результативности осуществления закупок ТРУ, а также условий процедур и механизмов закупок ТРУ для нужд Учреждения в целях предотвращения коррупции и других злоупотреблений в сфере таких закупок, выявление </a:t>
                      </a:r>
                      <a:r>
                        <a:rPr kumimoji="0" lang="ru-RU" sz="1200" kern="1200" dirty="0" err="1" smtClean="0">
                          <a:solidFill>
                            <a:schemeClr val="dk1"/>
                          </a:solidFill>
                          <a:latin typeface="+mn-lt"/>
                          <a:ea typeface="+mn-ea"/>
                          <a:cs typeface="+mn-cs"/>
                        </a:rPr>
                        <a:t>коррупциогенных</a:t>
                      </a:r>
                      <a:r>
                        <a:rPr kumimoji="0" lang="ru-RU" sz="1200" kern="1200" dirty="0" smtClean="0">
                          <a:solidFill>
                            <a:schemeClr val="dk1"/>
                          </a:solidFill>
                          <a:latin typeface="+mn-lt"/>
                          <a:ea typeface="+mn-ea"/>
                          <a:cs typeface="+mn-cs"/>
                        </a:rPr>
                        <a:t> факторов принятие мер по совершенствованию условий процедур и механизмов закупок ТРУ для нужд  Учреждения</a:t>
                      </a:r>
                      <a:endParaRPr lang="ru-RU" sz="1200" dirty="0"/>
                    </a:p>
                  </a:txBody>
                  <a:tcPr marL="39370" marR="39370" marT="64770" marB="64770"/>
                </a:tc>
                <a:tc vMerge="1">
                  <a:txBody>
                    <a:bodyPr/>
                    <a:lstStyle/>
                    <a:p>
                      <a:endParaRPr lang="ru-RU" dirty="0"/>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304800" y="990600"/>
          <a:ext cx="8534400" cy="3437545"/>
        </p:xfrm>
        <a:graphic>
          <a:graphicData uri="http://schemas.openxmlformats.org/drawingml/2006/table">
            <a:tbl>
              <a:tblPr firstRow="1" bandRow="1">
                <a:tableStyleId>{5C22544A-7EE6-4342-B048-85BDC9FD1C3A}</a:tableStyleId>
              </a:tblPr>
              <a:tblGrid>
                <a:gridCol w="3536373"/>
                <a:gridCol w="4998027"/>
              </a:tblGrid>
              <a:tr h="250535">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3102265">
                <a:tc>
                  <a:txBody>
                    <a:bodyPr/>
                    <a:lstStyle/>
                    <a:p>
                      <a:pPr algn="just"/>
                      <a:endParaRPr lang="ru-RU" sz="1200" dirty="0"/>
                    </a:p>
                  </a:txBody>
                  <a:tcPr marL="39370" marR="39370" marT="64770" marB="64770"/>
                </a:tc>
                <a:tc>
                  <a:txBody>
                    <a:bodyPr/>
                    <a:lstStyle/>
                    <a:p>
                      <a:pPr hangingPunct="0"/>
                      <a:r>
                        <a:rPr kumimoji="0" lang="ru-RU" sz="1100" kern="1200" dirty="0" smtClean="0">
                          <a:solidFill>
                            <a:schemeClr val="dk1"/>
                          </a:solidFill>
                          <a:latin typeface="+mn-lt"/>
                          <a:ea typeface="+mn-ea"/>
                          <a:cs typeface="+mn-cs"/>
                        </a:rPr>
                        <a:t>- Приказ № 01-07/583 от 29.09.2023 «Об утверждении изменений в план закупок на 2023 г.»;</a:t>
                      </a:r>
                    </a:p>
                    <a:p>
                      <a:pPr hangingPunct="0"/>
                      <a:r>
                        <a:rPr kumimoji="0" lang="ru-RU" sz="1100" kern="1200" dirty="0" smtClean="0">
                          <a:solidFill>
                            <a:schemeClr val="dk1"/>
                          </a:solidFill>
                          <a:latin typeface="+mn-lt"/>
                          <a:ea typeface="+mn-ea"/>
                          <a:cs typeface="+mn-cs"/>
                        </a:rPr>
                        <a:t>- Приказ №01-07/587 от 29.09.2023 «О внесении изменений в Перечень товаров, работ, услуг, закупки которых осуществляются у субъектов малого и среднего предпринимательства»;</a:t>
                      </a:r>
                    </a:p>
                    <a:p>
                      <a:pPr hangingPunct="0"/>
                      <a:r>
                        <a:rPr kumimoji="0" lang="ru-RU" sz="1100" kern="1200" dirty="0" smtClean="0">
                          <a:solidFill>
                            <a:schemeClr val="dk1"/>
                          </a:solidFill>
                          <a:latin typeface="+mn-lt"/>
                          <a:ea typeface="+mn-ea"/>
                          <a:cs typeface="+mn-cs"/>
                        </a:rPr>
                        <a:t>- Приказ № 01-07/626 от 18.10.2023 «Об утверждении изменений  в план закупок на 2023 – 2025 г.г.»;</a:t>
                      </a:r>
                    </a:p>
                    <a:p>
                      <a:pPr hangingPunct="0"/>
                      <a:r>
                        <a:rPr kumimoji="0" lang="ru-RU" sz="1100" kern="1200" dirty="0" smtClean="0">
                          <a:solidFill>
                            <a:schemeClr val="dk1"/>
                          </a:solidFill>
                          <a:latin typeface="+mn-lt"/>
                          <a:ea typeface="+mn-ea"/>
                          <a:cs typeface="+mn-cs"/>
                        </a:rPr>
                        <a:t>- Приказ № 01-07/663 от 31.10.2023  «Об утверждении изменений  в план закупок на 2023 – 2025 г.г.»;</a:t>
                      </a:r>
                    </a:p>
                    <a:p>
                      <a:pPr hangingPunct="0"/>
                      <a:r>
                        <a:rPr kumimoji="0" lang="ru-RU" sz="1100" kern="1200" dirty="0" smtClean="0">
                          <a:solidFill>
                            <a:schemeClr val="dk1"/>
                          </a:solidFill>
                          <a:latin typeface="+mn-lt"/>
                          <a:ea typeface="+mn-ea"/>
                          <a:cs typeface="+mn-cs"/>
                        </a:rPr>
                        <a:t>- Приказ № 01-07/702 от 21.11.2023 «О внесении изменений в состав закупочной комиссии»;</a:t>
                      </a:r>
                    </a:p>
                    <a:p>
                      <a:pPr hangingPunct="0"/>
                      <a:r>
                        <a:rPr kumimoji="0" lang="ru-RU" sz="1100" kern="1200" dirty="0" smtClean="0">
                          <a:solidFill>
                            <a:schemeClr val="dk1"/>
                          </a:solidFill>
                          <a:latin typeface="+mn-lt"/>
                          <a:ea typeface="+mn-ea"/>
                          <a:cs typeface="+mn-cs"/>
                        </a:rPr>
                        <a:t>- Приказ № 01-07/792 от 27.12.2023  «Об утверждении Плана закупок на 2024 – 2026 г.г.»;</a:t>
                      </a:r>
                    </a:p>
                    <a:p>
                      <a:r>
                        <a:rPr kumimoji="0" lang="ru-RU" sz="1100" kern="1200" dirty="0" smtClean="0">
                          <a:solidFill>
                            <a:schemeClr val="dk1"/>
                          </a:solidFill>
                          <a:latin typeface="+mn-lt"/>
                          <a:ea typeface="+mn-ea"/>
                          <a:cs typeface="+mn-cs"/>
                        </a:rPr>
                        <a:t>- Приказ № 01-07/799 от 29.12.2023 «О внесении изменений в Перечень товаров, работ, услуг, закупки которых осуществляются у субъектов малого и среднего предпринимательства».</a:t>
                      </a:r>
                      <a:endParaRPr kumimoji="0" lang="ru-RU" sz="1100" kern="1200" dirty="0" smtClean="0">
                        <a:solidFill>
                          <a:schemeClr val="dk1"/>
                        </a:solidFill>
                        <a:latin typeface="+mn-lt"/>
                        <a:ea typeface="+mn-ea"/>
                        <a:cs typeface="+mn-cs"/>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04800" y="1371600"/>
            <a:ext cx="8534400" cy="7620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hangingPunct="0"/>
            <a:r>
              <a:rPr lang="ru-RU" sz="1600" b="1" dirty="0" smtClean="0">
                <a:solidFill>
                  <a:srgbClr val="FF0000"/>
                </a:solidFill>
              </a:rPr>
              <a:t>8. Формирование в обществе нетерпимости к коррупционному поведению, </a:t>
            </a:r>
            <a:endParaRPr lang="ru-RU" sz="1600" dirty="0" smtClean="0">
              <a:solidFill>
                <a:srgbClr val="FF0000"/>
              </a:solidFill>
            </a:endParaRPr>
          </a:p>
          <a:p>
            <a:pPr algn="ctr"/>
            <a:r>
              <a:rPr lang="ru-RU" sz="1600" b="1" dirty="0" err="1" smtClean="0">
                <a:solidFill>
                  <a:srgbClr val="FF0000"/>
                </a:solidFill>
              </a:rPr>
              <a:t>антикоррупционное</a:t>
            </a:r>
            <a:r>
              <a:rPr lang="ru-RU" sz="1600" b="1" dirty="0" smtClean="0">
                <a:solidFill>
                  <a:srgbClr val="FF0000"/>
                </a:solidFill>
              </a:rPr>
              <a:t> просвещение </a:t>
            </a:r>
            <a:r>
              <a:rPr lang="ru-RU" sz="1600" b="1" i="1" dirty="0" smtClean="0">
                <a:solidFill>
                  <a:srgbClr val="FF0000"/>
                </a:solidFill>
              </a:rPr>
              <a:t> </a:t>
            </a:r>
            <a:endParaRPr lang="ru-RU" sz="1600" b="1" i="1" dirty="0">
              <a:solidFill>
                <a:srgbClr val="FF0000"/>
              </a:solidFill>
            </a:endParaRPr>
          </a:p>
        </p:txBody>
      </p:sp>
      <p:graphicFrame>
        <p:nvGraphicFramePr>
          <p:cNvPr id="11" name="Таблица 10"/>
          <p:cNvGraphicFramePr>
            <a:graphicFrameLocks noGrp="1"/>
          </p:cNvGraphicFramePr>
          <p:nvPr/>
        </p:nvGraphicFramePr>
        <p:xfrm>
          <a:off x="304800" y="2286000"/>
          <a:ext cx="8534400" cy="1744980"/>
        </p:xfrm>
        <a:graphic>
          <a:graphicData uri="http://schemas.openxmlformats.org/drawingml/2006/table">
            <a:tbl>
              <a:tblPr firstRow="1" bandRow="1">
                <a:tableStyleId>{5C22544A-7EE6-4342-B048-85BDC9FD1C3A}</a:tableStyleId>
              </a:tblPr>
              <a:tblGrid>
                <a:gridCol w="3536373"/>
                <a:gridCol w="4998027"/>
              </a:tblGrid>
              <a:tr h="216454">
                <a:tc>
                  <a:txBody>
                    <a:bodyPr/>
                    <a:lstStyle/>
                    <a:p>
                      <a:pPr algn="ctr"/>
                      <a:r>
                        <a:rPr lang="ru-RU" sz="1600" dirty="0" smtClean="0"/>
                        <a:t>Наименование мероприятия</a:t>
                      </a:r>
                      <a:endParaRPr lang="ru-RU" sz="1600" dirty="0"/>
                    </a:p>
                  </a:txBody>
                  <a:tcPr/>
                </a:tc>
                <a:tc>
                  <a:txBody>
                    <a:bodyPr/>
                    <a:lstStyle/>
                    <a:p>
                      <a:pPr algn="ctr"/>
                      <a:r>
                        <a:rPr lang="ru-RU" sz="1600" dirty="0" smtClean="0"/>
                        <a:t>Информация о выполнении</a:t>
                      </a:r>
                      <a:endParaRPr lang="ru-RU" sz="1600" dirty="0"/>
                    </a:p>
                  </a:txBody>
                  <a:tcPr/>
                </a:tc>
              </a:tr>
              <a:tr h="1231346">
                <a:tc>
                  <a:txBody>
                    <a:bodyPr/>
                    <a:lstStyle/>
                    <a:p>
                      <a:pPr algn="just" hangingPunct="0">
                        <a:spcAft>
                          <a:spcPts val="0"/>
                        </a:spcAft>
                        <a:tabLst>
                          <a:tab pos="-518795" algn="l"/>
                        </a:tabLst>
                      </a:pPr>
                      <a:r>
                        <a:rPr lang="ru-RU" sz="1200" dirty="0">
                          <a:solidFill>
                            <a:srgbClr val="000000"/>
                          </a:solidFill>
                          <a:latin typeface="Times New Roman"/>
                          <a:ea typeface="Times New Roman"/>
                          <a:cs typeface="Times New Roman"/>
                        </a:rPr>
                        <a:t>Размещение на  местах предоставления услуг плакатов (объявлений) о недопустимости коррупционного поведения, в том числе подарков, дачи взяток, подкупа и иных форм проявления коррупции</a:t>
                      </a:r>
                      <a:endParaRPr lang="ru-RU" sz="1400" dirty="0">
                        <a:latin typeface="Times New Roman"/>
                        <a:ea typeface="Times New Roman"/>
                        <a:cs typeface="Times New Roman"/>
                      </a:endParaRPr>
                    </a:p>
                  </a:txBody>
                  <a:tcPr marL="39370" marR="39370" marT="64770" marB="64770"/>
                </a:tc>
                <a:tc>
                  <a:txBody>
                    <a:bodyPr/>
                    <a:lstStyle/>
                    <a:p>
                      <a:pPr algn="just" hangingPunct="0"/>
                      <a:r>
                        <a:rPr kumimoji="0" lang="ru-RU" sz="1200" kern="1200" dirty="0" smtClean="0">
                          <a:solidFill>
                            <a:schemeClr val="dk1"/>
                          </a:solidFill>
                          <a:latin typeface="+mn-lt"/>
                          <a:ea typeface="+mn-ea"/>
                          <a:cs typeface="+mn-cs"/>
                        </a:rPr>
                        <a:t>В течение 2023 года в учреждении проводилась определенная работа, в целях  формирования в обществе нетерпимости к коррупционному поведению, а также </a:t>
                      </a:r>
                      <a:r>
                        <a:rPr kumimoji="0" lang="ru-RU" sz="1200" kern="1200" dirty="0" err="1" smtClean="0">
                          <a:solidFill>
                            <a:schemeClr val="dk1"/>
                          </a:solidFill>
                          <a:latin typeface="+mn-lt"/>
                          <a:ea typeface="+mn-ea"/>
                          <a:cs typeface="+mn-cs"/>
                        </a:rPr>
                        <a:t>антикоррупционное</a:t>
                      </a:r>
                      <a:r>
                        <a:rPr kumimoji="0" lang="ru-RU" sz="1200" kern="1200" dirty="0" smtClean="0">
                          <a:solidFill>
                            <a:schemeClr val="dk1"/>
                          </a:solidFill>
                          <a:latin typeface="+mn-lt"/>
                          <a:ea typeface="+mn-ea"/>
                          <a:cs typeface="+mn-cs"/>
                        </a:rPr>
                        <a:t> просвещение среди сотрудников и  получателей социальных услуг путем:</a:t>
                      </a:r>
                    </a:p>
                    <a:p>
                      <a:pPr algn="just" hangingPunct="0"/>
                      <a:r>
                        <a:rPr kumimoji="0" lang="ru-RU" sz="1200" kern="1200" dirty="0" smtClean="0">
                          <a:solidFill>
                            <a:schemeClr val="dk1"/>
                          </a:solidFill>
                          <a:latin typeface="+mn-lt"/>
                          <a:ea typeface="+mn-ea"/>
                          <a:cs typeface="+mn-cs"/>
                        </a:rPr>
                        <a:t>- проведения бесед;</a:t>
                      </a:r>
                    </a:p>
                    <a:p>
                      <a:pPr algn="just" hangingPunct="0"/>
                      <a:r>
                        <a:rPr kumimoji="0" lang="ru-RU" sz="1200" kern="1200" dirty="0" smtClean="0">
                          <a:solidFill>
                            <a:schemeClr val="dk1"/>
                          </a:solidFill>
                          <a:latin typeface="+mn-lt"/>
                          <a:ea typeface="+mn-ea"/>
                          <a:cs typeface="+mn-cs"/>
                        </a:rPr>
                        <a:t>- раздачи буклетов </a:t>
                      </a:r>
                      <a:r>
                        <a:rPr kumimoji="0" lang="ru-RU" sz="1200" kern="1200" dirty="0" err="1" smtClean="0">
                          <a:solidFill>
                            <a:schemeClr val="dk1"/>
                          </a:solidFill>
                          <a:latin typeface="+mn-lt"/>
                          <a:ea typeface="+mn-ea"/>
                          <a:cs typeface="+mn-cs"/>
                        </a:rPr>
                        <a:t>антикоррупционной</a:t>
                      </a:r>
                      <a:r>
                        <a:rPr kumimoji="0" lang="ru-RU" sz="1200" kern="1200" dirty="0" smtClean="0">
                          <a:solidFill>
                            <a:schemeClr val="dk1"/>
                          </a:solidFill>
                          <a:latin typeface="+mn-lt"/>
                          <a:ea typeface="+mn-ea"/>
                          <a:cs typeface="+mn-cs"/>
                        </a:rPr>
                        <a:t> направленности;</a:t>
                      </a:r>
                    </a:p>
                    <a:p>
                      <a:pPr algn="just"/>
                      <a:r>
                        <a:rPr kumimoji="0" lang="ru-RU" sz="1200" kern="1200" dirty="0" smtClean="0">
                          <a:solidFill>
                            <a:schemeClr val="dk1"/>
                          </a:solidFill>
                          <a:latin typeface="+mn-lt"/>
                          <a:ea typeface="+mn-ea"/>
                          <a:cs typeface="+mn-cs"/>
                        </a:rPr>
                        <a:t>- размещение статьей на официальном сайте учреждения.</a:t>
                      </a:r>
                      <a:endParaRPr lang="ru-RU" sz="1200" dirty="0">
                        <a:latin typeface="Times New Roman"/>
                        <a:ea typeface="Times New Roman"/>
                        <a:cs typeface="Times New Roman"/>
                      </a:endParaRPr>
                    </a:p>
                  </a:txBody>
                  <a:tcPr marL="39370" marR="39370" marT="64770" marB="64770"/>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2400"/>
            <a:ext cx="8229600" cy="304800"/>
          </a:xfrm>
        </p:spPr>
        <p:txBody>
          <a:bodyPr>
            <a:normAutofit fontScale="90000"/>
          </a:bodyPr>
          <a:lstStyle/>
          <a:p>
            <a:pPr algn="ctr"/>
            <a:r>
              <a:rPr lang="ru-RU" sz="2000" b="1" i="1" dirty="0" err="1" smtClean="0"/>
              <a:t>Антикоррупционные</a:t>
            </a:r>
            <a:r>
              <a:rPr lang="ru-RU" sz="2000" b="1" i="1" dirty="0" smtClean="0"/>
              <a:t> мероприятия, организованные в </a:t>
            </a:r>
            <a:r>
              <a:rPr lang="ru-RU" sz="2000" b="1" i="1" dirty="0" smtClean="0"/>
              <a:t>2023 </a:t>
            </a:r>
            <a:r>
              <a:rPr lang="ru-RU" sz="2000" b="1" i="1" dirty="0" smtClean="0"/>
              <a:t>году</a:t>
            </a:r>
            <a:endParaRPr lang="ru-RU" sz="2000" b="1" i="1" dirty="0"/>
          </a:p>
        </p:txBody>
      </p:sp>
      <p:pic>
        <p:nvPicPr>
          <p:cNvPr id="27651" name="Picture 3" descr="C:\Users\Kaygorodova_IA\Desktop\овп.jpg"/>
          <p:cNvPicPr>
            <a:picLocks noChangeAspect="1" noChangeArrowheads="1"/>
          </p:cNvPicPr>
          <p:nvPr/>
        </p:nvPicPr>
        <p:blipFill>
          <a:blip r:embed="rId3" cstate="print"/>
          <a:srcRect/>
          <a:stretch>
            <a:fillRect/>
          </a:stretch>
        </p:blipFill>
        <p:spPr bwMode="auto">
          <a:xfrm>
            <a:off x="2133600" y="914400"/>
            <a:ext cx="2961866" cy="2886601"/>
          </a:xfrm>
          <a:prstGeom prst="rect">
            <a:avLst/>
          </a:prstGeom>
          <a:noFill/>
        </p:spPr>
      </p:pic>
      <p:sp>
        <p:nvSpPr>
          <p:cNvPr id="7" name="Блок-схема: перфолента 6"/>
          <p:cNvSpPr/>
          <p:nvPr/>
        </p:nvSpPr>
        <p:spPr>
          <a:xfrm>
            <a:off x="228600" y="3429000"/>
            <a:ext cx="8305800" cy="3200400"/>
          </a:xfrm>
          <a:prstGeom prst="flowChartPunchedTap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00" b="1" dirty="0">
              <a:solidFill>
                <a:srgbClr val="002060"/>
              </a:solidFill>
            </a:endParaRPr>
          </a:p>
        </p:txBody>
      </p:sp>
      <p:pic>
        <p:nvPicPr>
          <p:cNvPr id="27652" name="Picture 4" descr="C:\Users\Kaygorodova_IA\Desktop\20230126_154350.jpg"/>
          <p:cNvPicPr>
            <a:picLocks noGrp="1" noChangeAspect="1" noChangeArrowheads="1"/>
          </p:cNvPicPr>
          <p:nvPr>
            <p:ph sz="half" idx="2"/>
          </p:nvPr>
        </p:nvPicPr>
        <p:blipFill>
          <a:blip r:embed="rId4" cstate="print"/>
          <a:srcRect/>
          <a:stretch>
            <a:fillRect/>
          </a:stretch>
        </p:blipFill>
        <p:spPr bwMode="auto">
          <a:xfrm>
            <a:off x="4953000" y="533400"/>
            <a:ext cx="3728884" cy="2133600"/>
          </a:xfrm>
          <a:prstGeom prst="rect">
            <a:avLst/>
          </a:prstGeom>
          <a:noFill/>
        </p:spPr>
      </p:pic>
      <p:sp>
        <p:nvSpPr>
          <p:cNvPr id="9" name="Блок-схема: перфолента 8"/>
          <p:cNvSpPr/>
          <p:nvPr/>
        </p:nvSpPr>
        <p:spPr>
          <a:xfrm>
            <a:off x="5486400" y="2438400"/>
            <a:ext cx="3505200" cy="1676400"/>
          </a:xfrm>
          <a:prstGeom prst="flowChartPunchedTap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300" dirty="0" smtClean="0">
                <a:solidFill>
                  <a:srgbClr val="002060"/>
                </a:solidFill>
              </a:rPr>
              <a:t>Оформление  информационного стенда  «Противодействие коррупции» в помещении учреждения и поддержание  информации в актуальном состоянии</a:t>
            </a:r>
            <a:endParaRPr lang="ru-RU" sz="1300" dirty="0">
              <a:solidFill>
                <a:srgbClr val="002060"/>
              </a:solidFill>
            </a:endParaRPr>
          </a:p>
        </p:txBody>
      </p:sp>
      <p:pic>
        <p:nvPicPr>
          <p:cNvPr id="2049" name="Picture 1" descr="D:\информация с диска Д\документация 2023 г\антикоррупция 2023 г\Овчинниковой Е.А\фото\раздача буклетов антикоррупционной направленности среди клиентов ОСО на дому.jpg"/>
          <p:cNvPicPr>
            <a:picLocks noGrp="1" noChangeAspect="1" noChangeArrowheads="1"/>
          </p:cNvPicPr>
          <p:nvPr>
            <p:ph sz="half" idx="1"/>
          </p:nvPr>
        </p:nvPicPr>
        <p:blipFill>
          <a:blip r:embed="rId5" cstate="print"/>
          <a:srcRect/>
          <a:stretch>
            <a:fillRect/>
          </a:stretch>
        </p:blipFill>
        <p:spPr bwMode="auto">
          <a:xfrm rot="20833755">
            <a:off x="865053" y="658259"/>
            <a:ext cx="1327821" cy="1770428"/>
          </a:xfrm>
          <a:prstGeom prst="rect">
            <a:avLst/>
          </a:prstGeom>
          <a:noFill/>
        </p:spPr>
      </p:pic>
      <p:pic>
        <p:nvPicPr>
          <p:cNvPr id="2050" name="Picture 2" descr="D:\информация с диска Д\документация 2023 г\антикоррупция 2023 г\Овчинниковой Е.А\фото\раздача буклетов антикоррупционной напаравленности среди клиентов ОСО на дому.jpg"/>
          <p:cNvPicPr>
            <a:picLocks noChangeAspect="1" noChangeArrowheads="1"/>
          </p:cNvPicPr>
          <p:nvPr/>
        </p:nvPicPr>
        <p:blipFill>
          <a:blip r:embed="rId6" cstate="print"/>
          <a:srcRect/>
          <a:stretch>
            <a:fillRect/>
          </a:stretch>
        </p:blipFill>
        <p:spPr bwMode="auto">
          <a:xfrm rot="20796543">
            <a:off x="718956" y="2317461"/>
            <a:ext cx="1133475" cy="1735481"/>
          </a:xfrm>
          <a:prstGeom prst="rect">
            <a:avLst/>
          </a:prstGeom>
          <a:noFill/>
        </p:spPr>
      </p:pic>
      <p:sp>
        <p:nvSpPr>
          <p:cNvPr id="2051" name="Rectangle 3"/>
          <p:cNvSpPr>
            <a:spLocks noChangeArrowheads="1"/>
          </p:cNvSpPr>
          <p:nvPr/>
        </p:nvSpPr>
        <p:spPr bwMode="auto">
          <a:xfrm>
            <a:off x="304800" y="4244182"/>
            <a:ext cx="8153400"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0800" algn="l" defTabSz="914400" rtl="0" eaLnBrk="1" fontAlgn="base" latinLnBrk="0" hangingPunct="1">
              <a:lnSpc>
                <a:spcPct val="100000"/>
              </a:lnSpc>
              <a:spcBef>
                <a:spcPct val="0"/>
              </a:spcBef>
              <a:spcAft>
                <a:spcPct val="0"/>
              </a:spcAft>
              <a:buClrTx/>
              <a:buSzTx/>
              <a:buFontTx/>
              <a:buNone/>
              <a:tabLst>
                <a:tab pos="-519113" algn="l"/>
              </a:tabLst>
            </a:pPr>
            <a:r>
              <a:rPr kumimoji="0" lang="ru-RU" sz="900" b="1" i="0" u="none" strike="noStrike" cap="none" normalizeH="0" baseline="0" dirty="0" smtClean="0">
                <a:ln>
                  <a:noFill/>
                </a:ln>
                <a:solidFill>
                  <a:srgbClr val="002060"/>
                </a:solidFill>
                <a:effectLst/>
                <a:ea typeface="Times New Roman" pitchFamily="18" charset="0"/>
                <a:cs typeface="Arial" pitchFamily="34" charset="0"/>
              </a:rPr>
              <a:t>Согласно плана мероприятий, посвященных  Международному дню борьбы с коррупцией, который отмечается ежегодно 9 декабря, были проведены следующие мероприятия:</a:t>
            </a:r>
            <a:endParaRPr kumimoji="0" lang="ru-RU" sz="900" b="1" i="0" u="none" strike="noStrike" cap="none" normalizeH="0" baseline="0" dirty="0" smtClean="0">
              <a:ln>
                <a:noFill/>
              </a:ln>
              <a:solidFill>
                <a:srgbClr val="002060"/>
              </a:solidFill>
              <a:effectLst/>
              <a:cs typeface="Arial" pitchFamily="34" charset="0"/>
            </a:endParaRPr>
          </a:p>
          <a:p>
            <a:pPr marL="0" marR="0" lvl="0" indent="50800" algn="l" defTabSz="914400" rtl="0" eaLnBrk="0" fontAlgn="base" latinLnBrk="0" hangingPunct="0">
              <a:lnSpc>
                <a:spcPct val="100000"/>
              </a:lnSpc>
              <a:spcBef>
                <a:spcPct val="0"/>
              </a:spcBef>
              <a:spcAft>
                <a:spcPct val="0"/>
              </a:spcAft>
              <a:buClrTx/>
              <a:buSzTx/>
              <a:buFontTx/>
              <a:buNone/>
              <a:tabLst>
                <a:tab pos="-519113" algn="l"/>
              </a:tabLst>
            </a:pPr>
            <a:r>
              <a:rPr kumimoji="0" lang="ru-RU" sz="900" b="1" i="0" u="none" strike="noStrike" cap="none" normalizeH="0" baseline="0" dirty="0" smtClean="0">
                <a:ln>
                  <a:noFill/>
                </a:ln>
                <a:solidFill>
                  <a:srgbClr val="002060"/>
                </a:solidFill>
                <a:effectLst/>
                <a:ea typeface="Times New Roman" pitchFamily="18" charset="0"/>
                <a:cs typeface="Arial" pitchFamily="34" charset="0"/>
              </a:rPr>
              <a:t>-  Проведены беседы с сотрудниками  структурных подразделений ГАУ «КЦСОН города Каменска – Уральского», во время проведения оперативных совещаний,  по вопросам противодействия коррупции;</a:t>
            </a:r>
            <a:endParaRPr kumimoji="0" lang="ru-RU" sz="900" b="1" i="0" u="none" strike="noStrike" cap="none" normalizeH="0" baseline="0" dirty="0" smtClean="0">
              <a:ln>
                <a:noFill/>
              </a:ln>
              <a:solidFill>
                <a:srgbClr val="002060"/>
              </a:solidFill>
              <a:effectLst/>
              <a:cs typeface="Arial" pitchFamily="34" charset="0"/>
            </a:endParaRPr>
          </a:p>
          <a:p>
            <a:pPr marL="0" marR="0" lvl="0" indent="50800" algn="l" defTabSz="914400" rtl="0" eaLnBrk="0" fontAlgn="base" latinLnBrk="0" hangingPunct="0">
              <a:lnSpc>
                <a:spcPct val="100000"/>
              </a:lnSpc>
              <a:spcBef>
                <a:spcPct val="0"/>
              </a:spcBef>
              <a:spcAft>
                <a:spcPct val="0"/>
              </a:spcAft>
              <a:buClrTx/>
              <a:buSzTx/>
              <a:buFontTx/>
              <a:buNone/>
              <a:tabLst>
                <a:tab pos="-519113" algn="l"/>
              </a:tabLst>
            </a:pPr>
            <a:r>
              <a:rPr kumimoji="0" lang="ru-RU" sz="900" b="1" i="0" u="none" strike="noStrike" cap="none" normalizeH="0" baseline="0" dirty="0" smtClean="0">
                <a:ln>
                  <a:noFill/>
                </a:ln>
                <a:solidFill>
                  <a:srgbClr val="002060"/>
                </a:solidFill>
                <a:effectLst/>
                <a:ea typeface="Times New Roman" pitchFamily="18" charset="0"/>
                <a:cs typeface="Arial" pitchFamily="34" charset="0"/>
              </a:rPr>
              <a:t>- Проведена разъяснительная </a:t>
            </a:r>
            <a:r>
              <a:rPr kumimoji="0" lang="ru-RU" sz="900" b="1" i="0" u="none" strike="noStrike" cap="none" normalizeH="0" baseline="0" dirty="0" err="1" smtClean="0">
                <a:ln>
                  <a:noFill/>
                </a:ln>
                <a:solidFill>
                  <a:srgbClr val="002060"/>
                </a:solidFill>
                <a:effectLst/>
                <a:ea typeface="Times New Roman" pitchFamily="18" charset="0"/>
                <a:cs typeface="Arial" pitchFamily="34" charset="0"/>
              </a:rPr>
              <a:t>антикоррупционная</a:t>
            </a:r>
            <a:r>
              <a:rPr kumimoji="0" lang="ru-RU" sz="900" b="1" i="0" u="none" strike="noStrike" cap="none" normalizeH="0" baseline="0" dirty="0" smtClean="0">
                <a:ln>
                  <a:noFill/>
                </a:ln>
                <a:solidFill>
                  <a:srgbClr val="002060"/>
                </a:solidFill>
                <a:effectLst/>
                <a:ea typeface="Times New Roman" pitchFamily="18" charset="0"/>
                <a:cs typeface="Arial" pitchFamily="34" charset="0"/>
              </a:rPr>
              <a:t> работа для получателей социальных услуг и сотрудников ГАУ «КЦСОН города Каменска – Уральского»;</a:t>
            </a:r>
            <a:endParaRPr kumimoji="0" lang="ru-RU" sz="900" b="1" i="0" u="none" strike="noStrike" cap="none" normalizeH="0" baseline="0" dirty="0" smtClean="0">
              <a:ln>
                <a:noFill/>
              </a:ln>
              <a:solidFill>
                <a:srgbClr val="002060"/>
              </a:solidFill>
              <a:effectLst/>
              <a:cs typeface="Arial" pitchFamily="34" charset="0"/>
            </a:endParaRPr>
          </a:p>
          <a:p>
            <a:pPr marL="0" marR="0" lvl="0" indent="50800" algn="l" defTabSz="914400" rtl="0" eaLnBrk="0" fontAlgn="base" latinLnBrk="0" hangingPunct="0">
              <a:lnSpc>
                <a:spcPct val="100000"/>
              </a:lnSpc>
              <a:spcBef>
                <a:spcPct val="0"/>
              </a:spcBef>
              <a:spcAft>
                <a:spcPct val="0"/>
              </a:spcAft>
              <a:buClrTx/>
              <a:buSzTx/>
              <a:buFontTx/>
              <a:buNone/>
              <a:tabLst>
                <a:tab pos="-519113" algn="l"/>
              </a:tabLst>
            </a:pPr>
            <a:r>
              <a:rPr kumimoji="0" lang="ru-RU" sz="900" b="1" i="0" u="none" strike="noStrike" cap="none" normalizeH="0" baseline="0" dirty="0" smtClean="0">
                <a:ln>
                  <a:noFill/>
                </a:ln>
                <a:solidFill>
                  <a:srgbClr val="002060"/>
                </a:solidFill>
                <a:effectLst/>
                <a:ea typeface="Times New Roman" pitchFamily="18" charset="0"/>
                <a:cs typeface="Arial" pitchFamily="34" charset="0"/>
              </a:rPr>
              <a:t>- Распространение методических и информационных материалов (памяток, листовок, методических пособий и др.) </a:t>
            </a:r>
            <a:r>
              <a:rPr kumimoji="0" lang="ru-RU" sz="900" b="1" i="0" u="none" strike="noStrike" cap="none" normalizeH="0" baseline="0" dirty="0" err="1" smtClean="0">
                <a:ln>
                  <a:noFill/>
                </a:ln>
                <a:solidFill>
                  <a:srgbClr val="002060"/>
                </a:solidFill>
                <a:effectLst/>
                <a:ea typeface="Times New Roman" pitchFamily="18" charset="0"/>
                <a:cs typeface="Arial" pitchFamily="34" charset="0"/>
              </a:rPr>
              <a:t>антикоррупционного</a:t>
            </a:r>
            <a:r>
              <a:rPr kumimoji="0" lang="ru-RU" sz="900" b="1" i="0" u="none" strike="noStrike" cap="none" normalizeH="0" baseline="0" dirty="0" smtClean="0">
                <a:ln>
                  <a:noFill/>
                </a:ln>
                <a:solidFill>
                  <a:srgbClr val="002060"/>
                </a:solidFill>
                <a:effectLst/>
                <a:ea typeface="Times New Roman" pitchFamily="18" charset="0"/>
                <a:cs typeface="Arial" pitchFamily="34" charset="0"/>
              </a:rPr>
              <a:t> характера для получателей социальных услуг ГАУ «КЦСОН города Каменска – Уральского»;</a:t>
            </a:r>
            <a:endParaRPr kumimoji="0" lang="ru-RU" sz="900" b="1" i="0" u="none" strike="noStrike" cap="none" normalizeH="0" baseline="0" dirty="0" smtClean="0">
              <a:ln>
                <a:noFill/>
              </a:ln>
              <a:solidFill>
                <a:srgbClr val="002060"/>
              </a:solidFill>
              <a:effectLst/>
              <a:cs typeface="Arial" pitchFamily="34" charset="0"/>
            </a:endParaRPr>
          </a:p>
          <a:p>
            <a:pPr marL="0" marR="0" lvl="0" indent="50800" algn="l" defTabSz="914400" rtl="0" eaLnBrk="0" fontAlgn="base" latinLnBrk="0" hangingPunct="0">
              <a:lnSpc>
                <a:spcPct val="100000"/>
              </a:lnSpc>
              <a:spcBef>
                <a:spcPct val="0"/>
              </a:spcBef>
              <a:spcAft>
                <a:spcPct val="0"/>
              </a:spcAft>
              <a:buClrTx/>
              <a:buSzTx/>
              <a:buFontTx/>
              <a:buNone/>
              <a:tabLst>
                <a:tab pos="-519113" algn="l"/>
              </a:tabLst>
            </a:pPr>
            <a:r>
              <a:rPr kumimoji="0" lang="ru-RU" sz="900" b="1" i="0" u="none" strike="noStrike" cap="none" normalizeH="0" baseline="0" dirty="0" smtClean="0">
                <a:ln>
                  <a:noFill/>
                </a:ln>
                <a:solidFill>
                  <a:srgbClr val="002060"/>
                </a:solidFill>
                <a:effectLst/>
                <a:ea typeface="Times New Roman" pitchFamily="18" charset="0"/>
                <a:cs typeface="Arial" pitchFamily="34" charset="0"/>
              </a:rPr>
              <a:t>- Размещение методических и информационных материалов (памяток, листовок, методических пособий и др.) </a:t>
            </a:r>
            <a:r>
              <a:rPr kumimoji="0" lang="ru-RU" sz="900" b="1" i="0" u="none" strike="noStrike" cap="none" normalizeH="0" baseline="0" dirty="0" err="1" smtClean="0">
                <a:ln>
                  <a:noFill/>
                </a:ln>
                <a:solidFill>
                  <a:srgbClr val="002060"/>
                </a:solidFill>
                <a:effectLst/>
                <a:ea typeface="Times New Roman" pitchFamily="18" charset="0"/>
                <a:cs typeface="Arial" pitchFamily="34" charset="0"/>
              </a:rPr>
              <a:t>антикоррупционного</a:t>
            </a:r>
            <a:r>
              <a:rPr kumimoji="0" lang="ru-RU" sz="900" b="1" i="0" u="none" strike="noStrike" cap="none" normalizeH="0" baseline="0" dirty="0" smtClean="0">
                <a:ln>
                  <a:noFill/>
                </a:ln>
                <a:solidFill>
                  <a:srgbClr val="002060"/>
                </a:solidFill>
                <a:effectLst/>
                <a:ea typeface="Times New Roman" pitchFamily="18" charset="0"/>
                <a:cs typeface="Arial" pitchFamily="34" charset="0"/>
              </a:rPr>
              <a:t> характера на официальных стендах в помещениях ГАУ «КЦСОН города Каменска – Уральского»;</a:t>
            </a:r>
            <a:endParaRPr kumimoji="0" lang="ru-RU" sz="900" b="1" i="0" u="none" strike="noStrike" cap="none" normalizeH="0" baseline="0" dirty="0" smtClean="0">
              <a:ln>
                <a:noFill/>
              </a:ln>
              <a:solidFill>
                <a:srgbClr val="002060"/>
              </a:solidFill>
              <a:effectLst/>
              <a:cs typeface="Arial" pitchFamily="34" charset="0"/>
            </a:endParaRPr>
          </a:p>
          <a:p>
            <a:pPr marL="0" marR="0" lvl="0" indent="50800" algn="l" defTabSz="914400" rtl="0" eaLnBrk="0" fontAlgn="base" latinLnBrk="0" hangingPunct="0">
              <a:lnSpc>
                <a:spcPct val="100000"/>
              </a:lnSpc>
              <a:spcBef>
                <a:spcPct val="0"/>
              </a:spcBef>
              <a:spcAft>
                <a:spcPct val="0"/>
              </a:spcAft>
              <a:buClrTx/>
              <a:buSzTx/>
              <a:buFontTx/>
              <a:buNone/>
              <a:tabLst>
                <a:tab pos="-519113" algn="l"/>
              </a:tabLst>
            </a:pPr>
            <a:r>
              <a:rPr kumimoji="0" lang="ru-RU" sz="900" b="1" i="0" u="none" strike="noStrike" cap="none" normalizeH="0" baseline="0" dirty="0" smtClean="0">
                <a:ln>
                  <a:noFill/>
                </a:ln>
                <a:solidFill>
                  <a:srgbClr val="002060"/>
                </a:solidFill>
                <a:effectLst/>
                <a:ea typeface="Times New Roman" pitchFamily="18" charset="0"/>
                <a:cs typeface="Arial" pitchFamily="34" charset="0"/>
              </a:rPr>
              <a:t>- Проведена Акция «Мы против коррупции» по раздаче получателям социальных услуг буклетов «Памятка </a:t>
            </a:r>
            <a:r>
              <a:rPr kumimoji="0" lang="ru-RU" sz="900" b="1" i="0" u="none" strike="noStrike" cap="none" normalizeH="0" baseline="0" dirty="0" err="1" smtClean="0">
                <a:ln>
                  <a:noFill/>
                </a:ln>
                <a:solidFill>
                  <a:srgbClr val="002060"/>
                </a:solidFill>
                <a:effectLst/>
                <a:ea typeface="Times New Roman" pitchFamily="18" charset="0"/>
                <a:cs typeface="Arial" pitchFamily="34" charset="0"/>
              </a:rPr>
              <a:t>антикоррупционного</a:t>
            </a:r>
            <a:r>
              <a:rPr kumimoji="0" lang="ru-RU" sz="900" b="1" i="0" u="none" strike="noStrike" cap="none" normalizeH="0" baseline="0" dirty="0" smtClean="0">
                <a:ln>
                  <a:noFill/>
                </a:ln>
                <a:solidFill>
                  <a:srgbClr val="002060"/>
                </a:solidFill>
                <a:effectLst/>
                <a:ea typeface="Times New Roman" pitchFamily="18" charset="0"/>
                <a:cs typeface="Arial" pitchFamily="34" charset="0"/>
              </a:rPr>
              <a:t> поведения гражданина» (отделение социального обслуживания на дому, отделение дневного пребывания, социально – реабилитационное отделение).</a:t>
            </a:r>
          </a:p>
          <a:p>
            <a:pPr marL="0" marR="0" lvl="0" indent="50800" algn="l" defTabSz="914400" rtl="0" eaLnBrk="0" fontAlgn="base" latinLnBrk="0" hangingPunct="0">
              <a:lnSpc>
                <a:spcPct val="100000"/>
              </a:lnSpc>
              <a:spcBef>
                <a:spcPct val="0"/>
              </a:spcBef>
              <a:spcAft>
                <a:spcPct val="0"/>
              </a:spcAft>
              <a:buClrTx/>
              <a:buSzTx/>
              <a:buFontTx/>
              <a:buNone/>
              <a:tabLst>
                <a:tab pos="-519113" algn="l"/>
              </a:tabLst>
            </a:pPr>
            <a:r>
              <a:rPr kumimoji="0" lang="ru-RU" sz="900" b="1" i="0" u="none" strike="noStrike" cap="none" normalizeH="0" baseline="0" dirty="0" smtClean="0">
                <a:ln>
                  <a:noFill/>
                </a:ln>
                <a:solidFill>
                  <a:srgbClr val="002060"/>
                </a:solidFill>
                <a:effectLst/>
                <a:ea typeface="Times New Roman" pitchFamily="18" charset="0"/>
                <a:cs typeface="Arial" pitchFamily="34" charset="0"/>
              </a:rPr>
              <a:t>Всего охвачено более 300 получателей социальных услуг, 150 сотрудников.</a:t>
            </a:r>
            <a:r>
              <a:rPr kumimoji="0" lang="ru-RU" sz="900" b="1" i="0" u="none" strike="noStrike" cap="none" normalizeH="0" baseline="0" dirty="0" smtClean="0">
                <a:ln>
                  <a:noFill/>
                </a:ln>
                <a:solidFill>
                  <a:srgbClr val="002060"/>
                </a:solidFill>
                <a:effectLst/>
                <a:cs typeface="Arial" pitchFamily="34" charset="0"/>
              </a:rPr>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Kaygorodova_IA\Desktop\1.jpg"/>
          <p:cNvPicPr>
            <a:picLocks noGrp="1" noChangeAspect="1" noChangeArrowheads="1"/>
          </p:cNvPicPr>
          <p:nvPr>
            <p:ph sz="half" idx="2"/>
          </p:nvPr>
        </p:nvPicPr>
        <p:blipFill>
          <a:blip r:embed="rId3" cstate="print"/>
          <a:srcRect/>
          <a:stretch>
            <a:fillRect/>
          </a:stretch>
        </p:blipFill>
        <p:spPr bwMode="auto">
          <a:xfrm>
            <a:off x="5181600" y="152400"/>
            <a:ext cx="2514600" cy="3601120"/>
          </a:xfrm>
          <a:prstGeom prst="rect">
            <a:avLst/>
          </a:prstGeom>
          <a:noFill/>
          <a:ln>
            <a:solidFill>
              <a:schemeClr val="accent1"/>
            </a:solidFill>
          </a:ln>
        </p:spPr>
      </p:pic>
      <p:sp>
        <p:nvSpPr>
          <p:cNvPr id="7" name="Блок-схема: перфолента 6"/>
          <p:cNvSpPr/>
          <p:nvPr/>
        </p:nvSpPr>
        <p:spPr>
          <a:xfrm>
            <a:off x="4648200" y="2819400"/>
            <a:ext cx="4267200" cy="3733800"/>
          </a:xfrm>
          <a:prstGeom prst="flowChartPunchedTap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300" dirty="0">
              <a:solidFill>
                <a:srgbClr val="002060"/>
              </a:solidFill>
            </a:endParaRPr>
          </a:p>
        </p:txBody>
      </p:sp>
      <p:sp>
        <p:nvSpPr>
          <p:cNvPr id="1028" name="Rectangle 4"/>
          <p:cNvSpPr>
            <a:spLocks noChangeArrowheads="1"/>
          </p:cNvSpPr>
          <p:nvPr/>
        </p:nvSpPr>
        <p:spPr bwMode="auto">
          <a:xfrm>
            <a:off x="4724400" y="3602758"/>
            <a:ext cx="41910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19113" algn="l"/>
              </a:tabLst>
            </a:pPr>
            <a:r>
              <a:rPr kumimoji="0" lang="ru-RU" sz="1200" b="0" i="0" u="none" strike="noStrike" cap="none" normalizeH="0" baseline="0" dirty="0" smtClean="0">
                <a:ln>
                  <a:noFill/>
                </a:ln>
                <a:solidFill>
                  <a:srgbClr val="002060"/>
                </a:solidFill>
                <a:effectLst/>
                <a:ea typeface="Times New Roman" pitchFamily="18" charset="0"/>
                <a:cs typeface="Arial" pitchFamily="34" charset="0"/>
              </a:rPr>
              <a:t>В </a:t>
            </a:r>
            <a:r>
              <a:rPr kumimoji="0" lang="ru-RU" sz="1200" b="1" i="0" u="none" strike="noStrike" cap="none" normalizeH="0" baseline="0" dirty="0" smtClean="0">
                <a:ln>
                  <a:noFill/>
                </a:ln>
                <a:solidFill>
                  <a:srgbClr val="002060"/>
                </a:solidFill>
                <a:effectLst/>
                <a:ea typeface="Times New Roman" pitchFamily="18" charset="0"/>
                <a:cs typeface="Arial" pitchFamily="34" charset="0"/>
              </a:rPr>
              <a:t>течение отчетного периода обучение прошли 4 человека по теме: «Деятельность комиссии по соблюдению требований служебного поведения и урегулированию конфликта интересов», в том числе:</a:t>
            </a:r>
            <a:endParaRPr kumimoji="0" lang="ru-RU" sz="600" b="1" i="0" u="none" strike="noStrike" cap="none" normalizeH="0" baseline="0" dirty="0" smtClean="0">
              <a:ln>
                <a:noFill/>
              </a:ln>
              <a:solidFill>
                <a:srgbClr val="002060"/>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19113" algn="l"/>
              </a:tabLst>
            </a:pPr>
            <a:r>
              <a:rPr kumimoji="0" lang="ru-RU" sz="1200" b="1" i="0" u="none" strike="noStrike" cap="none" normalizeH="0" baseline="0" dirty="0" smtClean="0">
                <a:ln>
                  <a:noFill/>
                </a:ln>
                <a:solidFill>
                  <a:srgbClr val="002060"/>
                </a:solidFill>
                <a:effectLst/>
                <a:ea typeface="Times New Roman" pitchFamily="18" charset="0"/>
                <a:cs typeface="Arial" pitchFamily="34" charset="0"/>
              </a:rPr>
              <a:t>- заместитель директора – 1 человек;</a:t>
            </a:r>
            <a:endParaRPr kumimoji="0" lang="ru-RU" sz="600" b="1" i="0" u="none" strike="noStrike" cap="none" normalizeH="0" baseline="0" dirty="0" smtClean="0">
              <a:ln>
                <a:noFill/>
              </a:ln>
              <a:solidFill>
                <a:srgbClr val="002060"/>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19113" algn="l"/>
              </a:tabLst>
            </a:pPr>
            <a:r>
              <a:rPr kumimoji="0" lang="ru-RU" sz="1200" b="1" i="0" u="none" strike="noStrike" cap="none" normalizeH="0" baseline="0" dirty="0" smtClean="0">
                <a:ln>
                  <a:noFill/>
                </a:ln>
                <a:solidFill>
                  <a:srgbClr val="002060"/>
                </a:solidFill>
                <a:effectLst/>
                <a:ea typeface="Times New Roman" pitchFamily="18" charset="0"/>
                <a:cs typeface="Arial" pitchFamily="34" charset="0"/>
              </a:rPr>
              <a:t>- сотрудник отдела кадров – 1 человек;</a:t>
            </a:r>
            <a:endParaRPr kumimoji="0" lang="ru-RU" sz="600" b="1" i="0" u="none" strike="noStrike" cap="none" normalizeH="0" baseline="0" dirty="0" smtClean="0">
              <a:ln>
                <a:noFill/>
              </a:ln>
              <a:solidFill>
                <a:srgbClr val="002060"/>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19113" algn="l"/>
              </a:tabLst>
            </a:pPr>
            <a:r>
              <a:rPr kumimoji="0" lang="ru-RU" sz="1200" b="1" i="0" u="none" strike="noStrike" cap="none" normalizeH="0" baseline="0" dirty="0" smtClean="0">
                <a:ln>
                  <a:noFill/>
                </a:ln>
                <a:solidFill>
                  <a:srgbClr val="002060"/>
                </a:solidFill>
                <a:effectLst/>
                <a:ea typeface="Times New Roman" pitchFamily="18" charset="0"/>
                <a:cs typeface="Arial" pitchFamily="34" charset="0"/>
              </a:rPr>
              <a:t>- экономист – 1 человек;</a:t>
            </a:r>
            <a:endParaRPr kumimoji="0" lang="ru-RU" sz="600" b="1" i="0" u="none" strike="noStrike" cap="none" normalizeH="0" baseline="0" dirty="0" smtClean="0">
              <a:ln>
                <a:noFill/>
              </a:ln>
              <a:solidFill>
                <a:srgbClr val="002060"/>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19113" algn="l"/>
              </a:tabLst>
            </a:pPr>
            <a:r>
              <a:rPr kumimoji="0" lang="ru-RU" sz="1200" b="1" i="0" u="none" strike="noStrike" cap="none" normalizeH="0" baseline="0" dirty="0" smtClean="0">
                <a:ln>
                  <a:noFill/>
                </a:ln>
                <a:solidFill>
                  <a:srgbClr val="002060"/>
                </a:solidFill>
                <a:effectLst/>
                <a:ea typeface="Times New Roman" pitchFamily="18" charset="0"/>
                <a:cs typeface="Arial" pitchFamily="34" charset="0"/>
              </a:rPr>
              <a:t>- заведующая социально – реабилитационным отделением – 1 человек.</a:t>
            </a:r>
          </a:p>
          <a:p>
            <a:pPr marL="0" marR="0" lvl="0" indent="0" algn="l" defTabSz="914400" rtl="0" eaLnBrk="0" fontAlgn="base" latinLnBrk="0" hangingPunct="0">
              <a:lnSpc>
                <a:spcPct val="100000"/>
              </a:lnSpc>
              <a:spcBef>
                <a:spcPct val="0"/>
              </a:spcBef>
              <a:spcAft>
                <a:spcPct val="0"/>
              </a:spcAft>
              <a:buClrTx/>
              <a:buSzTx/>
              <a:buFontTx/>
              <a:buNone/>
              <a:tabLst>
                <a:tab pos="-519113" algn="l"/>
              </a:tabLst>
            </a:pPr>
            <a:r>
              <a:rPr kumimoji="0" lang="ru-RU" sz="1200" b="1" i="0" u="none" strike="noStrike" cap="none" normalizeH="0" baseline="0" dirty="0" smtClean="0">
                <a:ln>
                  <a:noFill/>
                </a:ln>
                <a:solidFill>
                  <a:srgbClr val="002060"/>
                </a:solidFill>
                <a:effectLst/>
                <a:ea typeface="Times New Roman" pitchFamily="18" charset="0"/>
                <a:cs typeface="Arial" pitchFamily="34" charset="0"/>
              </a:rPr>
              <a:t>3 сотрудника, прошедшие обучение (18 часов) являются членами комиссии по противодействию коррупции. </a:t>
            </a:r>
            <a:endParaRPr kumimoji="0" lang="ru-RU" sz="1800" b="1" i="0" u="none" strike="noStrike" cap="none" normalizeH="0" baseline="0" dirty="0" smtClean="0">
              <a:ln>
                <a:noFill/>
              </a:ln>
              <a:solidFill>
                <a:srgbClr val="002060"/>
              </a:solidFill>
              <a:effectLst/>
              <a:cs typeface="Arial" pitchFamily="34" charset="0"/>
            </a:endParaRPr>
          </a:p>
        </p:txBody>
      </p:sp>
      <p:pic>
        <p:nvPicPr>
          <p:cNvPr id="16" name="Picture 5" descr="D:\информация с диска Д\документация 2023 г\антикоррупция 2023 г\Овчинниковой Е.А\фото\оперативное совещание с сотрудниками на тему Противодействие коррупции.jpg"/>
          <p:cNvPicPr>
            <a:picLocks noGrp="1" noChangeAspect="1" noChangeArrowheads="1"/>
          </p:cNvPicPr>
          <p:nvPr>
            <p:ph sz="half" idx="1"/>
          </p:nvPr>
        </p:nvPicPr>
        <p:blipFill>
          <a:blip r:embed="rId4" cstate="print"/>
          <a:srcRect/>
          <a:stretch>
            <a:fillRect/>
          </a:stretch>
        </p:blipFill>
        <p:spPr bwMode="auto">
          <a:xfrm>
            <a:off x="1066799" y="152400"/>
            <a:ext cx="3162113" cy="5176684"/>
          </a:xfrm>
          <a:prstGeom prst="rect">
            <a:avLst/>
          </a:prstGeom>
          <a:noFill/>
        </p:spPr>
      </p:pic>
      <p:sp>
        <p:nvSpPr>
          <p:cNvPr id="18" name="Блок-схема: перфолента 17"/>
          <p:cNvSpPr/>
          <p:nvPr/>
        </p:nvSpPr>
        <p:spPr>
          <a:xfrm>
            <a:off x="533400" y="3962400"/>
            <a:ext cx="3962400" cy="2590800"/>
          </a:xfrm>
          <a:prstGeom prst="flowChartPunchedTap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b="1" dirty="0" smtClean="0">
                <a:solidFill>
                  <a:srgbClr val="002060"/>
                </a:solidFill>
              </a:rPr>
              <a:t>Ознакомление сотрудников с нормативно – правовыми документами при поступлении на работу и при внесении изменений в нормативные акты. </a:t>
            </a:r>
          </a:p>
          <a:p>
            <a:pPr algn="ctr"/>
            <a:r>
              <a:rPr lang="ru-RU" sz="1200" b="1" dirty="0" smtClean="0">
                <a:solidFill>
                  <a:srgbClr val="002060"/>
                </a:solidFill>
              </a:rPr>
              <a:t>Всего в течение  </a:t>
            </a:r>
            <a:r>
              <a:rPr lang="ru-RU" sz="1200" b="1" dirty="0" smtClean="0">
                <a:solidFill>
                  <a:srgbClr val="002060"/>
                </a:solidFill>
              </a:rPr>
              <a:t>2023 </a:t>
            </a:r>
            <a:r>
              <a:rPr lang="ru-RU" sz="1200" b="1" dirty="0" smtClean="0">
                <a:solidFill>
                  <a:srgbClr val="002060"/>
                </a:solidFill>
              </a:rPr>
              <a:t>года вновь  принято на работу  и ознакомлено с документами- </a:t>
            </a:r>
            <a:r>
              <a:rPr lang="ru-RU" sz="1200" b="1" dirty="0" smtClean="0">
                <a:solidFill>
                  <a:srgbClr val="002060"/>
                </a:solidFill>
              </a:rPr>
              <a:t>46  </a:t>
            </a:r>
            <a:r>
              <a:rPr lang="ru-RU" sz="1200" b="1" dirty="0" smtClean="0">
                <a:solidFill>
                  <a:srgbClr val="002060"/>
                </a:solidFill>
              </a:rPr>
              <a:t>сотрудников</a:t>
            </a:r>
            <a:endParaRPr lang="ru-RU" sz="1200" b="1" dirty="0">
              <a:solidFill>
                <a:srgbClr val="002060"/>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507</TotalTime>
  <Words>3034</Words>
  <Application>Microsoft Office PowerPoint</Application>
  <PresentationFormat>Экран (4:3)</PresentationFormat>
  <Paragraphs>184</Paragraphs>
  <Slides>15</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Поток</vt:lpstr>
      <vt:lpstr>Отчёт  о реализации антикоррупционных мероприятий в Государственном  автономном учреждении социального обслуживания Свердловской области «Комплексный центр социального обслуживания населения города Каменска – Уральского»  за 2023 год</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Антикоррупционные мероприятия, организованные в 2023 году</vt:lpstr>
      <vt:lpstr>Слайд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Отчёт  о реализации антикоррупционных мероприятий в Государственном  автономном учреждении социального обслуживания Свердловской области «Комплексный центр социального обслуживания населения города Каменска – Уральского» за 2022 год</dc:title>
  <dc:creator>Кайгородова Ирина Анатольевна</dc:creator>
  <cp:lastModifiedBy>Kaygorodova_IA</cp:lastModifiedBy>
  <cp:revision>69</cp:revision>
  <dcterms:created xsi:type="dcterms:W3CDTF">2023-01-26T05:15:36Z</dcterms:created>
  <dcterms:modified xsi:type="dcterms:W3CDTF">2024-03-26T05:35:27Z</dcterms:modified>
</cp:coreProperties>
</file>