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embeddedFontLst>
    <p:embeddedFont>
      <p:font typeface="Playfair Display" charset="-52"/>
      <p:regular r:id="rId13"/>
      <p:bold r:id="rId14"/>
      <p:italic r:id="rId15"/>
      <p:boldItalic r:id="rId16"/>
    </p:embeddedFont>
    <p:embeddedFont>
      <p:font typeface="Montserrat" charset="-52"/>
      <p:regular r:id="rId17"/>
      <p:bold r:id="rId18"/>
      <p:italic r:id="rId19"/>
      <p:boldItalic r:id="rId20"/>
    </p:embeddedFont>
    <p:embeddedFont>
      <p:font typeface="Oswald" charset="-52"/>
      <p:regular r:id="rId21"/>
      <p:bold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2c5f549b942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2" name="Google Shape;62;g2c5f549b942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2c5f549b942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2c5f549b942_0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2c5f549b942_0_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2c5f549b942_0_6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g2c5f549b942_0_6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1" name="Google Shape;81;g2c5f549b942_0_6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2c5f549b942_0_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2c5f549b942_0_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2c5f549b942_0_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2c5f549b942_0_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g2c5f549b942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Google Shape;102;g2c5f549b942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2c5f5583bc1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2c5f5583bc1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4286250" y="0"/>
            <a:ext cx="723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>
            <a:off x="4358475" y="0"/>
            <a:ext cx="38532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sz="6800" b="1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sz="6800" b="1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sz="6800" b="1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sz="6800" b="1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sz="6800" b="1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sz="6800" b="1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sz="6800" b="1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sz="6800" b="1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6800"/>
              <a:buFont typeface="Playfair Display"/>
              <a:buNone/>
              <a:defRPr sz="6800" b="1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344250" y="3550650"/>
            <a:ext cx="4910100" cy="577800"/>
          </a:xfrm>
          <a:prstGeom prst="rect">
            <a:avLst/>
          </a:prstGeom>
          <a:solidFill>
            <a:schemeClr val="dk2"/>
          </a:solidFill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Montserrat"/>
              <a:buNone/>
              <a:defRPr sz="2400" b="1">
                <a:solidFill>
                  <a:schemeClr val="lt1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4"/>
        </a:solid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/>
          <p:nvPr/>
        </p:nvSpPr>
        <p:spPr>
          <a:xfrm rot="5400000">
            <a:off x="4550700" y="-498600"/>
            <a:ext cx="42600" cy="84558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/>
          </p:nvPr>
        </p:nvSpPr>
        <p:spPr>
          <a:xfrm>
            <a:off x="344250" y="1403850"/>
            <a:ext cx="8455500" cy="2146800"/>
          </a:xfrm>
          <a:prstGeom prst="rect">
            <a:avLst/>
          </a:prstGeom>
          <a:solidFill>
            <a:srgbClr val="FFFFFF"/>
          </a:solidFill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Font typeface="Playfair Display"/>
              <a:buNone/>
              <a:defRPr sz="4800" b="1"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body" idx="1"/>
          </p:nvPr>
        </p:nvSpPr>
        <p:spPr>
          <a:xfrm>
            <a:off x="311700" y="1234050"/>
            <a:ext cx="3999900" cy="333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body" idx="2"/>
          </p:nvPr>
        </p:nvSpPr>
        <p:spPr>
          <a:xfrm>
            <a:off x="4832400" y="1234050"/>
            <a:ext cx="3999900" cy="333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3" name="Google Shape;33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4" name="Google Shape;34;p7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3"/>
        </a:solidFill>
        <a:effectLst/>
      </p:bgPr>
    </p:bg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8"/>
          <p:cNvSpPr txBox="1">
            <a:spLocks noGrp="1"/>
          </p:cNvSpPr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Playfair Display"/>
              <a:buNone/>
              <a:defRPr sz="5400">
                <a:solidFill>
                  <a:schemeClr val="lt1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  <p:sp>
        <p:nvSpPr>
          <p:cNvPr id="37" name="Google Shape;37;p8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9"/>
          <p:cNvSpPr/>
          <p:nvPr/>
        </p:nvSpPr>
        <p:spPr>
          <a:xfrm>
            <a:off x="4572000" y="-7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0" name="Google Shape;40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" name="Google Shape;41;p9"/>
          <p:cNvSpPr txBox="1">
            <a:spLocks noGrp="1"/>
          </p:cNvSpPr>
          <p:nvPr>
            <p:ph type="title"/>
          </p:nvPr>
        </p:nvSpPr>
        <p:spPr>
          <a:xfrm>
            <a:off x="265500" y="1081675"/>
            <a:ext cx="4045200" cy="1786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42" name="Google Shape;42;p9"/>
          <p:cNvSpPr txBox="1">
            <a:spLocks noGrp="1"/>
          </p:cNvSpPr>
          <p:nvPr>
            <p:ph type="subTitle" idx="1"/>
          </p:nvPr>
        </p:nvSpPr>
        <p:spPr>
          <a:xfrm>
            <a:off x="265500" y="2921401"/>
            <a:ext cx="40452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43" name="Google Shape;43;p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highlight>
                  <a:schemeClr val="lt1"/>
                </a:highlight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lt1"/>
                </a:highlight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lt1"/>
                </a:highlight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lt1"/>
                </a:highlight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lt1"/>
                </a:highlight>
              </a:defRPr>
            </a:lvl9pPr>
          </a:lstStyle>
          <a:p>
            <a:endParaRPr/>
          </a:p>
        </p:txBody>
      </p:sp>
      <p:sp>
        <p:nvSpPr>
          <p:cNvPr id="44" name="Google Shape;44;p9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>
                <a:highlight>
                  <a:schemeClr val="dk1"/>
                </a:highlight>
              </a:defRPr>
            </a:lvl1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1"/>
          <p:cNvSpPr txBox="1">
            <a:spLocks noGrp="1"/>
          </p:cNvSpPr>
          <p:nvPr>
            <p:ph type="title" hasCustomPrompt="1"/>
          </p:nvPr>
        </p:nvSpPr>
        <p:spPr>
          <a:xfrm>
            <a:off x="311700" y="999925"/>
            <a:ext cx="8520600" cy="2146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14000"/>
              <a:buFont typeface="Montserrat"/>
              <a:buNone/>
              <a:defRPr sz="14000"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r>
              <a:t>xx%</a:t>
            </a:r>
          </a:p>
        </p:txBody>
      </p:sp>
      <p:sp>
        <p:nvSpPr>
          <p:cNvPr id="50" name="Google Shape;50;p11"/>
          <p:cNvSpPr txBox="1">
            <a:spLocks noGrp="1"/>
          </p:cNvSpPr>
          <p:nvPr>
            <p:ph type="body" idx="1"/>
          </p:nvPr>
        </p:nvSpPr>
        <p:spPr>
          <a:xfrm>
            <a:off x="311700" y="32284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>
                <a:highlight>
                  <a:schemeClr val="dk1"/>
                </a:highlight>
              </a:defRPr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dk1"/>
                </a:highlight>
              </a:defRPr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>
                <a:highlight>
                  <a:schemeClr val="dk1"/>
                </a:highlight>
              </a:defRPr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>
                <a:highlight>
                  <a:schemeClr val="dk1"/>
                </a:highlight>
              </a:defRPr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>
                <a:highlight>
                  <a:schemeClr val="dk1"/>
                </a:highlight>
              </a:defRPr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pop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Oswald"/>
              <a:buNone/>
              <a:defRPr sz="3000">
                <a:solidFill>
                  <a:schemeClr val="dk2"/>
                </a:solidFill>
                <a:highlight>
                  <a:schemeClr val="dk1"/>
                </a:highlight>
                <a:latin typeface="Oswald"/>
                <a:ea typeface="Oswald"/>
                <a:cs typeface="Oswald"/>
                <a:sym typeface="Oswal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layfair Display"/>
              <a:buChar char="●"/>
              <a:defRPr sz="18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■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●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■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●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○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layfair Display"/>
              <a:buChar char="■"/>
              <a:defRPr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Playfair Display"/>
                <a:ea typeface="Playfair Display"/>
                <a:cs typeface="Playfair Display"/>
                <a:sym typeface="Playfair Display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5A6BD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3"/>
          <p:cNvSpPr txBox="1">
            <a:spLocks noGrp="1"/>
          </p:cNvSpPr>
          <p:nvPr>
            <p:ph type="ctrTitle"/>
          </p:nvPr>
        </p:nvSpPr>
        <p:spPr>
          <a:xfrm>
            <a:off x="344250" y="648393"/>
            <a:ext cx="8455500" cy="2902257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400" dirty="0" smtClean="0"/>
              <a:t>ГАУ «КЦСОН города Каменска-Уральского»</a:t>
            </a:r>
            <a:br>
              <a:rPr lang="ru" sz="1400" dirty="0" smtClean="0"/>
            </a:br>
            <a:r>
              <a:rPr lang="ru" sz="1400" dirty="0" smtClean="0"/>
              <a:t/>
            </a:r>
            <a:br>
              <a:rPr lang="ru" sz="1400" dirty="0" smtClean="0"/>
            </a:br>
            <a:r>
              <a:rPr lang="ru" sz="3900" dirty="0" smtClean="0"/>
              <a:t>школа пожилого возраста по направлению</a:t>
            </a:r>
            <a:br>
              <a:rPr lang="ru" sz="3900" dirty="0" smtClean="0"/>
            </a:br>
            <a:r>
              <a:rPr lang="ru" sz="3900" dirty="0" smtClean="0"/>
              <a:t> </a:t>
            </a:r>
            <a:r>
              <a:rPr lang="ru" sz="3900" dirty="0"/>
              <a:t>“Творческая и прикладная деятельность”</a:t>
            </a:r>
            <a:endParaRPr sz="3900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3900" dirty="0"/>
              <a:t>Тема: </a:t>
            </a:r>
            <a:r>
              <a:rPr lang="ru" sz="3900" dirty="0">
                <a:solidFill>
                  <a:srgbClr val="274E13"/>
                </a:solidFill>
              </a:rPr>
              <a:t>Фоторамка из джута и картона”</a:t>
            </a:r>
            <a:endParaRPr sz="3900">
              <a:solidFill>
                <a:srgbClr val="274E13"/>
              </a:solidFill>
            </a:endParaRPr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344250" y="3550650"/>
            <a:ext cx="5895900" cy="942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8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741B47"/>
                </a:solidFill>
              </a:rPr>
              <a:t>Занятие №7 март</a:t>
            </a:r>
            <a:endParaRPr>
              <a:solidFill>
                <a:srgbClr val="741B47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741B47"/>
                </a:solidFill>
              </a:rPr>
              <a:t>Руководитель: специалист по социальной работе -Соломеина А.А.</a:t>
            </a:r>
            <a:endParaRPr>
              <a:solidFill>
                <a:srgbClr val="741B47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highlight>
                <a:srgbClr val="FFE599"/>
              </a:highlight>
            </a:endParaRPr>
          </a:p>
        </p:txBody>
      </p:sp>
      <p:sp>
        <p:nvSpPr>
          <p:cNvPr id="65" name="Google Shape;65;p14"/>
          <p:cNvSpPr txBox="1">
            <a:spLocks noGrp="1"/>
          </p:cNvSpPr>
          <p:nvPr>
            <p:ph type="body" idx="1"/>
          </p:nvPr>
        </p:nvSpPr>
        <p:spPr>
          <a:xfrm>
            <a:off x="311700" y="494375"/>
            <a:ext cx="8520600" cy="407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66" name="Google Shape;66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060" y="0"/>
            <a:ext cx="913588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990000"/>
                </a:solidFill>
                <a:highlight>
                  <a:schemeClr val="lt1"/>
                </a:highlight>
              </a:rPr>
              <a:t>НЕОБХОДИМЫЕ МАТЕРИАЛЫ ДЛЯ ИЗГОТОВЛЕНИЯ ФОТОРАМКИ</a:t>
            </a:r>
            <a:endParaRPr>
              <a:solidFill>
                <a:srgbClr val="990000"/>
              </a:solidFill>
              <a:highlight>
                <a:schemeClr val="lt1"/>
              </a:highlight>
            </a:endParaRPr>
          </a:p>
        </p:txBody>
      </p:sp>
      <p:sp>
        <p:nvSpPr>
          <p:cNvPr id="72" name="Google Shape;72;p15"/>
          <p:cNvSpPr txBox="1">
            <a:spLocks noGrp="1"/>
          </p:cNvSpPr>
          <p:nvPr>
            <p:ph type="body" idx="1"/>
          </p:nvPr>
        </p:nvSpPr>
        <p:spPr>
          <a:xfrm>
            <a:off x="90425" y="1147525"/>
            <a:ext cx="8892900" cy="380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ct val="61111"/>
              <a:buFont typeface="Arial"/>
              <a:buNone/>
            </a:pPr>
            <a:r>
              <a:rPr lang="ru" b="1">
                <a:solidFill>
                  <a:srgbClr val="990000"/>
                </a:solidFill>
              </a:rPr>
              <a:t>Очень простая фоторамка в изготовлении.</a:t>
            </a:r>
            <a:endParaRPr b="1">
              <a:solidFill>
                <a:srgbClr val="99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ct val="61111"/>
              <a:buFont typeface="Arial"/>
              <a:buNone/>
            </a:pPr>
            <a:r>
              <a:rPr lang="ru" b="1">
                <a:solidFill>
                  <a:srgbClr val="990000"/>
                </a:solidFill>
              </a:rPr>
              <a:t>Вам понадобится:</a:t>
            </a:r>
            <a:endParaRPr b="1">
              <a:solidFill>
                <a:srgbClr val="99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ct val="61111"/>
              <a:buFont typeface="Arial"/>
              <a:buNone/>
            </a:pPr>
            <a:r>
              <a:rPr lang="ru" b="1">
                <a:solidFill>
                  <a:srgbClr val="990000"/>
                </a:solidFill>
              </a:rPr>
              <a:t>Ножницы;</a:t>
            </a:r>
            <a:endParaRPr b="1">
              <a:solidFill>
                <a:srgbClr val="99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ct val="61111"/>
              <a:buFont typeface="Arial"/>
              <a:buNone/>
            </a:pPr>
            <a:r>
              <a:rPr lang="ru" b="1">
                <a:solidFill>
                  <a:srgbClr val="990000"/>
                </a:solidFill>
              </a:rPr>
              <a:t>Картон;</a:t>
            </a:r>
            <a:endParaRPr b="1">
              <a:solidFill>
                <a:srgbClr val="99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ct val="61111"/>
              <a:buFont typeface="Arial"/>
              <a:buNone/>
            </a:pPr>
            <a:r>
              <a:rPr lang="ru" b="1">
                <a:solidFill>
                  <a:srgbClr val="990000"/>
                </a:solidFill>
              </a:rPr>
              <a:t>Джутовый канат 3,5 метра;</a:t>
            </a:r>
            <a:endParaRPr b="1">
              <a:solidFill>
                <a:srgbClr val="99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ct val="61111"/>
              <a:buFont typeface="Arial"/>
              <a:buNone/>
            </a:pPr>
            <a:r>
              <a:rPr lang="ru" b="1">
                <a:solidFill>
                  <a:srgbClr val="990000"/>
                </a:solidFill>
              </a:rPr>
              <a:t>Шпагат;</a:t>
            </a:r>
            <a:endParaRPr b="1">
              <a:solidFill>
                <a:srgbClr val="99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ct val="61111"/>
              <a:buFont typeface="Arial"/>
              <a:buNone/>
            </a:pPr>
            <a:r>
              <a:rPr lang="ru" b="1">
                <a:solidFill>
                  <a:srgbClr val="990000"/>
                </a:solidFill>
              </a:rPr>
              <a:t>Клеевой пистолет;</a:t>
            </a:r>
            <a:endParaRPr b="1">
              <a:solidFill>
                <a:srgbClr val="99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ct val="61111"/>
              <a:buFont typeface="Arial"/>
              <a:buNone/>
            </a:pPr>
            <a:r>
              <a:rPr lang="ru" b="1">
                <a:solidFill>
                  <a:srgbClr val="990000"/>
                </a:solidFill>
              </a:rPr>
              <a:t>Декор по желанию.</a:t>
            </a:r>
            <a:endParaRPr b="1">
              <a:solidFill>
                <a:srgbClr val="99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ct val="61111"/>
              <a:buFont typeface="Arial"/>
              <a:buNone/>
            </a:pPr>
            <a:r>
              <a:rPr lang="ru" b="1">
                <a:solidFill>
                  <a:srgbClr val="990000"/>
                </a:solidFill>
              </a:rPr>
              <a:t> © https://www.livemaster.ru/topic/3132349-delaem-fotoramku-iz-kartona-i-dzhuta</a:t>
            </a:r>
            <a:endParaRPr b="1">
              <a:solidFill>
                <a:srgbClr val="99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b="1">
              <a:solidFill>
                <a:srgbClr val="99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6"/>
          <p:cNvSpPr txBox="1">
            <a:spLocks noGrp="1"/>
          </p:cNvSpPr>
          <p:nvPr>
            <p:ph type="title"/>
          </p:nvPr>
        </p:nvSpPr>
        <p:spPr>
          <a:xfrm>
            <a:off x="311700" y="112550"/>
            <a:ext cx="8520600" cy="683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highlight>
                  <a:srgbClr val="00FF00"/>
                </a:highlight>
              </a:rPr>
              <a:t>ЭТАПЫ РАБОТЫ ПО СОЗДАНИЮ ФОТОРАМКИ</a:t>
            </a:r>
            <a:endParaRPr>
              <a:highlight>
                <a:srgbClr val="00FF00"/>
              </a:highlight>
            </a:endParaRPr>
          </a:p>
        </p:txBody>
      </p:sp>
      <p:sp>
        <p:nvSpPr>
          <p:cNvPr id="78" name="Google Shape;78;p16"/>
          <p:cNvSpPr txBox="1">
            <a:spLocks noGrp="1"/>
          </p:cNvSpPr>
          <p:nvPr>
            <p:ph type="body" idx="1"/>
          </p:nvPr>
        </p:nvSpPr>
        <p:spPr>
          <a:xfrm>
            <a:off x="120575" y="1017725"/>
            <a:ext cx="9023400" cy="401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2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6411"/>
              <a:t>1.Подготовьте картон. Сделайте разметку необходимых вам размеров, вырежьте ножницами основу для фоторамки.</a:t>
            </a:r>
            <a:endParaRPr sz="641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641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6411"/>
              <a:t>2.Ширина рамки 2 см. Для фото 10*15 понадобилось 3,5 метра джута. Чтобы скрыть срез картона, изнутри приклеила косичку из шпагата (воздушные петли). Затем приклеиваю джут клеевым пистолетом.</a:t>
            </a:r>
            <a:endParaRPr sz="641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6411"/>
              <a:t>3.Джут нужно прижимать плотно слой к слою, чтобы не было пропусков.</a:t>
            </a:r>
            <a:endParaRPr sz="641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6411"/>
              <a:t>4.Затем можно подобрать декор для более выразительного оформления фоторкмки.</a:t>
            </a:r>
            <a:endParaRPr sz="641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6411"/>
              <a:t>5.Завершение работы-наклеить заднюю стенку из картона по размеру фоторамки.</a:t>
            </a:r>
            <a:endParaRPr sz="641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75"/>
              <a:buFont typeface="Arial"/>
              <a:buNone/>
            </a:pPr>
            <a:endParaRPr sz="641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ts val="275"/>
              <a:buFont typeface="Arial"/>
              <a:buNone/>
            </a:pPr>
            <a:endParaRPr sz="6411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ct val="61111"/>
              <a:buFont typeface="Arial"/>
              <a:buNone/>
            </a:pPr>
            <a:endParaRPr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2"/>
              </a:buClr>
              <a:buSzPct val="61111"/>
              <a:buFont typeface="Arial"/>
              <a:buNone/>
            </a:pPr>
            <a:r>
              <a:rPr lang="ru"/>
              <a:t> </a:t>
            </a:r>
            <a:endParaRPr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body" idx="1"/>
          </p:nvPr>
        </p:nvSpPr>
        <p:spPr>
          <a:xfrm>
            <a:off x="140675" y="373800"/>
            <a:ext cx="8882700" cy="460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85" name="Google Shape;8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6858"/>
            <a:ext cx="9144000" cy="51297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body" idx="1"/>
          </p:nvPr>
        </p:nvSpPr>
        <p:spPr>
          <a:xfrm>
            <a:off x="110525" y="544625"/>
            <a:ext cx="8862600" cy="445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92" name="Google Shape;9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43434"/>
            <a:ext cx="9144000" cy="50566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CC0000"/>
                </a:solidFill>
                <a:highlight>
                  <a:schemeClr val="lt1"/>
                </a:highlight>
              </a:rPr>
              <a:t>ДЕКОРИРОВАНИЕ ФОТОРАМКИ</a:t>
            </a:r>
            <a:endParaRPr>
              <a:solidFill>
                <a:srgbClr val="CC0000"/>
              </a:solidFill>
              <a:highlight>
                <a:schemeClr val="lt1"/>
              </a:highlight>
            </a:endParaRPr>
          </a:p>
        </p:txBody>
      </p:sp>
      <p:sp>
        <p:nvSpPr>
          <p:cNvPr id="98" name="Google Shape;98;p19"/>
          <p:cNvSpPr txBox="1">
            <a:spLocks noGrp="1"/>
          </p:cNvSpPr>
          <p:nvPr>
            <p:ph type="body" idx="1"/>
          </p:nvPr>
        </p:nvSpPr>
        <p:spPr>
          <a:xfrm>
            <a:off x="130625" y="1234075"/>
            <a:ext cx="9063600" cy="3802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073763"/>
                </a:solidFill>
              </a:rPr>
              <a:t>ДЕКОР ДЛЯ ФОТОРАМКИ МОЖНО</a:t>
            </a:r>
            <a:endParaRPr b="1">
              <a:solidFill>
                <a:srgbClr val="073763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073763"/>
                </a:solidFill>
              </a:rPr>
              <a:t>ПРИДУМАТЬ РАЗНЫЙ, НАСКОЛЬКО</a:t>
            </a:r>
            <a:endParaRPr b="1">
              <a:solidFill>
                <a:srgbClr val="073763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073763"/>
                </a:solidFill>
              </a:rPr>
              <a:t>ХВАТИТ ВАШЕЙ ФАНТАЗИИ.</a:t>
            </a:r>
            <a:endParaRPr b="1">
              <a:solidFill>
                <a:srgbClr val="073763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4C1130"/>
                </a:solidFill>
              </a:rPr>
              <a:t>ОДНИМ ИЗ ВАРИАТОВ ДЕКОРА</a:t>
            </a:r>
            <a:endParaRPr b="1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4C1130"/>
                </a:solidFill>
              </a:rPr>
              <a:t>МОЖНО ПРЕДЛОЖИТЬ РАКУШКИ.</a:t>
            </a:r>
            <a:endParaRPr b="1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4C1130"/>
                </a:solidFill>
              </a:rPr>
              <a:t>ОЧЕНЬ ХОРОШО СМОТРИТСЯ </a:t>
            </a:r>
            <a:endParaRPr b="1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4C1130"/>
                </a:solidFill>
              </a:rPr>
              <a:t>ДЕКОР ИЗ ПУГОВИЦ.</a:t>
            </a:r>
            <a:endParaRPr b="1">
              <a:solidFill>
                <a:srgbClr val="4C113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b="1">
              <a:solidFill>
                <a:srgbClr val="073763"/>
              </a:solidFill>
            </a:endParaRPr>
          </a:p>
        </p:txBody>
      </p:sp>
      <p:pic>
        <p:nvPicPr>
          <p:cNvPr id="99" name="Google Shape;9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26975" y="1358525"/>
            <a:ext cx="4145726" cy="3628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0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lt1"/>
                </a:solidFill>
                <a:highlight>
                  <a:srgbClr val="0000FF"/>
                </a:highlight>
              </a:rPr>
              <a:t>СПОСОБЫ ДЕКОРА  ФОТОРАМКИ.</a:t>
            </a:r>
            <a:endParaRPr>
              <a:solidFill>
                <a:schemeClr val="lt1"/>
              </a:solidFill>
              <a:highlight>
                <a:srgbClr val="0000FF"/>
              </a:highlight>
            </a:endParaRPr>
          </a:p>
        </p:txBody>
      </p:sp>
      <p:sp>
        <p:nvSpPr>
          <p:cNvPr id="105" name="Google Shape;105;p20"/>
          <p:cNvSpPr txBox="1">
            <a:spLocks noGrp="1"/>
          </p:cNvSpPr>
          <p:nvPr>
            <p:ph type="body" idx="1"/>
          </p:nvPr>
        </p:nvSpPr>
        <p:spPr>
          <a:xfrm>
            <a:off x="311700" y="1354425"/>
            <a:ext cx="8520600" cy="3214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06" name="Google Shape;106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519025" y="1354425"/>
            <a:ext cx="3415400" cy="3467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1925" y="2059200"/>
            <a:ext cx="4914900" cy="2762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2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chemeClr val="lt1"/>
                </a:solidFill>
                <a:highlight>
                  <a:srgbClr val="3D85C6"/>
                </a:highlight>
              </a:rPr>
              <a:t>ЛИТЕРАТУРА :</a:t>
            </a:r>
            <a:endParaRPr>
              <a:solidFill>
                <a:schemeClr val="lt1"/>
              </a:solidFill>
              <a:highlight>
                <a:srgbClr val="3D85C6"/>
              </a:highlight>
            </a:endParaRPr>
          </a:p>
        </p:txBody>
      </p:sp>
      <p:sp>
        <p:nvSpPr>
          <p:cNvPr id="113" name="Google Shape;113;p21"/>
          <p:cNvSpPr txBox="1">
            <a:spLocks noGrp="1"/>
          </p:cNvSpPr>
          <p:nvPr>
            <p:ph type="body" idx="1"/>
          </p:nvPr>
        </p:nvSpPr>
        <p:spPr>
          <a:xfrm>
            <a:off x="311700" y="1234075"/>
            <a:ext cx="8520600" cy="333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</a:rPr>
              <a:t>1.Сайт: Ярмарка Мастеров. Делаем фоторамку из картона и джута.</a:t>
            </a:r>
            <a:endParaRPr b="1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</a:rPr>
              <a:t>2. Сайт: Pinterest.Джут, веревка, мешковина.</a:t>
            </a:r>
            <a:endParaRPr b="1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b="1">
                <a:solidFill>
                  <a:srgbClr val="351C75"/>
                </a:solidFill>
              </a:rPr>
              <a:t>3.Сайт: Дзен. Рамка из картона и джута. Декор.</a:t>
            </a:r>
            <a:endParaRPr b="1">
              <a:solidFill>
                <a:srgbClr val="351C75"/>
              </a:solidFill>
            </a:endParaRPr>
          </a:p>
        </p:txBody>
      </p:sp>
      <p:pic>
        <p:nvPicPr>
          <p:cNvPr id="114" name="Google Shape;11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38526" y="2823425"/>
            <a:ext cx="4725724" cy="16014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0438" y="2766900"/>
            <a:ext cx="2657475" cy="1714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1700" y="445025"/>
            <a:ext cx="8520600" cy="32292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5400" dirty="0" smtClean="0"/>
              <a:t>Спасибо за внимание!</a:t>
            </a:r>
            <a:endParaRPr lang="ru-RU" sz="5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op">
  <a:themeElements>
    <a:clrScheme name="Pop">
      <a:dk1>
        <a:srgbClr val="F8E71C"/>
      </a:dk1>
      <a:lt1>
        <a:srgbClr val="FFFFFF"/>
      </a:lt1>
      <a:dk2>
        <a:srgbClr val="000000"/>
      </a:dk2>
      <a:lt2>
        <a:srgbClr val="D9D9D9"/>
      </a:lt2>
      <a:accent1>
        <a:srgbClr val="666666"/>
      </a:accent1>
      <a:accent2>
        <a:srgbClr val="483165"/>
      </a:accent2>
      <a:accent3>
        <a:srgbClr val="EB1E95"/>
      </a:accent3>
      <a:accent4>
        <a:srgbClr val="01AFD1"/>
      </a:accent4>
      <a:accent5>
        <a:srgbClr val="0F9D58"/>
      </a:accent5>
      <a:accent6>
        <a:srgbClr val="9C27B0"/>
      </a:accent6>
      <a:hlink>
        <a:srgbClr val="0F9D58"/>
      </a:hlink>
      <a:folHlink>
        <a:srgbClr val="0F9D5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213</Words>
  <PresentationFormat>Экран (16:9)</PresentationFormat>
  <Paragraphs>39</Paragraphs>
  <Slides>10</Slides>
  <Notes>9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Playfair Display</vt:lpstr>
      <vt:lpstr>Montserrat</vt:lpstr>
      <vt:lpstr>Oswald</vt:lpstr>
      <vt:lpstr>Pop</vt:lpstr>
      <vt:lpstr>ГАУ «КЦСОН города Каменска-Уральского»  школа пожилого возраста по направлению  “Творческая и прикладная деятельность” Тема: Фоторамка из джута и картона”</vt:lpstr>
      <vt:lpstr>Слайд 2</vt:lpstr>
      <vt:lpstr>НЕОБХОДИМЫЕ МАТЕРИАЛЫ ДЛЯ ИЗГОТОВЛЕНИЯ ФОТОРАМКИ</vt:lpstr>
      <vt:lpstr>ЭТАПЫ РАБОТЫ ПО СОЗДАНИЮ ФОТОРАМКИ</vt:lpstr>
      <vt:lpstr>Слайд 5</vt:lpstr>
      <vt:lpstr>Слайд 6</vt:lpstr>
      <vt:lpstr>ДЕКОРИРОВАНИЕ ФОТОРАМКИ</vt:lpstr>
      <vt:lpstr>СПОСОБЫ ДЕКОРА  ФОТОРАМКИ.</vt:lpstr>
      <vt:lpstr>ЛИТЕРАТУРА :</vt:lpstr>
      <vt:lpstr>   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школа пожилого возраста по направлению  “Творческая и прикладная деятельность” Тема: Фоторамка из джута и картона”</dc:title>
  <cp:lastModifiedBy>Shafikova_GA</cp:lastModifiedBy>
  <cp:revision>1</cp:revision>
  <dcterms:modified xsi:type="dcterms:W3CDTF">2024-03-27T10:59:52Z</dcterms:modified>
</cp:coreProperties>
</file>