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5" r:id="rId5"/>
    <p:sldId id="263" r:id="rId6"/>
    <p:sldId id="260" r:id="rId7"/>
    <p:sldId id="258" r:id="rId8"/>
    <p:sldId id="259" r:id="rId9"/>
    <p:sldId id="266" r:id="rId10"/>
    <p:sldId id="264" r:id="rId11"/>
    <p:sldId id="26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kamensk-uralskiy.com/muzei/216-geologicheskij-muzej-imeni-v-p-shevaleva" TargetMode="External"/><Relationship Id="rId2" Type="http://schemas.openxmlformats.org/officeDocument/2006/relationships/hyperlink" Target="http://k-ur.ru/putevoditel-po-kamensku-uralskomu/muzei/geologicheskiy-muzey-imeni-v.p.-shevaleva/index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576"/>
            <a:ext cx="9144725" cy="6870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691941" y="5229200"/>
            <a:ext cx="3347864" cy="1436675"/>
          </a:xfrm>
          <a:prstGeom prst="rect">
            <a:avLst/>
          </a:prstGeom>
          <a:solidFill>
            <a:srgbClr val="0066FF">
              <a:alpha val="33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r">
              <a:lnSpc>
                <a:spcPct val="80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chemeClr val="bg1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chemeClr val="bg1"/>
              </a:solidFill>
              <a:cs typeface="Times New Roman" pitchFamily="18" charset="0"/>
            </a:endParaRP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Преподаватель: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chemeClr val="bg1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chemeClr val="bg1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1" t="26245" b="34148"/>
          <a:stretch/>
        </p:blipFill>
        <p:spPr bwMode="auto">
          <a:xfrm>
            <a:off x="183569" y="260648"/>
            <a:ext cx="8856236" cy="283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75656" y="3063642"/>
            <a:ext cx="64120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9050">
                  <a:solidFill>
                    <a:schemeClr val="bg1"/>
                  </a:solidFill>
                </a:ln>
                <a:solidFill>
                  <a:srgbClr val="3333FF"/>
                </a:solidFill>
              </a:rPr>
              <a:t>(Экскурсия в геологический	</a:t>
            </a:r>
          </a:p>
          <a:p>
            <a:r>
              <a:rPr lang="ru-RU" sz="2800" b="1" dirty="0" smtClean="0">
                <a:ln w="19050">
                  <a:solidFill>
                    <a:schemeClr val="bg1"/>
                  </a:solidFill>
                </a:ln>
                <a:solidFill>
                  <a:srgbClr val="3333FF"/>
                </a:solidFill>
              </a:rPr>
              <a:t> музей имени В.П. </a:t>
            </a:r>
            <a:r>
              <a:rPr lang="ru-RU" sz="2800" b="1" dirty="0" err="1" smtClean="0">
                <a:ln w="19050">
                  <a:solidFill>
                    <a:schemeClr val="bg1"/>
                  </a:solidFill>
                </a:ln>
                <a:solidFill>
                  <a:srgbClr val="3333FF"/>
                </a:solidFill>
              </a:rPr>
              <a:t>Шевалева</a:t>
            </a:r>
            <a:r>
              <a:rPr lang="ru-RU" sz="2800" b="1" dirty="0" smtClean="0">
                <a:ln w="19050">
                  <a:solidFill>
                    <a:schemeClr val="bg1"/>
                  </a:solidFill>
                </a:ln>
                <a:solidFill>
                  <a:srgbClr val="3333FF"/>
                </a:solidFill>
              </a:rPr>
              <a:t>)</a:t>
            </a:r>
            <a:endParaRPr lang="ru-RU" sz="2800" b="1" dirty="0">
              <a:ln w="19050">
                <a:solidFill>
                  <a:schemeClr val="bg1"/>
                </a:solidFill>
              </a:ln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587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00" r="32350"/>
          <a:stretch/>
        </p:blipFill>
        <p:spPr bwMode="auto">
          <a:xfrm>
            <a:off x="18864" y="116632"/>
            <a:ext cx="5073684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Пользователь\Desktop\СКАНЫ\2024-02-14_14-38-01_winscan_to_pdf_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38" t="28699" r="22317" b="42602"/>
          <a:stretch/>
        </p:blipFill>
        <p:spPr bwMode="auto">
          <a:xfrm>
            <a:off x="4427984" y="127585"/>
            <a:ext cx="3948559" cy="277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2716" y="4221088"/>
            <a:ext cx="44995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Геологический музей имени А. Е. Ферсмана, (ныне получившему новое название имени  В. П. </a:t>
            </a:r>
            <a:r>
              <a:rPr lang="ru-RU" dirty="0" err="1"/>
              <a:t>Шевалева</a:t>
            </a:r>
            <a:r>
              <a:rPr lang="ru-RU" dirty="0"/>
              <a:t>) был основан 18 марта 1965 г. в школе № 16 учителем географии и директором школы Владимиром Петровичем </a:t>
            </a:r>
            <a:r>
              <a:rPr lang="ru-RU" dirty="0" err="1"/>
              <a:t>Шевалевым</a:t>
            </a:r>
            <a:r>
              <a:rPr lang="ru-RU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148063" y="2996952"/>
            <a:ext cx="354019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Владимир Петрович </a:t>
            </a:r>
            <a:r>
              <a:rPr lang="ru-RU" dirty="0" err="1"/>
              <a:t>Шевалев</a:t>
            </a:r>
            <a:endParaRPr lang="ru-RU" dirty="0"/>
          </a:p>
          <a:p>
            <a:pPr algn="ctr"/>
            <a:r>
              <a:rPr lang="ru-RU" dirty="0"/>
              <a:t>(1924-2006)</a:t>
            </a:r>
          </a:p>
          <a:p>
            <a:r>
              <a:rPr lang="ru-RU" dirty="0"/>
              <a:t>Член-корреспондент Российской экологической академии, член Академии военно-исторических наук. Отличник народного просвещения СССР, руководил геологическим музеем городского Дома детского и юношеского туризма и экскурсий. Почетный гражданин г. Каменска-Уральского.</a:t>
            </a:r>
          </a:p>
        </p:txBody>
      </p:sp>
    </p:spTree>
    <p:extLst>
      <p:ext uri="{BB962C8B-B14F-4D97-AF65-F5344CB8AC3E}">
        <p14:creationId xmlns:p14="http://schemas.microsoft.com/office/powerpoint/2010/main" val="1594809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Пользователь\Desktop\ЦДБ\Клуб краеведов\Максунова\музей фото\20240213_1438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8547" y="1494398"/>
            <a:ext cx="422446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08231"/>
            <a:ext cx="2877023" cy="3763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116632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 100-летнему юбилею Владимира Петровича </a:t>
            </a:r>
            <a:r>
              <a:rPr lang="ru-RU" dirty="0" err="1"/>
              <a:t>Ш</a:t>
            </a:r>
            <a:r>
              <a:rPr lang="ru-RU" dirty="0" err="1" smtClean="0"/>
              <a:t>евалева</a:t>
            </a:r>
            <a:r>
              <a:rPr lang="ru-RU" dirty="0" smtClean="0"/>
              <a:t> развернута персональная экспозиция. </a:t>
            </a:r>
            <a:endParaRPr lang="ru-RU" dirty="0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991" y="2564904"/>
            <a:ext cx="2810834" cy="349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99092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Пользователь\Downloads\20240213_1506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295942"/>
            <a:ext cx="5041507" cy="3781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8334" y="5013176"/>
            <a:ext cx="39296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Здесь же коллекции , собранные Владимиром Петровичем</a:t>
            </a:r>
          </a:p>
        </p:txBody>
      </p:sp>
      <p:pic>
        <p:nvPicPr>
          <p:cNvPr id="9218" name="Picture 2" descr="C:\Users\Пользователь\Downloads\20240213_1507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742" y="2952530"/>
            <a:ext cx="4667742" cy="350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592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67744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7170" name="Picture 2" descr="C:\Users\Пользователь\Desktop\ЦДБ\Клуб краеведов\Максунова\музей фото\20240213_1421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728699"/>
            <a:ext cx="4896545" cy="367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Много коллекций и различных экспонатов подарено музею от частных лиц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076056" y="1124744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Коллекция Александра Петровича Нефедова – туриста, геолога</a:t>
            </a:r>
            <a:endParaRPr lang="ru-RU" dirty="0"/>
          </a:p>
        </p:txBody>
      </p:sp>
      <p:pic>
        <p:nvPicPr>
          <p:cNvPr id="7171" name="Picture 3" descr="C:\Users\Пользователь\Downloads\20240213_1446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011" y="3150260"/>
            <a:ext cx="441649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6298" y="479829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Автор макет </a:t>
            </a:r>
            <a:r>
              <a:rPr lang="ru-RU" dirty="0"/>
              <a:t>верхней части черепа Тираннозавра, который был изготовлен в 2015 </a:t>
            </a:r>
            <a:r>
              <a:rPr lang="ru-RU" dirty="0" smtClean="0"/>
              <a:t>году </a:t>
            </a:r>
            <a:r>
              <a:rPr lang="ru-RU" dirty="0" err="1" smtClean="0"/>
              <a:t>Камерлохер</a:t>
            </a:r>
            <a:r>
              <a:rPr lang="ru-RU" dirty="0" smtClean="0"/>
              <a:t> </a:t>
            </a:r>
            <a:r>
              <a:rPr lang="ru-RU" dirty="0"/>
              <a:t>Олег </a:t>
            </a:r>
            <a:r>
              <a:rPr lang="ru-RU" dirty="0" smtClean="0"/>
              <a:t>Петрович </a:t>
            </a:r>
            <a:r>
              <a:rPr lang="ru-RU" dirty="0"/>
              <a:t>педагог-организатор ЦДО.</a:t>
            </a:r>
          </a:p>
        </p:txBody>
      </p:sp>
    </p:spTree>
    <p:extLst>
      <p:ext uri="{BB962C8B-B14F-4D97-AF65-F5344CB8AC3E}">
        <p14:creationId xmlns:p14="http://schemas.microsoft.com/office/powerpoint/2010/main" val="179585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7" y="5055567"/>
            <a:ext cx="46085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во </a:t>
            </a:r>
            <a:r>
              <a:rPr lang="ru-RU" dirty="0"/>
              <a:t>втором зале – палеонтологическая коллекция окаменелостей, возраст которых от 1, 5 миллиарда лет до наших дней, а также породы, встречающиеся в Каменском районе.</a:t>
            </a:r>
          </a:p>
        </p:txBody>
      </p:sp>
      <p:pic>
        <p:nvPicPr>
          <p:cNvPr id="3074" name="Picture 2" descr="C:\Users\Пользователь\Desktop\ЦДБ\Клуб краеведов\Максунова\музей фото\20240213_143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63" y="700129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Пользователь\Desktop\ЦДБ\Клуб краеведов\Максунова\музей фото\20240213_145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928" y="2841903"/>
            <a:ext cx="393643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63688" y="336679"/>
            <a:ext cx="55383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Музей </a:t>
            </a:r>
            <a:r>
              <a:rPr lang="ru-RU" dirty="0">
                <a:solidFill>
                  <a:prstClr val="black"/>
                </a:solidFill>
              </a:rPr>
              <a:t>включает в себя два зала.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11647" y="921494"/>
            <a:ext cx="37772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В первом зале располагаются коллекции горных пород, минералов и полезных ископаемых,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791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32040" y="991072"/>
            <a:ext cx="40679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 1982 года в </a:t>
            </a:r>
            <a:r>
              <a:rPr lang="ru-RU" dirty="0"/>
              <a:t>геологическом музее хранится бивень мамонта – 220 см длиной, 16 см в поперечнике. Его нашли в верховьях реки Каменки ученики </a:t>
            </a:r>
            <a:r>
              <a:rPr lang="ru-RU" dirty="0" err="1"/>
              <a:t>Клевакинской</a:t>
            </a:r>
            <a:r>
              <a:rPr lang="ru-RU" dirty="0"/>
              <a:t> средней школы. Хозяин бивня жил 30 тысяч лет назад.</a:t>
            </a:r>
          </a:p>
        </p:txBody>
      </p:sp>
      <p:pic>
        <p:nvPicPr>
          <p:cNvPr id="4099" name="Picture 3" descr="C:\Users\Пользователь\Desktop\ЦДБ\Клуб краеведов\Максунова\музей фото\20240213_1500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06" y="104039"/>
            <a:ext cx="470452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1651" y="386357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Различные </a:t>
            </a:r>
            <a:r>
              <a:rPr lang="ru-RU" dirty="0"/>
              <a:t>кораллы, </a:t>
            </a:r>
            <a:r>
              <a:rPr lang="ru-RU" dirty="0" err="1"/>
              <a:t>брахиоподы</a:t>
            </a:r>
            <a:r>
              <a:rPr lang="ru-RU" dirty="0"/>
              <a:t>, отпечатки древних растений сигиллярий, лепидодендронов и папоротников карбонового периода (около 300 миллионов лен назад), которые можно встретить по рекам Исеть и Каменка в окрестностях города Каменска-Уральского, позвонки и зубы древних акул, следы ползания </a:t>
            </a:r>
            <a:r>
              <a:rPr lang="ru-RU" dirty="0" err="1"/>
              <a:t>илоедов</a:t>
            </a:r>
            <a:r>
              <a:rPr lang="ru-RU" dirty="0"/>
              <a:t> (около 50 миллионов лет назад) найдены на озерах поселка Силикатный.</a:t>
            </a:r>
          </a:p>
        </p:txBody>
      </p:sp>
      <p:pic>
        <p:nvPicPr>
          <p:cNvPr id="4100" name="Picture 4" descr="C:\Users\Пользователь\Desktop\ЦДБ\Клуб краеведов\Максунова\музей фото\20240213_1500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84984"/>
            <a:ext cx="4067944" cy="3050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64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19872" y="347057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 минералогической коллекции представлены минералы по химическому составу. Коллекция насчитывает 301 минеральный вид, около 2000 экспонатов. Интересны образцы самородного нитевидного серебра, </a:t>
            </a:r>
            <a:r>
              <a:rPr lang="ru-RU" dirty="0" err="1"/>
              <a:t>галита</a:t>
            </a:r>
            <a:r>
              <a:rPr lang="ru-RU" dirty="0"/>
              <a:t>, гипса, кристаллические формы кальцитов, разновидности кварца.</a:t>
            </a:r>
          </a:p>
        </p:txBody>
      </p:sp>
      <p:pic>
        <p:nvPicPr>
          <p:cNvPr id="5122" name="Picture 2" descr="C:\Users\Пользователь\Desktop\ЦДБ\Клуб краеведов\Максунова\музей фото\20240213_1409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53804" y="710698"/>
            <a:ext cx="4176464" cy="313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Пользователь\Desktop\ЦДБ\Клуб краеведов\Максунова\музей фото\20240213_1442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970" y="3001020"/>
            <a:ext cx="4992555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0012" y="5013176"/>
            <a:ext cx="33658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Подарил  музею  </a:t>
            </a:r>
            <a:r>
              <a:rPr lang="ru-RU" dirty="0"/>
              <a:t>экспонаты </a:t>
            </a:r>
            <a:r>
              <a:rPr lang="ru-RU" dirty="0" smtClean="0"/>
              <a:t>выпускник </a:t>
            </a:r>
            <a:r>
              <a:rPr lang="ru-RU" dirty="0"/>
              <a:t>школы № 16, чемпион Московской Олимпиады 1980 г. Виктор </a:t>
            </a:r>
            <a:r>
              <a:rPr lang="ru-RU" dirty="0" err="1"/>
              <a:t>Ращупкин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9011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17" y="99796"/>
            <a:ext cx="5442289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 descr="C:\Users\Пользователь\Desktop\ЦДБ\Клуб краеведов\Максунова\музей фото\20240213_14280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27" b="11956"/>
          <a:stretch/>
        </p:blipFill>
        <p:spPr bwMode="auto">
          <a:xfrm rot="5400000">
            <a:off x="4779758" y="1493049"/>
            <a:ext cx="5040560" cy="358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4701006"/>
            <a:ext cx="489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Дерево из камней различных пород изготовил для музея Николай Иванович Ильенко, мастер – камнерез, много лет проработавший в музее.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78722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293096"/>
            <a:ext cx="496855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Большинство экспонатов собрано учениками Владимира Петровича. Традиции продолжают нынешние друзья музея – юные геологи </a:t>
            </a:r>
            <a:endParaRPr lang="ru-RU" dirty="0" smtClean="0"/>
          </a:p>
          <a:p>
            <a:r>
              <a:rPr lang="ru-RU" dirty="0" smtClean="0"/>
              <a:t>и  их </a:t>
            </a:r>
            <a:r>
              <a:rPr lang="ru-RU" dirty="0"/>
              <a:t>педагоги. Экспозиции регулярно пополняются новыми экспонатами. Так, недавно появился позвонок плезиозавра с карьера Голубое озеро.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88024" y="1052736"/>
            <a:ext cx="3995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 строительстве нового дома в микрорайоне Южный нашли кости пещерного оленя и передали в музей.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179348"/>
            <a:ext cx="2107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Интересные факты:</a:t>
            </a:r>
            <a:endParaRPr lang="ru-RU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73" y="548680"/>
            <a:ext cx="441098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686" y="2636912"/>
            <a:ext cx="3819264" cy="4023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2499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844824"/>
            <a:ext cx="74888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Источники :</a:t>
            </a:r>
            <a:endParaRPr lang="ru-RU" dirty="0" smtClean="0">
              <a:hlinkClick r:id="rId2"/>
            </a:endParaRPr>
          </a:p>
          <a:p>
            <a:endParaRPr lang="ru-RU" dirty="0" smtClean="0">
              <a:hlinkClick r:id="rId2"/>
            </a:endParaRPr>
          </a:p>
          <a:p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://k-ur.ru/putevoditel-po-kamensku-uralskomu/muzei/geologicheskiy-muzey-imeni-v.p.-</a:t>
            </a:r>
            <a:r>
              <a:rPr lang="en-US" dirty="0" smtClean="0">
                <a:hlinkClick r:id="rId2"/>
              </a:rPr>
              <a:t>shevaleva/index.html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kamensk-uralskiy.com/muzei/216-geologicheskij-muzej-imeni-v-p-shevaleva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935987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439</Words>
  <Application>Microsoft Office PowerPoint</Application>
  <PresentationFormat>Экран (4:3)</PresentationFormat>
  <Paragraphs>34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Библиотека2023</dc:creator>
  <cp:lastModifiedBy>Пользователь</cp:lastModifiedBy>
  <cp:revision>10</cp:revision>
  <dcterms:created xsi:type="dcterms:W3CDTF">2024-02-14T09:16:56Z</dcterms:created>
  <dcterms:modified xsi:type="dcterms:W3CDTF">2024-02-14T11:30:17Z</dcterms:modified>
</cp:coreProperties>
</file>