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embeddedFontLst>
    <p:embeddedFont>
      <p:font typeface="Maven Pro" charset="0"/>
      <p:regular r:id="rId18"/>
      <p:bold r:id="rId19"/>
    </p:embeddedFont>
    <p:embeddedFont>
      <p:font typeface="Impact" pitchFamily="34" charset="0"/>
      <p:regular r:id="rId20"/>
    </p:embeddedFont>
    <p:embeddedFont>
      <p:font typeface="Nunito" charset="-52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bdd0ff2e9c_0_2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2bdd0ff2e9c_0_2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bdd0ff2e9c_0_20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2bdd0ff2e9c_0_20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2bdd0ff2e9c_0_20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2bdd0ff2e9c_0_20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2bdd0ff2e9c_0_20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Google Shape;303;g2bdd0ff2e9c_0_20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2bdd0ff2e9c_0_20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2bdd0ff2e9c_0_20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2bdd0ff2e9c_0_20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2bdd0ff2e9c_0_20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2bdd0ff2e9c_0_20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2bdd0ff2e9c_0_20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2bdd0ff2e9c_0_20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1" name="Google Shape;331;g2bdd0ff2e9c_0_20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g2bdd0ff2e9c_0_20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8" name="Google Shape;338;g2bdd0ff2e9c_0_20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2bdd0ff2e9c_0_2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5" name="Google Shape;345;g2bdd0ff2e9c_0_2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2bdd0ff2e9c_0_2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2" name="Google Shape;352;g2bdd0ff2e9c_0_2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2bdd0ff2e9c_0_2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9" name="Google Shape;359;g2bdd0ff2e9c_0_2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2bdd0ff2e9c_0_2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6" name="Google Shape;366;g2bdd0ff2e9c_0_2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name="adj1" fmla="val 8244818"/>
                  <a:gd name="adj2" fmla="val 16246175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name="adj1" fmla="val 8801158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name="adj1" fmla="val 1255410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2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2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2" name="Google Shape;82;p3"/>
          <p:cNvSpPr txBox="1">
            <a:spLocks noGrp="1"/>
          </p:cNvSpPr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" name="Google Shape;88;p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0" name="Google Shape;90;p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Google Shape;95;p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5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7" name="Google Shape;97;p5"/>
          <p:cNvSpPr txBox="1">
            <a:spLocks noGrp="1"/>
          </p:cNvSpPr>
          <p:nvPr>
            <p:ph type="body" idx="2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5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Google Shape;103;p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" name="Google Shape;109;p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7"/>
          <p:cNvSpPr txBox="1">
            <a:spLocks noGrp="1"/>
          </p:cNvSpPr>
          <p:nvPr>
            <p:ph type="body" idx="1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1" name="Google Shape;111;p7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" name="Google Shape;125;p8"/>
          <p:cNvSpPr txBox="1">
            <a:spLocks noGrp="1"/>
          </p:cNvSpPr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9" name="Google Shape;139;p10"/>
          <p:cNvSpPr txBox="1">
            <a:spLocks noGrp="1"/>
          </p:cNvSpPr>
          <p:nvPr>
            <p:ph type="body" idx="1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40" name="Google Shape;140;p1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68" name="Google Shape;268;p11"/>
          <p:cNvSpPr txBox="1">
            <a:spLocks noGrp="1"/>
          </p:cNvSpPr>
          <p:nvPr>
            <p:ph type="title" hasCustomPrompt="1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0" name="Google Shape;270;p1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mentu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comfort-myhouse.ru/rukodelie/masteritsyi/korzinki-iz-trikotazhnoj-pryazhi.html/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>
            <a:spLocks noGrp="1"/>
          </p:cNvSpPr>
          <p:nvPr>
            <p:ph type="ctrTitle"/>
          </p:nvPr>
        </p:nvSpPr>
        <p:spPr>
          <a:xfrm>
            <a:off x="407025" y="182880"/>
            <a:ext cx="7373688" cy="330374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 – Уральского»</a:t>
            </a:r>
            <a:r>
              <a:rPr lang="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" sz="2500" b="1" dirty="0" smtClean="0"/>
              <a:t/>
            </a:r>
            <a:br>
              <a:rPr lang="ru" sz="2500" b="1" dirty="0" smtClean="0"/>
            </a:br>
            <a:r>
              <a:rPr lang="ru" sz="2500" b="1" dirty="0" smtClean="0"/>
              <a:t>Школа пожилого возраста</a:t>
            </a:r>
            <a:br>
              <a:rPr lang="ru" sz="2500" b="1" dirty="0" smtClean="0"/>
            </a:br>
            <a:r>
              <a:rPr lang="ru" sz="2500" b="1" dirty="0" smtClean="0">
                <a:solidFill>
                  <a:srgbClr val="20124D"/>
                </a:solidFill>
              </a:rPr>
              <a:t>”Творческая </a:t>
            </a:r>
            <a:r>
              <a:rPr lang="ru" sz="2500" b="1" dirty="0">
                <a:solidFill>
                  <a:srgbClr val="20124D"/>
                </a:solidFill>
              </a:rPr>
              <a:t>и прикладная деятельность”</a:t>
            </a:r>
            <a:endParaRPr sz="2500" b="1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b="1" dirty="0"/>
              <a:t>Тема: </a:t>
            </a:r>
            <a:r>
              <a:rPr lang="ru" sz="2500" b="1" dirty="0" smtClean="0"/>
              <a:t/>
            </a:r>
            <a:br>
              <a:rPr lang="ru" sz="2500" b="1" dirty="0" smtClean="0"/>
            </a:br>
            <a:r>
              <a:rPr lang="ru" sz="2500" b="1" dirty="0" smtClean="0">
                <a:solidFill>
                  <a:schemeClr val="bg1"/>
                </a:solidFill>
              </a:rPr>
              <a:t>«Корзинка </a:t>
            </a:r>
            <a:r>
              <a:rPr lang="ru" sz="2500" b="1" dirty="0">
                <a:solidFill>
                  <a:schemeClr val="bg1"/>
                </a:solidFill>
              </a:rPr>
              <a:t>из трикотажной </a:t>
            </a:r>
            <a:r>
              <a:rPr lang="ru" sz="2500" b="1" dirty="0" smtClean="0">
                <a:solidFill>
                  <a:schemeClr val="bg1"/>
                </a:solidFill>
              </a:rPr>
              <a:t>пряжи»</a:t>
            </a:r>
            <a:r>
              <a:rPr lang="ru" sz="2500" dirty="0" smtClean="0">
                <a:solidFill>
                  <a:schemeClr val="bg1"/>
                </a:solidFill>
              </a:rPr>
              <a:t>      </a:t>
            </a:r>
            <a:br>
              <a:rPr lang="ru" sz="2500" dirty="0" smtClean="0">
                <a:solidFill>
                  <a:schemeClr val="bg1"/>
                </a:solidFill>
              </a:rPr>
            </a:br>
            <a:r>
              <a:rPr lang="ru" sz="2500" dirty="0" smtClean="0">
                <a:solidFill>
                  <a:schemeClr val="bg1"/>
                </a:solidFill>
              </a:rPr>
              <a:t>  </a:t>
            </a:r>
            <a:r>
              <a:rPr lang="ru" sz="2500" b="1" dirty="0">
                <a:solidFill>
                  <a:schemeClr val="bg1"/>
                </a:solidFill>
              </a:rPr>
              <a:t>( занятие 1)</a:t>
            </a:r>
            <a:endParaRPr sz="2500" b="1">
              <a:solidFill>
                <a:schemeClr val="bg1"/>
              </a:solidFill>
            </a:endParaRPr>
          </a:p>
        </p:txBody>
      </p:sp>
      <p:sp>
        <p:nvSpPr>
          <p:cNvPr id="278" name="Google Shape;278;p13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5B0F00"/>
                </a:solidFill>
                <a:latin typeface="Impact"/>
                <a:ea typeface="Impact"/>
                <a:cs typeface="Impact"/>
                <a:sym typeface="Impact"/>
              </a:rPr>
              <a:t>Руководитель: специалист по социальной работе</a:t>
            </a:r>
            <a:r>
              <a:rPr lang="ru" b="1">
                <a:solidFill>
                  <a:srgbClr val="5B0F00"/>
                </a:solidFill>
              </a:rPr>
              <a:t> Соломеина А.А.</a:t>
            </a:r>
            <a:endParaRPr b="1">
              <a:solidFill>
                <a:srgbClr val="5B0F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5B0F00"/>
                </a:solidFill>
              </a:rPr>
              <a:t>февраль 2024 г</a:t>
            </a:r>
            <a:endParaRPr b="1">
              <a:solidFill>
                <a:srgbClr val="5B0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/>
              <a:t>Вязание корзинки из трикотажной пряжи крючком( для начинающих)</a:t>
            </a:r>
            <a:endParaRPr sz="3000"/>
          </a:p>
        </p:txBody>
      </p:sp>
      <p:sp>
        <p:nvSpPr>
          <p:cNvPr id="284" name="Google Shape;284;p14"/>
          <p:cNvSpPr txBox="1">
            <a:spLocks noGrp="1"/>
          </p:cNvSpPr>
          <p:nvPr>
            <p:ph type="body" idx="1"/>
          </p:nvPr>
        </p:nvSpPr>
        <p:spPr>
          <a:xfrm>
            <a:off x="596375" y="1753400"/>
            <a:ext cx="8433900" cy="309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</a:t>
            </a:r>
            <a:r>
              <a:rPr lang="ru" sz="1600" b="1">
                <a:solidFill>
                  <a:srgbClr val="741B47"/>
                </a:solidFill>
              </a:rPr>
              <a:t>Корзинки, связанные из трикотажной пряжи, могут стать полезными и оригинальными предметами домашнего интерьера. Это могут быть большие корзины для белья или игрушек, а также миниатюрные варианты с крышечками </a:t>
            </a:r>
            <a:endParaRPr sz="1600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600" b="1">
                <a:solidFill>
                  <a:srgbClr val="741B47"/>
                </a:solidFill>
              </a:rPr>
              <a:t>                                                    для разных мелочей, украшений и бижутерии. Очень</a:t>
            </a:r>
            <a:endParaRPr sz="1600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600" b="1">
                <a:solidFill>
                  <a:srgbClr val="741B47"/>
                </a:solidFill>
              </a:rPr>
              <a:t>                                                    удобно использование подобных корзинок для руко-</a:t>
            </a:r>
            <a:endParaRPr sz="1600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600" b="1">
                <a:solidFill>
                  <a:srgbClr val="741B47"/>
                </a:solidFill>
              </a:rPr>
              <a:t>                                                    делия. Все необходимые материалы и аксессуары</a:t>
            </a:r>
            <a:endParaRPr sz="1600" b="1"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600" b="1">
                <a:solidFill>
                  <a:srgbClr val="741B47"/>
                </a:solidFill>
              </a:rPr>
              <a:t>                                                    всегда будут под рукой.</a:t>
            </a:r>
            <a:endParaRPr sz="1600" b="1">
              <a:solidFill>
                <a:srgbClr val="741B47"/>
              </a:solidFill>
            </a:endParaRPr>
          </a:p>
        </p:txBody>
      </p:sp>
      <p:pic>
        <p:nvPicPr>
          <p:cNvPr id="285" name="Google Shape;28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9925" y="2808500"/>
            <a:ext cx="2748500" cy="20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5"/>
          <p:cNvSpPr txBox="1">
            <a:spLocks noGrp="1"/>
          </p:cNvSpPr>
          <p:nvPr>
            <p:ph type="title"/>
          </p:nvPr>
        </p:nvSpPr>
        <p:spPr>
          <a:xfrm>
            <a:off x="681550" y="371050"/>
            <a:ext cx="7884900" cy="111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688">
                <a:solidFill>
                  <a:srgbClr val="990000"/>
                </a:solidFill>
              </a:rPr>
              <a:t>Необходимые материалы и инструменты.</a:t>
            </a:r>
            <a:endParaRPr sz="3688">
              <a:solidFill>
                <a:srgbClr val="990000"/>
              </a:solidFill>
            </a:endParaRPr>
          </a:p>
        </p:txBody>
      </p:sp>
      <p:pic>
        <p:nvPicPr>
          <p:cNvPr id="291" name="Google Shape;29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84940" y="1683675"/>
            <a:ext cx="2277060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63465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64425" y="1748225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6"/>
          <p:cNvSpPr txBox="1">
            <a:spLocks noGrp="1"/>
          </p:cNvSpPr>
          <p:nvPr>
            <p:ph type="title"/>
          </p:nvPr>
        </p:nvSpPr>
        <p:spPr>
          <a:xfrm>
            <a:off x="198775" y="293400"/>
            <a:ext cx="8898000" cy="427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7800"/>
              <a:t>                      </a:t>
            </a:r>
            <a:endParaRPr sz="7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/>
              <a:t>Вяжем донышко.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/>
              <a:t>                                              Делаем кольцо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/>
              <a:t>                                                    амигуруми,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/>
              <a:t>                                              вытягиваем петельку.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/>
              <a:t>                                            1 ряд: 6 столбиков без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/>
              <a:t>                                             накида.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700"/>
          </a:p>
        </p:txBody>
      </p:sp>
      <p:sp>
        <p:nvSpPr>
          <p:cNvPr id="299" name="Google Shape;299;p16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00" name="Google Shape;30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3300" y="464750"/>
            <a:ext cx="4259626" cy="393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7"/>
          <p:cNvSpPr txBox="1">
            <a:spLocks noGrp="1"/>
          </p:cNvSpPr>
          <p:nvPr>
            <p:ph type="title"/>
          </p:nvPr>
        </p:nvSpPr>
        <p:spPr>
          <a:xfrm>
            <a:off x="397575" y="408925"/>
            <a:ext cx="8030100" cy="424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</a:t>
            </a:r>
            <a:endParaRPr/>
          </a:p>
        </p:txBody>
      </p:sp>
      <p:sp>
        <p:nvSpPr>
          <p:cNvPr id="306" name="Google Shape;306;p17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07" name="Google Shape;30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675" y="408925"/>
            <a:ext cx="7231925" cy="3890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8"/>
          <p:cNvSpPr txBox="1">
            <a:spLocks noGrp="1"/>
          </p:cNvSpPr>
          <p:nvPr>
            <p:ph type="title"/>
          </p:nvPr>
        </p:nvSpPr>
        <p:spPr>
          <a:xfrm>
            <a:off x="66250" y="39750"/>
            <a:ext cx="8519100" cy="44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</a:t>
            </a:r>
            <a:r>
              <a:rPr lang="ru" sz="3000"/>
              <a:t>2  </a:t>
            </a:r>
            <a:endParaRPr sz="3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/>
              <a:t>2 ряд: в каждый столбик вяжем по 2 петли(всего 12 петель)</a:t>
            </a:r>
            <a:endParaRPr sz="3000"/>
          </a:p>
        </p:txBody>
      </p:sp>
      <p:sp>
        <p:nvSpPr>
          <p:cNvPr id="313" name="Google Shape;313;p18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14" name="Google Shape;31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250" y="-46175"/>
            <a:ext cx="4931725" cy="352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9"/>
          <p:cNvSpPr txBox="1">
            <a:spLocks noGrp="1"/>
          </p:cNvSpPr>
          <p:nvPr>
            <p:ph type="title"/>
          </p:nvPr>
        </p:nvSpPr>
        <p:spPr>
          <a:xfrm>
            <a:off x="858550" y="446775"/>
            <a:ext cx="7386300" cy="3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19"/>
          <p:cNvSpPr txBox="1">
            <a:spLocks noGrp="1"/>
          </p:cNvSpPr>
          <p:nvPr>
            <p:ph type="body" idx="1"/>
          </p:nvPr>
        </p:nvSpPr>
        <p:spPr>
          <a:xfrm>
            <a:off x="160925" y="3480675"/>
            <a:ext cx="8736900" cy="132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300" b="1"/>
              <a:t>3 ряд: выполняем прибавки через 1 петлю( всего 18 петель)</a:t>
            </a:r>
            <a:endParaRPr sz="2300" b="1"/>
          </a:p>
        </p:txBody>
      </p:sp>
      <p:pic>
        <p:nvPicPr>
          <p:cNvPr id="321" name="Google Shape;32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325" y="44525"/>
            <a:ext cx="5688974" cy="343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"/>
          <p:cNvSpPr txBox="1">
            <a:spLocks noGrp="1"/>
          </p:cNvSpPr>
          <p:nvPr>
            <p:ph type="title"/>
          </p:nvPr>
        </p:nvSpPr>
        <p:spPr>
          <a:xfrm>
            <a:off x="236650" y="3684100"/>
            <a:ext cx="8408700" cy="91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088"/>
              <a:t>4 ряд:выполняем прибавки через 2 петли(всего 24 петли)</a:t>
            </a:r>
            <a:endParaRPr sz="3088"/>
          </a:p>
        </p:txBody>
      </p:sp>
      <p:sp>
        <p:nvSpPr>
          <p:cNvPr id="327" name="Google Shape;327;p20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28" name="Google Shape;32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6650" y="124975"/>
            <a:ext cx="6512475" cy="3221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21"/>
          <p:cNvSpPr txBox="1">
            <a:spLocks noGrp="1"/>
          </p:cNvSpPr>
          <p:nvPr>
            <p:ph type="title"/>
          </p:nvPr>
        </p:nvSpPr>
        <p:spPr>
          <a:xfrm>
            <a:off x="849075" y="191200"/>
            <a:ext cx="7698600" cy="435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21"/>
          <p:cNvSpPr txBox="1">
            <a:spLocks noGrp="1"/>
          </p:cNvSpPr>
          <p:nvPr>
            <p:ph type="body" idx="1"/>
          </p:nvPr>
        </p:nvSpPr>
        <p:spPr>
          <a:xfrm>
            <a:off x="388100" y="3478025"/>
            <a:ext cx="8405700" cy="146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1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 b="1"/>
              <a:t>5 ряд: прибавляем петли в каждую 4-ю по 2( всего 30 петель)</a:t>
            </a:r>
            <a:endParaRPr sz="1900" b="1"/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900" b="1"/>
              <a:t>И смотрите, какого размера вы хотите сделать корзинку. Можно продолжить вязание, а можно уменьшить. Готовое донышко нужно отпарить утюгом.</a:t>
            </a:r>
            <a:endParaRPr sz="1900" b="1"/>
          </a:p>
        </p:txBody>
      </p:sp>
      <p:pic>
        <p:nvPicPr>
          <p:cNvPr id="335" name="Google Shape;33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675" y="-2"/>
            <a:ext cx="5188650" cy="347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2"/>
          <p:cNvSpPr txBox="1">
            <a:spLocks noGrp="1"/>
          </p:cNvSpPr>
          <p:nvPr>
            <p:ph type="title"/>
          </p:nvPr>
        </p:nvSpPr>
        <p:spPr>
          <a:xfrm>
            <a:off x="302900" y="408925"/>
            <a:ext cx="8159700" cy="40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22"/>
          <p:cNvSpPr txBox="1">
            <a:spLocks noGrp="1"/>
          </p:cNvSpPr>
          <p:nvPr>
            <p:ph type="body" idx="1"/>
          </p:nvPr>
        </p:nvSpPr>
        <p:spPr>
          <a:xfrm>
            <a:off x="132525" y="3229750"/>
            <a:ext cx="8737200" cy="179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b="1">
                <a:solidFill>
                  <a:srgbClr val="20124D"/>
                </a:solidFill>
              </a:rPr>
              <a:t>Вяжем стенки корзинки.</a:t>
            </a:r>
            <a:endParaRPr sz="2100" b="1">
              <a:solidFill>
                <a:srgbClr val="20124D"/>
              </a:solidFill>
            </a:endParaRPr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100" b="1">
                <a:solidFill>
                  <a:srgbClr val="20124D"/>
                </a:solidFill>
              </a:rPr>
              <a:t>Все следующие ряды вяжем без прибавок.Края круга сами начнут сворачиваться и подниматься вверх, корзинка будет приобретать нужную высоту.</a:t>
            </a:r>
            <a:endParaRPr sz="2100" b="1">
              <a:solidFill>
                <a:srgbClr val="20124D"/>
              </a:solidFill>
            </a:endParaRPr>
          </a:p>
        </p:txBody>
      </p:sp>
      <p:pic>
        <p:nvPicPr>
          <p:cNvPr id="342" name="Google Shape;34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2525" y="-2"/>
            <a:ext cx="5031400" cy="332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3"/>
          <p:cNvSpPr txBox="1">
            <a:spLocks noGrp="1"/>
          </p:cNvSpPr>
          <p:nvPr>
            <p:ph type="title"/>
          </p:nvPr>
        </p:nvSpPr>
        <p:spPr>
          <a:xfrm>
            <a:off x="511150" y="418400"/>
            <a:ext cx="7951200" cy="39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23"/>
          <p:cNvSpPr txBox="1">
            <a:spLocks noGrp="1"/>
          </p:cNvSpPr>
          <p:nvPr>
            <p:ph type="body" idx="1"/>
          </p:nvPr>
        </p:nvSpPr>
        <p:spPr>
          <a:xfrm>
            <a:off x="283975" y="3012025"/>
            <a:ext cx="8481300" cy="179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b="1">
                <a:solidFill>
                  <a:srgbClr val="660000"/>
                </a:solidFill>
              </a:rPr>
              <a:t>После того, как связали корзинку до конца, нужно правильно затянуть нить, чтобы получить красивый край.</a:t>
            </a:r>
            <a:endParaRPr sz="2100" b="1">
              <a:solidFill>
                <a:srgbClr val="660000"/>
              </a:solidFill>
            </a:endParaRPr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100" b="1">
                <a:solidFill>
                  <a:srgbClr val="660000"/>
                </a:solidFill>
              </a:rPr>
              <a:t>Отрезаем нитку, оставляя длинный хвостик, протягиваем.</a:t>
            </a:r>
            <a:endParaRPr sz="2100" b="1">
              <a:solidFill>
                <a:srgbClr val="660000"/>
              </a:solidFill>
            </a:endParaRPr>
          </a:p>
        </p:txBody>
      </p:sp>
      <p:pic>
        <p:nvPicPr>
          <p:cNvPr id="349" name="Google Shape;34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200" y="0"/>
            <a:ext cx="4447800" cy="2932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24"/>
          <p:cNvSpPr txBox="1">
            <a:spLocks noGrp="1"/>
          </p:cNvSpPr>
          <p:nvPr>
            <p:ph type="title"/>
          </p:nvPr>
        </p:nvSpPr>
        <p:spPr>
          <a:xfrm>
            <a:off x="681550" y="371050"/>
            <a:ext cx="8216400" cy="398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24"/>
          <p:cNvSpPr txBox="1">
            <a:spLocks noGrp="1"/>
          </p:cNvSpPr>
          <p:nvPr>
            <p:ph type="body" idx="1"/>
          </p:nvPr>
        </p:nvSpPr>
        <p:spPr>
          <a:xfrm>
            <a:off x="473300" y="3693575"/>
            <a:ext cx="8074200" cy="100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100" b="1">
                <a:solidFill>
                  <a:srgbClr val="660000"/>
                </a:solidFill>
              </a:rPr>
              <a:t>Затем проложим этот хвостик через первую петлю начала ряда.</a:t>
            </a:r>
            <a:endParaRPr sz="2100" b="1">
              <a:solidFill>
                <a:srgbClr val="660000"/>
              </a:solidFill>
            </a:endParaRPr>
          </a:p>
        </p:txBody>
      </p:sp>
      <p:pic>
        <p:nvPicPr>
          <p:cNvPr id="356" name="Google Shape;35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125" y="0"/>
            <a:ext cx="5149426" cy="33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25"/>
          <p:cNvSpPr txBox="1">
            <a:spLocks noGrp="1"/>
          </p:cNvSpPr>
          <p:nvPr>
            <p:ph type="title"/>
          </p:nvPr>
        </p:nvSpPr>
        <p:spPr>
          <a:xfrm>
            <a:off x="359700" y="314275"/>
            <a:ext cx="8330100" cy="372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25"/>
          <p:cNvSpPr txBox="1">
            <a:spLocks noGrp="1"/>
          </p:cNvSpPr>
          <p:nvPr>
            <p:ph type="body" idx="1"/>
          </p:nvPr>
        </p:nvSpPr>
        <p:spPr>
          <a:xfrm>
            <a:off x="1388625" y="3390675"/>
            <a:ext cx="6366900" cy="107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100" b="1">
                <a:solidFill>
                  <a:srgbClr val="660000"/>
                </a:solidFill>
              </a:rPr>
              <a:t>И выведем вновь через последнюю. Корзинка готова. Готовую корзинку можно украсить различным декором: пуговицы, тесьма, бусинки и т.д.</a:t>
            </a:r>
            <a:endParaRPr sz="2100" b="1">
              <a:solidFill>
                <a:srgbClr val="660000"/>
              </a:solidFill>
            </a:endParaRPr>
          </a:p>
        </p:txBody>
      </p:sp>
      <p:pic>
        <p:nvPicPr>
          <p:cNvPr id="363" name="Google Shape;36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125" y="41275"/>
            <a:ext cx="5177826" cy="343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26"/>
          <p:cNvSpPr txBox="1">
            <a:spLocks noGrp="1"/>
          </p:cNvSpPr>
          <p:nvPr>
            <p:ph type="title"/>
          </p:nvPr>
        </p:nvSpPr>
        <p:spPr>
          <a:xfrm>
            <a:off x="179850" y="0"/>
            <a:ext cx="8490900" cy="423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100">
                <a:solidFill>
                  <a:srgbClr val="0000FF"/>
                </a:solidFill>
              </a:rPr>
              <a:t>Литература:</a:t>
            </a:r>
            <a:endParaRPr sz="4100">
              <a:solidFill>
                <a:srgbClr val="00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100">
              <a:solidFill>
                <a:srgbClr val="0000FF"/>
              </a:solidFill>
            </a:endParaRPr>
          </a:p>
        </p:txBody>
      </p:sp>
      <p:sp>
        <p:nvSpPr>
          <p:cNvPr id="369" name="Google Shape;369;p26"/>
          <p:cNvSpPr txBox="1">
            <a:spLocks noGrp="1"/>
          </p:cNvSpPr>
          <p:nvPr>
            <p:ph type="body" idx="1"/>
          </p:nvPr>
        </p:nvSpPr>
        <p:spPr>
          <a:xfrm>
            <a:off x="179850" y="191200"/>
            <a:ext cx="8643300" cy="460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Вязание корзины из трикотажной пряжи.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Интернет-Магазин : KLUBOK.CLUB</a:t>
            </a:r>
            <a:endParaRPr/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70" name="Google Shape;37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800" y="643048"/>
            <a:ext cx="1978226" cy="1635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1" name="Google Shape;371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9850" y="5512150"/>
            <a:ext cx="247650" cy="247650"/>
          </a:xfrm>
          <a:prstGeom prst="rect">
            <a:avLst/>
          </a:prstGeom>
          <a:noFill/>
          <a:ln w="9525" cap="flat" cmpd="sng">
            <a:solidFill>
              <a:srgbClr val="DADCE0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372" name="Google Shape;372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88500" y="4346993"/>
            <a:ext cx="34474" cy="18657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26"/>
          <p:cNvSpPr txBox="1"/>
          <p:nvPr/>
        </p:nvSpPr>
        <p:spPr>
          <a:xfrm>
            <a:off x="5927858" y="2046525"/>
            <a:ext cx="2742900" cy="14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58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uFill>
                <a:noFill/>
              </a:uFill>
              <a:hlinkClick r:id="rId6"/>
            </a:endParaRPr>
          </a:p>
          <a:p>
            <a:pPr marL="0" lvl="0" indent="0" algn="l" rtl="0">
              <a:lnSpc>
                <a:spcPct val="15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>
                <a:solidFill>
                  <a:srgbClr val="1A0DAB"/>
                </a:solidFill>
                <a:highlight>
                  <a:srgbClr val="FFFFFF"/>
                </a:highlight>
                <a:uFill>
                  <a:noFill/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Вязаные крючком корзинки из трикотажной пряжи</a:t>
            </a:r>
            <a:endParaRPr sz="1500">
              <a:solidFill>
                <a:srgbClr val="1A0DAB"/>
              </a:solidFill>
              <a:highlight>
                <a:srgbClr val="FFFFFF"/>
              </a:highlight>
              <a:uFill>
                <a:noFill/>
              </a:uFill>
              <a:hlinkClick r:id="rId6">
                <a:extLst>
                  <a:ext uri="{A12FA001-AC4F-418D-AE19-62706E023703}">
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</a:ext>
                </a:extLst>
              </a:hlinkClick>
            </a:endParaRPr>
          </a:p>
          <a:p>
            <a:pPr marL="0" lvl="0" indent="0" algn="l" rtl="0">
              <a:lnSpc>
                <a:spcPct val="14285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02124"/>
                </a:solidFill>
                <a:highlight>
                  <a:srgbClr val="FFFFFF"/>
                </a:highlight>
                <a:uFill>
                  <a:noFill/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Уют и тепло моего дома</a:t>
            </a:r>
            <a:endParaRPr sz="1050">
              <a:solidFill>
                <a:srgbClr val="202124"/>
              </a:solidFill>
              <a:highlight>
                <a:srgbClr val="FFFFFF"/>
              </a:highlight>
              <a:uFill>
                <a:noFill/>
              </a:uFill>
              <a:hlinkClick r:id="rId6">
                <a:extLst>
                  <a:ext uri="{A12FA001-AC4F-418D-AE19-62706E023703}">
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</a:ext>
                </a:extLst>
              </a:hlinkClick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900">
                <a:solidFill>
                  <a:srgbClr val="4D5156"/>
                </a:solidFill>
                <a:highlight>
                  <a:srgbClr val="FFFFFF"/>
                </a:highlight>
                <a:uFill>
                  <a:noFill/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https://comfort-myhouse.ru › rukodelie › masteritsyi › k...</a:t>
            </a:r>
            <a:endParaRPr sz="900">
              <a:solidFill>
                <a:srgbClr val="4D5156"/>
              </a:solidFill>
              <a:highlight>
                <a:srgbClr val="FFFFFF"/>
              </a:highlight>
              <a:uFill>
                <a:noFill/>
              </a:uFill>
              <a:hlinkClick r:id="rId6">
                <a:extLst>
                  <a:ext uri="{A12FA001-AC4F-418D-AE19-62706E023703}">
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</a:ext>
                </a:extLst>
              </a:hlinkClick>
            </a:endParaRPr>
          </a:p>
        </p:txBody>
      </p:sp>
      <p:pic>
        <p:nvPicPr>
          <p:cNvPr id="374" name="Google Shape;374;p2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98963" y="2803475"/>
            <a:ext cx="2428875" cy="1885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8625" y="772724"/>
            <a:ext cx="6366900" cy="2768497"/>
          </a:xfrm>
        </p:spPr>
        <p:txBody>
          <a:bodyPr>
            <a:normAutofit/>
          </a:bodyPr>
          <a:lstStyle/>
          <a:p>
            <a:r>
              <a:rPr lang="ru-RU" dirty="0" smtClean="0"/>
              <a:t>Спасибо за внимание 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322</Words>
  <PresentationFormat>Экран (16:9)</PresentationFormat>
  <Paragraphs>54</Paragraphs>
  <Slides>15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Times New Roman</vt:lpstr>
      <vt:lpstr>Maven Pro</vt:lpstr>
      <vt:lpstr>Impact</vt:lpstr>
      <vt:lpstr>Nunito</vt:lpstr>
      <vt:lpstr>Momentum</vt:lpstr>
      <vt:lpstr>ГАУ «КЦСОН города Каменска – Уральского»   Школа пожилого возраста ”Творческая и прикладная деятельность” Тема:  «Корзинка из трикотажной пряжи»         ( занятие 1)</vt:lpstr>
      <vt:lpstr>Вязание корзинки из трикотажной пряжи крючком( для начинающих)</vt:lpstr>
      <vt:lpstr>Необходимые материалы и инструменты.</vt:lpstr>
      <vt:lpstr>                        Вяжем донышко.                                               Делаем кольцо                                                     амигуруми,                                               вытягиваем петельку.                                             1 ряд: 6 столбиков без                                              накида.    </vt:lpstr>
      <vt:lpstr>        </vt:lpstr>
      <vt:lpstr>   2        2 ряд: в каждый столбик вяжем по 2 петли(всего 12 петель)</vt:lpstr>
      <vt:lpstr>Слайд 7</vt:lpstr>
      <vt:lpstr>4 ряд:выполняем прибавки через 2 петли(всего 24 петли)</vt:lpstr>
      <vt:lpstr>Слайд 9</vt:lpstr>
      <vt:lpstr>Слайд 10</vt:lpstr>
      <vt:lpstr>Слайд 11</vt:lpstr>
      <vt:lpstr>Слайд 12</vt:lpstr>
      <vt:lpstr>Слайд 13</vt:lpstr>
      <vt:lpstr>Литература: </vt:lpstr>
      <vt:lpstr>Спасибо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 – Уральского»   Школа пожилого возраста ”Творческая и прикладная деятельность” Тема:  «Корзинка из трикотажной пряжи»         ( занятие 1)</dc:title>
  <cp:lastModifiedBy>Shafikova_GA</cp:lastModifiedBy>
  <cp:revision>1</cp:revision>
  <dcterms:modified xsi:type="dcterms:W3CDTF">2024-03-05T04:39:04Z</dcterms:modified>
</cp:coreProperties>
</file>