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1" r:id="rId1"/>
  </p:sldMasterIdLst>
  <p:sldIdLst>
    <p:sldId id="272" r:id="rId2"/>
    <p:sldId id="301" r:id="rId3"/>
    <p:sldId id="302" r:id="rId4"/>
    <p:sldId id="303" r:id="rId5"/>
    <p:sldId id="304" r:id="rId6"/>
    <p:sldId id="305" r:id="rId7"/>
    <p:sldId id="306" r:id="rId8"/>
    <p:sldId id="307" r:id="rId9"/>
    <p:sldId id="308" r:id="rId10"/>
    <p:sldId id="309" r:id="rId11"/>
    <p:sldId id="311" r:id="rId12"/>
    <p:sldId id="31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Раздел по умолчанию" id="{670AD65C-5DDA-4D60-B848-A5181B829A86}">
          <p14:sldIdLst>
            <p14:sldId id="272"/>
            <p14:sldId id="301"/>
            <p14:sldId id="302"/>
            <p14:sldId id="303"/>
            <p14:sldId id="304"/>
            <p14:sldId id="305"/>
            <p14:sldId id="306"/>
            <p14:sldId id="307"/>
            <p14:sldId id="308"/>
            <p14:sldId id="309"/>
            <p14:sldId id="311"/>
          </p14:sldIdLst>
        </p14:section>
        <p14:section name="Раздел без заголовка" id="{2A81BFBE-FFCC-4EC6-ABF9-B4116C4311D4}">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14" autoAdjust="0"/>
    <p:restoredTop sz="94660"/>
  </p:normalViewPr>
  <p:slideViewPr>
    <p:cSldViewPr snapToGrid="0">
      <p:cViewPr varScale="1">
        <p:scale>
          <a:sx n="91" d="100"/>
          <a:sy n="91" d="100"/>
        </p:scale>
        <p:origin x="-522"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503356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242211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47625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133794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012908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042540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639916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56701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123961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2229055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7379904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xmlns="" val="2525019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6265356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792693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5921306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0051938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2875985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3/18/2024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082984452"/>
      </p:ext>
    </p:extLst>
  </p:cSld>
  <p:clrMap bg1="dk1" tx1="lt1" bg2="dk2"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 id="2147483804" r:id="rId13"/>
    <p:sldLayoutId id="2147483805" r:id="rId14"/>
    <p:sldLayoutId id="2147483806" r:id="rId15"/>
    <p:sldLayoutId id="2147483807" r:id="rId16"/>
    <p:sldLayoutId id="214748380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www.oblgazeta.ru/society/science/139227/"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4302" y="674557"/>
            <a:ext cx="10553075" cy="6063198"/>
          </a:xfrm>
          <a:prstGeom prst="rect">
            <a:avLst/>
          </a:prstGeom>
        </p:spPr>
        <p:txBody>
          <a:bodyPr wrap="square">
            <a:spAutoFit/>
          </a:bodyPr>
          <a:lstStyle/>
          <a:p>
            <a:pPr algn="ctr"/>
            <a:r>
              <a:rPr lang="ru-RU" sz="2400" dirty="0" smtClean="0"/>
              <a:t>ГАУ «КЦСОН города Каменска-Уральского»</a:t>
            </a:r>
          </a:p>
          <a:p>
            <a:pPr algn="ctr"/>
            <a:r>
              <a:rPr lang="ru-RU" sz="3200" dirty="0" smtClean="0"/>
              <a:t>Школа </a:t>
            </a:r>
            <a:r>
              <a:rPr lang="ru-RU" sz="3200" dirty="0"/>
              <a:t>пожилого </a:t>
            </a:r>
            <a:r>
              <a:rPr lang="ru-RU" sz="3200" dirty="0" smtClean="0"/>
              <a:t>возраста</a:t>
            </a:r>
          </a:p>
          <a:p>
            <a:pPr algn="ctr"/>
            <a:r>
              <a:rPr lang="ru-RU" dirty="0" smtClean="0"/>
              <a:t>                                                              </a:t>
            </a:r>
          </a:p>
          <a:p>
            <a:pPr algn="ctr"/>
            <a:endParaRPr lang="ru-RU" dirty="0" smtClean="0"/>
          </a:p>
          <a:p>
            <a:pPr algn="ctr"/>
            <a:r>
              <a:rPr lang="ru-RU" sz="2000" dirty="0" smtClean="0"/>
              <a:t>   по направлению</a:t>
            </a:r>
          </a:p>
          <a:p>
            <a:pPr algn="ctr"/>
            <a:endParaRPr lang="ru-RU" dirty="0" smtClean="0"/>
          </a:p>
          <a:p>
            <a:pPr algn="ctr"/>
            <a:r>
              <a:rPr lang="ru-RU" sz="4000" b="1" dirty="0" smtClean="0"/>
              <a:t> </a:t>
            </a:r>
            <a:r>
              <a:rPr lang="ru-RU" sz="4000" dirty="0"/>
              <a:t>«Краеведение»</a:t>
            </a:r>
          </a:p>
          <a:p>
            <a:pPr algn="ctr"/>
            <a:r>
              <a:rPr lang="ru-RU" dirty="0"/>
              <a:t>                                                                     </a:t>
            </a:r>
            <a:endParaRPr lang="ru-RU" dirty="0" smtClean="0"/>
          </a:p>
          <a:p>
            <a:pPr algn="ctr"/>
            <a:r>
              <a:rPr lang="ru-RU" dirty="0" smtClean="0"/>
              <a:t>тема </a:t>
            </a:r>
            <a:r>
              <a:rPr lang="ru-RU" dirty="0" smtClean="0"/>
              <a:t>занятия:</a:t>
            </a:r>
            <a:endParaRPr lang="ru-RU" dirty="0"/>
          </a:p>
          <a:p>
            <a:pPr algn="ctr"/>
            <a:r>
              <a:rPr lang="ru-RU" sz="3600" b="1" dirty="0">
                <a:solidFill>
                  <a:srgbClr val="C00000"/>
                </a:solidFill>
              </a:rPr>
              <a:t>     </a:t>
            </a:r>
            <a:r>
              <a:rPr lang="ru-RU" sz="3600" b="1" dirty="0" smtClean="0">
                <a:solidFill>
                  <a:srgbClr val="C00000"/>
                </a:solidFill>
              </a:rPr>
              <a:t>  </a:t>
            </a:r>
            <a:r>
              <a:rPr lang="ru-RU" sz="3600" dirty="0"/>
              <a:t>«Дома трещали невыносимо, животные тоже» - ликвидация села </a:t>
            </a:r>
            <a:r>
              <a:rPr lang="ru-RU" sz="3600" dirty="0" err="1" smtClean="0"/>
              <a:t>Тыгиш</a:t>
            </a:r>
            <a:r>
              <a:rPr lang="ru-RU" sz="3600" dirty="0" smtClean="0"/>
              <a:t>».</a:t>
            </a:r>
            <a:endParaRPr lang="ru-RU" sz="3600" dirty="0" smtClean="0"/>
          </a:p>
          <a:p>
            <a:endParaRPr lang="ru-RU" dirty="0"/>
          </a:p>
          <a:p>
            <a:endParaRPr lang="ru-RU" dirty="0" smtClean="0"/>
          </a:p>
          <a:p>
            <a:pPr algn="r"/>
            <a:r>
              <a:rPr lang="ru-RU" sz="2800" dirty="0" smtClean="0"/>
              <a:t>                                                              </a:t>
            </a:r>
            <a:r>
              <a:rPr lang="ru-RU" sz="2800" dirty="0" smtClean="0"/>
              <a:t>Руководитель: специалист по социальной </a:t>
            </a:r>
            <a:r>
              <a:rPr lang="ru-RU" sz="2800" dirty="0" smtClean="0"/>
              <a:t>работе  </a:t>
            </a:r>
            <a:r>
              <a:rPr lang="ru-RU" sz="2800" dirty="0" err="1" smtClean="0"/>
              <a:t>ХолкинаС.А</a:t>
            </a:r>
            <a:r>
              <a:rPr lang="ru-RU" sz="2800" dirty="0" smtClean="0"/>
              <a:t>.</a:t>
            </a:r>
            <a:endParaRPr lang="ru-RU" sz="2800" dirty="0"/>
          </a:p>
          <a:p>
            <a:endParaRPr lang="ru-RU" dirty="0"/>
          </a:p>
        </p:txBody>
      </p:sp>
    </p:spTree>
    <p:extLst>
      <p:ext uri="{BB962C8B-B14F-4D97-AF65-F5344CB8AC3E}">
        <p14:creationId xmlns:p14="http://schemas.microsoft.com/office/powerpoint/2010/main" xmlns="" val="1306597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9224" y="304801"/>
            <a:ext cx="10291482" cy="5909310"/>
          </a:xfrm>
          <a:prstGeom prst="rect">
            <a:avLst/>
          </a:prstGeom>
        </p:spPr>
        <p:txBody>
          <a:bodyPr wrap="square">
            <a:spAutoFit/>
          </a:bodyPr>
          <a:lstStyle/>
          <a:p>
            <a:pPr algn="ctr"/>
            <a:r>
              <a:rPr lang="ru-RU" b="1" dirty="0">
                <a:solidFill>
                  <a:srgbClr val="FF0000"/>
                </a:solidFill>
              </a:rPr>
              <a:t>Взрыв «банки» отходов и распространение радиации</a:t>
            </a:r>
            <a:endParaRPr lang="ru-RU" dirty="0">
              <a:solidFill>
                <a:srgbClr val="FF0000"/>
              </a:solidFill>
            </a:endParaRPr>
          </a:p>
          <a:p>
            <a:pPr algn="just"/>
            <a:r>
              <a:rPr lang="ru-RU" dirty="0" smtClean="0"/>
              <a:t>	Химкомбинат </a:t>
            </a:r>
            <a:r>
              <a:rPr lang="ru-RU" dirty="0"/>
              <a:t>«Маяк» построили в 1948 году. Находится он на Южном Урале, в ЗАТО </a:t>
            </a:r>
            <a:r>
              <a:rPr lang="ru-RU" dirty="0" err="1"/>
              <a:t>Озёрск</a:t>
            </a:r>
            <a:r>
              <a:rPr lang="ru-RU" dirty="0"/>
              <a:t> (во времена СССР — Челябинск-40), расположенном недалеко от городов Касли и Кыштым. Последний дал название аварии лишь потому, что был ближайшим к месту катастрофы открытым населённым пунктом, обозначенным на карте.</a:t>
            </a:r>
          </a:p>
          <a:p>
            <a:pPr algn="just"/>
            <a:r>
              <a:rPr lang="ru-RU" dirty="0" smtClean="0"/>
              <a:t>	На </a:t>
            </a:r>
            <a:r>
              <a:rPr lang="ru-RU" dirty="0"/>
              <a:t>«Маяке» производили плутоний-239 — радиоактивное вещество, необходимое для изготовления ядерного оружия. В условиях гонки вооружений атомного сырья требовалось все больше и больше каждый год, поэтому к сожалению, больше всего внимания на засекреченном производстве уделяли увеличению выработки, а не безопасному захоронению отходов.</a:t>
            </a:r>
          </a:p>
          <a:p>
            <a:pPr algn="just"/>
            <a:r>
              <a:rPr lang="ru-RU" dirty="0" smtClean="0"/>
              <a:t>	Жидкие </a:t>
            </a:r>
            <a:r>
              <a:rPr lang="ru-RU" dirty="0"/>
              <a:t>радиоактивные отходы (РАО) «Маяк» хранил неподалеку от предприятия: возле озера Карачай была создана бетонная «рубашка» со стенками метровой толщины (сотрудники называли её «банкой»), в которую сливали РАО. От поверхности земли эту ёмкость отделяли два метра грунта. В 1953 году хранилище было обустроено так, чтобы избежать контакта с озером. Атомы в отходах продолжали делиться, повышая температуру жидкости, поэтому вокруг цистерны сделали охлаждающие установки. К сожалению, их строили на скорую руку, а осмотр и ремонт этого оборудования был трудоемким и дорогим, и из-за этого предприятие мирилось с его состоянием, далёким от идеального.</a:t>
            </a:r>
          </a:p>
          <a:p>
            <a:pPr algn="just"/>
            <a:r>
              <a:rPr lang="ru-RU" dirty="0" smtClean="0"/>
              <a:t>	Так </a:t>
            </a:r>
            <a:r>
              <a:rPr lang="ru-RU" dirty="0"/>
              <a:t>продолжалось до 29 сентября 1957 года. В 4 часа дня прогремел взрыв. В городе слышали хлопок, но никто не придал ему значения. В окрестностях взрывали горную породу, и все тревожные звуки списали на эти работы.</a:t>
            </a:r>
          </a:p>
        </p:txBody>
      </p:sp>
    </p:spTree>
    <p:extLst>
      <p:ext uri="{BB962C8B-B14F-4D97-AF65-F5344CB8AC3E}">
        <p14:creationId xmlns:p14="http://schemas.microsoft.com/office/powerpoint/2010/main" xmlns="" val="3030737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957 жылы 29 қыркүйекте жергілікті уақыт бойынша 16:22-де S-3 кешеніндегі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9693" y="277066"/>
            <a:ext cx="11175813" cy="64016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16015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1647" y="188259"/>
            <a:ext cx="10874188" cy="3751283"/>
          </a:xfrm>
          <a:prstGeom prst="rect">
            <a:avLst/>
          </a:prstGeom>
        </p:spPr>
        <p:txBody>
          <a:bodyPr wrap="square">
            <a:spAutoFit/>
          </a:bodyPr>
          <a:lstStyle/>
          <a:p>
            <a:pPr>
              <a:lnSpc>
                <a:spcPct val="107000"/>
              </a:lnSpc>
              <a:spcAft>
                <a:spcPts val="800"/>
              </a:spcAft>
            </a:pPr>
            <a:r>
              <a:rPr lang="ru-RU" dirty="0" smtClean="0">
                <a:latin typeface="Spectral"/>
                <a:ea typeface="Times New Roman" panose="02020603050405020304" pitchFamily="18" charset="0"/>
                <a:cs typeface="Times New Roman" panose="02020603050405020304" pitchFamily="18" charset="0"/>
              </a:rPr>
              <a:t>	Тогда </a:t>
            </a:r>
            <a:r>
              <a:rPr lang="ru-RU" dirty="0">
                <a:latin typeface="Spectral"/>
                <a:ea typeface="Times New Roman" panose="02020603050405020304" pitchFamily="18" charset="0"/>
                <a:cs typeface="Times New Roman" panose="02020603050405020304" pitchFamily="18" charset="0"/>
              </a:rPr>
              <a:t>в «банке» находилось 80 м</a:t>
            </a:r>
            <a:r>
              <a:rPr lang="ru-RU" sz="1100" baseline="30000" dirty="0">
                <a:latin typeface="Spectral"/>
                <a:ea typeface="Times New Roman" panose="02020603050405020304" pitchFamily="18" charset="0"/>
                <a:cs typeface="Times New Roman" panose="02020603050405020304" pitchFamily="18" charset="0"/>
              </a:rPr>
              <a:t>3</a:t>
            </a:r>
            <a:r>
              <a:rPr lang="ru-RU" dirty="0">
                <a:latin typeface="Spectral"/>
                <a:ea typeface="Times New Roman" panose="02020603050405020304" pitchFamily="18" charset="0"/>
                <a:cs typeface="Times New Roman" panose="02020603050405020304" pitchFamily="18" charset="0"/>
              </a:rPr>
              <a:t> отходов, меньше трети всего объема, составлявшего 300 м</a:t>
            </a:r>
            <a:r>
              <a:rPr lang="ru-RU" sz="1100" baseline="30000" dirty="0">
                <a:latin typeface="Spectral"/>
                <a:ea typeface="Times New Roman" panose="02020603050405020304" pitchFamily="18" charset="0"/>
                <a:cs typeface="Times New Roman" panose="02020603050405020304" pitchFamily="18" charset="0"/>
              </a:rPr>
              <a:t>3</a:t>
            </a:r>
            <a:r>
              <a:rPr lang="ru-RU" dirty="0">
                <a:latin typeface="Spectral"/>
                <a:ea typeface="Times New Roman" panose="02020603050405020304" pitchFamily="18" charset="0"/>
                <a:cs typeface="Times New Roman" panose="02020603050405020304" pitchFamily="18" charset="0"/>
              </a:rPr>
              <a:t>. Охлаждающие установки дали сбой, поэтому жидкие РАО перегрелись и начали выделять газ. Ни многотонная крышка «рубашки», ни 2 метра почвы над ней не сдержали мощный взрыв. У него была тепловая природа, поэтому цепную реакцию он не вызвал, и это большая удача, иначе его результаты могли стать еще страшнее.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smtClean="0">
                <a:latin typeface="Spectral"/>
                <a:ea typeface="Times New Roman" panose="02020603050405020304" pitchFamily="18" charset="0"/>
                <a:cs typeface="Times New Roman" panose="02020603050405020304" pitchFamily="18" charset="0"/>
              </a:rPr>
              <a:t>	А</a:t>
            </a:r>
            <a:r>
              <a:rPr lang="ru-RU" dirty="0">
                <a:latin typeface="Spectral"/>
                <a:ea typeface="Times New Roman" panose="02020603050405020304" pitchFamily="18" charset="0"/>
                <a:cs typeface="Times New Roman" panose="02020603050405020304" pitchFamily="18" charset="0"/>
              </a:rPr>
              <a:t> последствия были следующие: произошел выброс 20 миллионов Кюри радионуклидов. 90% из них осело в эпицентре аварии, а остальные образовали облако. Именно оно в ближайшую половину суток унесло загрязненные осадки на северо-восток, на расстояние 300−350 км. Так образовался Восточно-Уральский радиоактивный след (ВУРС). На его площади оказались земли Челябинской, Свердловской и Тюменской областей, где тогда жили 270 тысяч человек. По международной шкале ядерных событий аварии присвоен шестой уровень из семи возможных. Максимум дан катастрофам на Чернобыльской АЭС и на Фукусиме-1.</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29 сентября 1957 года на химическом предприятии &amp;quot;Маяк&amp;quot; взорвалась..."/>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0" y="3939542"/>
            <a:ext cx="4351057" cy="274660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52073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6495" y="242047"/>
            <a:ext cx="11152094" cy="5812360"/>
          </a:xfrm>
          <a:prstGeom prst="rect">
            <a:avLst/>
          </a:prstGeom>
        </p:spPr>
        <p:txBody>
          <a:bodyPr wrap="square">
            <a:spAutoFit/>
          </a:bodyPr>
          <a:lstStyle/>
          <a:p>
            <a:pPr algn="just">
              <a:lnSpc>
                <a:spcPct val="107000"/>
              </a:lnSpc>
              <a:spcAft>
                <a:spcPts val="800"/>
              </a:spcAft>
            </a:pPr>
            <a:r>
              <a:rPr lang="ru-RU" dirty="0" smtClean="0">
                <a:latin typeface="Spectral"/>
                <a:ea typeface="Times New Roman" panose="02020603050405020304" pitchFamily="18" charset="0"/>
                <a:cs typeface="Times New Roman" panose="02020603050405020304" pitchFamily="18" charset="0"/>
              </a:rPr>
              <a:t>	Во</a:t>
            </a:r>
            <a:r>
              <a:rPr lang="ru-RU" dirty="0">
                <a:latin typeface="Spectral"/>
                <a:ea typeface="Times New Roman" panose="02020603050405020304" pitchFamily="18" charset="0"/>
                <a:cs typeface="Times New Roman" panose="02020603050405020304" pitchFamily="18" charset="0"/>
              </a:rPr>
              <a:t> время самого взрыва никто не погиб, ведь было воскресенье — выходной день. Жертвы катастрофы стали появляться после начала работ по устранению её последствий. Первыми ликвидаторами аварии стали, конечно, сами сотрудники, потом им на помощь привлекли внутренние войска и заключенных, отбывавших наказание недалеко от «Маяка».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smtClean="0">
                <a:latin typeface="Spectral"/>
                <a:ea typeface="Times New Roman" panose="02020603050405020304" pitchFamily="18" charset="0"/>
                <a:cs typeface="Times New Roman" panose="02020603050405020304" pitchFamily="18" charset="0"/>
              </a:rPr>
              <a:t>	Производство </a:t>
            </a:r>
            <a:r>
              <a:rPr lang="ru-RU" dirty="0">
                <a:latin typeface="Spectral"/>
                <a:ea typeface="Times New Roman" panose="02020603050405020304" pitchFamily="18" charset="0"/>
                <a:cs typeface="Times New Roman" panose="02020603050405020304" pitchFamily="18" charset="0"/>
              </a:rPr>
              <a:t>на комбинате нельзя было останавливать, поэтому ликвидаторы занимались отмыванием «грязи»: обливали дороги водой из пожарных машин, мыли стены и крыши зданий предприятия. Помимо взорвавшейся «банки» в хранилище было еще несколько, поэтому сотрудники пробурили вокруг них туннели для шлангов с водой, чтобы возобновить охлаждение. </a:t>
            </a:r>
            <a:r>
              <a:rPr lang="ru-RU" dirty="0" smtClean="0">
                <a:latin typeface="Spectral"/>
                <a:ea typeface="Times New Roman" panose="02020603050405020304" pitchFamily="18" charset="0"/>
                <a:cs typeface="Times New Roman" panose="02020603050405020304" pitchFamily="18" charset="0"/>
              </a:rPr>
              <a:t>	По</a:t>
            </a:r>
            <a:r>
              <a:rPr lang="ru-RU" dirty="0">
                <a:latin typeface="Spectral"/>
                <a:ea typeface="Times New Roman" panose="02020603050405020304" pitchFamily="18" charset="0"/>
                <a:cs typeface="Times New Roman" panose="02020603050405020304" pitchFamily="18" charset="0"/>
              </a:rPr>
              <a:t> воспоминаниям ликвидаторов, средств защиты не хватало, некоторым приходилось вместо противогазов работать в лёгких респираторах, которые мгновенно выходили из строя. Населению велели мыть полы в домах. Эвакуация началась очень поздно, через 6 дней. Переселить решили несколько деревень </a:t>
            </a:r>
            <a:r>
              <a:rPr lang="ru-RU" dirty="0" err="1">
                <a:latin typeface="Spectral"/>
                <a:ea typeface="Times New Roman" panose="02020603050405020304" pitchFamily="18" charset="0"/>
                <a:cs typeface="Times New Roman" panose="02020603050405020304" pitchFamily="18" charset="0"/>
              </a:rPr>
              <a:t>Каслинского</a:t>
            </a:r>
            <a:r>
              <a:rPr lang="ru-RU" dirty="0">
                <a:latin typeface="Spectral"/>
                <a:ea typeface="Times New Roman" panose="02020603050405020304" pitchFamily="18" charset="0"/>
                <a:cs typeface="Times New Roman" panose="02020603050405020304" pitchFamily="18" charset="0"/>
              </a:rPr>
              <a:t> и </a:t>
            </a:r>
            <a:r>
              <a:rPr lang="ru-RU" dirty="0" err="1">
                <a:latin typeface="Spectral"/>
                <a:ea typeface="Times New Roman" panose="02020603050405020304" pitchFamily="18" charset="0"/>
                <a:cs typeface="Times New Roman" panose="02020603050405020304" pitchFamily="18" charset="0"/>
              </a:rPr>
              <a:t>Кунашакского</a:t>
            </a:r>
            <a:r>
              <a:rPr lang="ru-RU" dirty="0">
                <a:latin typeface="Spectral"/>
                <a:ea typeface="Times New Roman" panose="02020603050405020304" pitchFamily="18" charset="0"/>
                <a:cs typeface="Times New Roman" panose="02020603050405020304" pitchFamily="18" charset="0"/>
              </a:rPr>
              <a:t> районов Челябинской области. Это были населённые пункты, сильнее всего пострадавшие от загрязнения. В общей сложности эвакуировали около 10 тысяч человек. Дома и всё, что принадлежало жителям (в том числе и скот) было уничтожено. Челябинск-40 не попал в зону радиоактивных осадков, поэтому этот город расселять не стали — считалось, что он не пострадал от заражения. Тем не менее, люди стали погибать от лучевой болезни. Точное число умерших от неё неизвестно, ведь ради сохранения секретности пациентам ставили другие, не вызывающие подозрений </a:t>
            </a:r>
            <a:r>
              <a:rPr lang="ru-RU" dirty="0"/>
              <a:t>диагнозы: рак или вегетососудистую дистонию второй степени. Пострадавшие ликвидаторы давали подписки о неразглашении.</a:t>
            </a:r>
          </a:p>
          <a:p>
            <a:pPr algn="just"/>
            <a:endParaRPr lang="ru-RU" dirty="0"/>
          </a:p>
        </p:txBody>
      </p:sp>
    </p:spTree>
    <p:extLst>
      <p:ext uri="{BB962C8B-B14F-4D97-AF65-F5344CB8AC3E}">
        <p14:creationId xmlns:p14="http://schemas.microsoft.com/office/powerpoint/2010/main" xmlns="" val="2559003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3716" y="394692"/>
            <a:ext cx="10784541" cy="6463308"/>
          </a:xfrm>
          <a:prstGeom prst="rect">
            <a:avLst/>
          </a:prstGeom>
        </p:spPr>
        <p:txBody>
          <a:bodyPr wrap="square">
            <a:spAutoFit/>
          </a:bodyPr>
          <a:lstStyle/>
          <a:p>
            <a:pPr algn="ctr"/>
            <a:r>
              <a:rPr lang="ru-RU" b="1" dirty="0">
                <a:latin typeface="PT Serif"/>
              </a:rPr>
              <a:t>Неизвестные в скафандрах</a:t>
            </a:r>
          </a:p>
          <a:p>
            <a:pPr algn="just"/>
            <a:r>
              <a:rPr lang="ru-RU" dirty="0" smtClean="0">
                <a:latin typeface="Georgia" panose="02040502050405020303" pitchFamily="18" charset="0"/>
              </a:rPr>
              <a:t>	Осень </a:t>
            </a:r>
            <a:r>
              <a:rPr lang="ru-RU" dirty="0">
                <a:latin typeface="Georgia" panose="02040502050405020303" pitchFamily="18" charset="0"/>
              </a:rPr>
              <a:t>1957 года, по воспоминаниям коренной жительницы </a:t>
            </a:r>
            <a:r>
              <a:rPr lang="ru-RU" dirty="0" err="1">
                <a:latin typeface="Georgia" panose="02040502050405020303" pitchFamily="18" charset="0"/>
              </a:rPr>
              <a:t>Тыгиша</a:t>
            </a:r>
            <a:r>
              <a:rPr lang="ru-RU" dirty="0">
                <a:latin typeface="Georgia" panose="02040502050405020303" pitchFamily="18" charset="0"/>
              </a:rPr>
              <a:t> </a:t>
            </a:r>
            <a:r>
              <a:rPr lang="ru-RU" b="1" i="1" dirty="0">
                <a:latin typeface="Georgia" panose="02040502050405020303" pitchFamily="18" charset="0"/>
              </a:rPr>
              <a:t>Лидии </a:t>
            </a:r>
            <a:r>
              <a:rPr lang="ru-RU" b="1" i="1" dirty="0" err="1">
                <a:latin typeface="Georgia" panose="02040502050405020303" pitchFamily="18" charset="0"/>
              </a:rPr>
              <a:t>Промошиной</a:t>
            </a:r>
            <a:r>
              <a:rPr lang="ru-RU" dirty="0">
                <a:latin typeface="Georgia" panose="02040502050405020303" pitchFamily="18" charset="0"/>
              </a:rPr>
              <a:t>, была особенно жаркой. Ещё в октябре она, семилетняя девочка, бегала с сельской детворой в лёгкой летней одежде. Детей забавляли странные мужчины, облачённые в прорезиненные защитного цвета «скафандры», высокие бахилы и в больших очках. Они ходили по деревне с длинными палками в руках, которыми водили по земле, домам, животным.</a:t>
            </a:r>
          </a:p>
          <a:p>
            <a:pPr algn="just"/>
            <a:r>
              <a:rPr lang="ru-RU" dirty="0" smtClean="0">
                <a:latin typeface="Georgia" panose="02040502050405020303" pitchFamily="18" charset="0"/>
              </a:rPr>
              <a:t>–	</a:t>
            </a:r>
            <a:r>
              <a:rPr lang="ru-RU" dirty="0">
                <a:latin typeface="Georgia" panose="02040502050405020303" pitchFamily="18" charset="0"/>
              </a:rPr>
              <a:t> Мы не понимали, что это за люди, одетые, как космонавты, – вспоминает Лидия </a:t>
            </a:r>
            <a:r>
              <a:rPr lang="ru-RU" dirty="0" err="1">
                <a:latin typeface="Georgia" panose="02040502050405020303" pitchFamily="18" charset="0"/>
              </a:rPr>
              <a:t>Промошина</a:t>
            </a:r>
            <a:r>
              <a:rPr lang="ru-RU" dirty="0">
                <a:latin typeface="Georgia" panose="02040502050405020303" pitchFamily="18" charset="0"/>
              </a:rPr>
              <a:t>. – Они ничего никому не говорили, а сейчас я понимаю, что в руках у них были дозиметры. Когда к новым домам их подносили, треск был спокойный, а вот ветхие дома трещали невыносимо. Они проверяли коров – животные тоже трещали.</a:t>
            </a:r>
          </a:p>
          <a:p>
            <a:pPr algn="just"/>
            <a:r>
              <a:rPr lang="ru-RU" dirty="0" smtClean="0">
                <a:latin typeface="Georgia" panose="02040502050405020303" pitchFamily="18" charset="0"/>
              </a:rPr>
              <a:t>	Потом </a:t>
            </a:r>
            <a:r>
              <a:rPr lang="ru-RU" dirty="0">
                <a:latin typeface="Georgia" panose="02040502050405020303" pitchFamily="18" charset="0"/>
              </a:rPr>
              <a:t>люди в скафандрах уехали, а в </a:t>
            </a:r>
            <a:r>
              <a:rPr lang="ru-RU" dirty="0" err="1">
                <a:latin typeface="Georgia" panose="02040502050405020303" pitchFamily="18" charset="0"/>
              </a:rPr>
              <a:t>Тыгише</a:t>
            </a:r>
            <a:r>
              <a:rPr lang="ru-RU" dirty="0">
                <a:latin typeface="Georgia" panose="02040502050405020303" pitchFamily="18" charset="0"/>
              </a:rPr>
              <a:t> продолжилась обычная жизнь. Это было рыбацкое село: в одноимённом озере, по берегу которого растянулось поселение, водилось много карася. А из ближайшего ручья, который впадал в </a:t>
            </a:r>
            <a:r>
              <a:rPr lang="ru-RU" dirty="0" err="1">
                <a:latin typeface="Georgia" panose="02040502050405020303" pitchFamily="18" charset="0"/>
              </a:rPr>
              <a:t>Тыгиш</a:t>
            </a:r>
            <a:r>
              <a:rPr lang="ru-RU" dirty="0">
                <a:latin typeface="Georgia" panose="02040502050405020303" pitchFamily="18" charset="0"/>
              </a:rPr>
              <a:t>, дети ловили гольянов прямо в сачки из марли. Взрослые работали в колхозе, на пашню ездили всем селом с песнями, купались в озере, собирали грибы и ягоды, которых летом 1958 года уродилось необычайно много.</a:t>
            </a:r>
          </a:p>
          <a:p>
            <a:pPr algn="just"/>
            <a:r>
              <a:rPr lang="ru-RU" dirty="0">
                <a:latin typeface="Georgia" panose="02040502050405020303" pitchFamily="18" charset="0"/>
              </a:rPr>
              <a:t>– Мы жили спокойно, ничего не подозревали, ведь информации никакой не было, – рассказывает </a:t>
            </a:r>
            <a:r>
              <a:rPr lang="ru-RU" b="1" i="1" dirty="0">
                <a:latin typeface="Georgia" panose="02040502050405020303" pitchFamily="18" charset="0"/>
              </a:rPr>
              <a:t>Нина Кузнецова</a:t>
            </a:r>
            <a:r>
              <a:rPr lang="ru-RU" dirty="0">
                <a:latin typeface="Georgia" panose="02040502050405020303" pitchFamily="18" charset="0"/>
              </a:rPr>
              <a:t>, которой в 1958 году было 12 лет. – Помню, как однажды я и ещё две девочки пошли в лес за ягодами. Идём с бидончиками земляники, и вдруг возле нас останавливается машина, из которой выходит мужчина и говорит нам: «Девочки, эти ягоды ядовитые, их нельзя есть, вываливайте срочно!» «Как это ядовитые? Мы всю жизнь их ели», – подумали мы – и бежать. Но мужчина догнал нас, вывалил ягоды на землю и растоптал их. Мы тогда сильно испугались, а потом оказалось, что это был врач из другого села, который уже обо всём знал.</a:t>
            </a:r>
            <a:endParaRPr lang="ru-RU" b="0" i="0" dirty="0">
              <a:effectLst/>
              <a:latin typeface="Georgia" panose="02040502050405020303" pitchFamily="18" charset="0"/>
            </a:endParaRPr>
          </a:p>
        </p:txBody>
      </p:sp>
    </p:spTree>
    <p:extLst>
      <p:ext uri="{BB962C8B-B14F-4D97-AF65-F5344CB8AC3E}">
        <p14:creationId xmlns:p14="http://schemas.microsoft.com/office/powerpoint/2010/main" xmlns="" val="122898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По данным переписи 1926 года, в Тыгише было 260 дворов.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0728" y="299476"/>
            <a:ext cx="4572000" cy="2957293"/>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5082988" y="394447"/>
            <a:ext cx="6759388" cy="2862322"/>
          </a:xfrm>
          <a:prstGeom prst="rect">
            <a:avLst/>
          </a:prstGeom>
        </p:spPr>
        <p:txBody>
          <a:bodyPr wrap="square">
            <a:spAutoFit/>
          </a:bodyPr>
          <a:lstStyle/>
          <a:p>
            <a:r>
              <a:rPr lang="ru-RU" b="1" dirty="0">
                <a:latin typeface="PT Serif"/>
              </a:rPr>
              <a:t>Добровольно-принудительно</a:t>
            </a:r>
          </a:p>
          <a:p>
            <a:pPr algn="just"/>
            <a:r>
              <a:rPr lang="ru-RU" dirty="0">
                <a:latin typeface="Georgia" panose="02040502050405020303" pitchFamily="18" charset="0"/>
              </a:rPr>
              <a:t>Первые слухи о радиационном загрязнении в </a:t>
            </a:r>
            <a:r>
              <a:rPr lang="ru-RU" dirty="0" err="1">
                <a:latin typeface="Georgia" panose="02040502050405020303" pitchFamily="18" charset="0"/>
              </a:rPr>
              <a:t>Тыгише</a:t>
            </a:r>
            <a:r>
              <a:rPr lang="ru-RU" dirty="0">
                <a:latin typeface="Georgia" panose="02040502050405020303" pitchFamily="18" charset="0"/>
              </a:rPr>
              <a:t> начались только через два года после катастрофы на «Маяке». Но сельчанам не спешили разъяснить ситуацию и рассказать об опасности радиации: почти вся информация о Восточно-Уральском радиоактивном следе (ВУРС) была засекречена. Люди не могли понять, что происходит, и почему их заставляют покидать свои дома и малую родину</a:t>
            </a:r>
            <a:r>
              <a:rPr lang="ru-RU" dirty="0" smtClean="0">
                <a:latin typeface="Georgia" panose="02040502050405020303" pitchFamily="18" charset="0"/>
              </a:rPr>
              <a:t>.</a:t>
            </a:r>
          </a:p>
          <a:p>
            <a:pPr algn="just"/>
            <a:endParaRPr lang="ru-RU" dirty="0">
              <a:latin typeface="Georgia" panose="02040502050405020303" pitchFamily="18" charset="0"/>
            </a:endParaRPr>
          </a:p>
          <a:p>
            <a:pPr algn="just"/>
            <a:endParaRPr lang="ru-RU" dirty="0">
              <a:latin typeface="Georgia" panose="02040502050405020303" pitchFamily="18" charset="0"/>
            </a:endParaRPr>
          </a:p>
        </p:txBody>
      </p:sp>
      <p:sp>
        <p:nvSpPr>
          <p:cNvPr id="4" name="Прямоугольник 3"/>
          <p:cNvSpPr/>
          <p:nvPr/>
        </p:nvSpPr>
        <p:spPr>
          <a:xfrm>
            <a:off x="370728" y="3012140"/>
            <a:ext cx="11471648" cy="2585323"/>
          </a:xfrm>
          <a:prstGeom prst="rect">
            <a:avLst/>
          </a:prstGeom>
        </p:spPr>
        <p:txBody>
          <a:bodyPr wrap="square">
            <a:spAutoFit/>
          </a:bodyPr>
          <a:lstStyle/>
          <a:p>
            <a:pPr algn="just"/>
            <a:r>
              <a:rPr lang="ru-RU" dirty="0" smtClean="0">
                <a:solidFill>
                  <a:srgbClr val="222222"/>
                </a:solidFill>
                <a:latin typeface="Georgia" panose="02040502050405020303" pitchFamily="18" charset="0"/>
              </a:rPr>
              <a:t>	</a:t>
            </a:r>
          </a:p>
          <a:p>
            <a:pPr algn="just"/>
            <a:r>
              <a:rPr lang="ru-RU" dirty="0">
                <a:solidFill>
                  <a:srgbClr val="222222"/>
                </a:solidFill>
                <a:latin typeface="Georgia" panose="02040502050405020303" pitchFamily="18" charset="0"/>
              </a:rPr>
              <a:t> </a:t>
            </a:r>
            <a:r>
              <a:rPr lang="ru-RU" dirty="0" smtClean="0">
                <a:solidFill>
                  <a:srgbClr val="222222"/>
                </a:solidFill>
                <a:latin typeface="Georgia" panose="02040502050405020303" pitchFamily="18" charset="0"/>
              </a:rPr>
              <a:t>	</a:t>
            </a:r>
            <a:r>
              <a:rPr lang="ru-RU" dirty="0" smtClean="0">
                <a:latin typeface="Georgia" panose="02040502050405020303" pitchFamily="18" charset="0"/>
              </a:rPr>
              <a:t>1959</a:t>
            </a:r>
            <a:r>
              <a:rPr lang="ru-RU" dirty="0">
                <a:latin typeface="Georgia" panose="02040502050405020303" pitchFamily="18" charset="0"/>
              </a:rPr>
              <a:t> году в </a:t>
            </a:r>
            <a:r>
              <a:rPr lang="ru-RU" dirty="0" err="1">
                <a:latin typeface="Georgia" panose="02040502050405020303" pitchFamily="18" charset="0"/>
              </a:rPr>
              <a:t>Тыгише</a:t>
            </a:r>
            <a:r>
              <a:rPr lang="ru-RU" dirty="0">
                <a:latin typeface="Georgia" panose="02040502050405020303" pitchFamily="18" charset="0"/>
              </a:rPr>
              <a:t> начали появляться приезжие: люди из Челябинска-40 (ныне </a:t>
            </a:r>
            <a:r>
              <a:rPr lang="ru-RU" dirty="0" err="1">
                <a:latin typeface="Georgia" panose="02040502050405020303" pitchFamily="18" charset="0"/>
              </a:rPr>
              <a:t>Озёрск</a:t>
            </a:r>
            <a:r>
              <a:rPr lang="ru-RU" dirty="0">
                <a:latin typeface="Georgia" panose="02040502050405020303" pitchFamily="18" charset="0"/>
              </a:rPr>
              <a:t>) и солдаты. Они следили за переселением, помогали с переездом в ближайшие населённые пункты, например, в посёлок Лебяжье или село Покровское Каменского района. Кто-то добровольно покидал свои дома, кого-то вынуждали. Причём, не понимая опасности, люди вывозили с собой всё: заражённый скот, зерно, картошку, дрова, сено, мебель, утварь. </a:t>
            </a:r>
            <a:endParaRPr lang="ru-RU" dirty="0" smtClean="0">
              <a:latin typeface="Georgia" panose="02040502050405020303" pitchFamily="18" charset="0"/>
            </a:endParaRPr>
          </a:p>
          <a:p>
            <a:pPr algn="just"/>
            <a:r>
              <a:rPr lang="ru-RU" dirty="0">
                <a:latin typeface="Georgia" panose="02040502050405020303" pitchFamily="18" charset="0"/>
              </a:rPr>
              <a:t>	</a:t>
            </a:r>
            <a:r>
              <a:rPr lang="ru-RU" dirty="0" smtClean="0">
                <a:latin typeface="Georgia" panose="02040502050405020303" pitchFamily="18" charset="0"/>
              </a:rPr>
              <a:t>В </a:t>
            </a:r>
            <a:r>
              <a:rPr lang="ru-RU" dirty="0">
                <a:latin typeface="Georgia" panose="02040502050405020303" pitchFamily="18" charset="0"/>
              </a:rPr>
              <a:t>тот же год осенью </a:t>
            </a:r>
            <a:r>
              <a:rPr lang="ru-RU" dirty="0" err="1">
                <a:latin typeface="Georgia" panose="02040502050405020303" pitchFamily="18" charset="0"/>
              </a:rPr>
              <a:t>тыгишскую</a:t>
            </a:r>
            <a:r>
              <a:rPr lang="ru-RU" dirty="0">
                <a:latin typeface="Georgia" panose="02040502050405020303" pitchFamily="18" charset="0"/>
              </a:rPr>
              <a:t> школу эвакуировали в Лебяжье. </a:t>
            </a:r>
            <a:r>
              <a:rPr lang="ru-RU" dirty="0" smtClean="0">
                <a:latin typeface="Georgia" panose="02040502050405020303" pitchFamily="18" charset="0"/>
              </a:rPr>
              <a:t>В селе </a:t>
            </a:r>
            <a:r>
              <a:rPr lang="ru-RU" dirty="0">
                <a:latin typeface="Georgia" panose="02040502050405020303" pitchFamily="18" charset="0"/>
              </a:rPr>
              <a:t>тогда было очень страшно: дома опустели, по улицам только брошенные кошки и собаки бродили. </a:t>
            </a:r>
            <a:r>
              <a:rPr lang="ru-RU" dirty="0" smtClean="0">
                <a:latin typeface="Georgia" panose="02040502050405020303" pitchFamily="18" charset="0"/>
              </a:rPr>
              <a:t>Людям всё </a:t>
            </a:r>
            <a:r>
              <a:rPr lang="ru-RU" dirty="0">
                <a:latin typeface="Georgia" panose="02040502050405020303" pitchFamily="18" charset="0"/>
              </a:rPr>
              <a:t>равно было очень тяжело морально покинуть село.</a:t>
            </a:r>
            <a:endParaRPr lang="ru-RU" b="0" i="0" dirty="0">
              <a:effectLst/>
              <a:latin typeface="Georgia" panose="02040502050405020303" pitchFamily="18" charset="0"/>
            </a:endParaRPr>
          </a:p>
        </p:txBody>
      </p:sp>
    </p:spTree>
    <p:extLst>
      <p:ext uri="{BB962C8B-B14F-4D97-AF65-F5344CB8AC3E}">
        <p14:creationId xmlns:p14="http://schemas.microsoft.com/office/powerpoint/2010/main" xmlns="" val="2098467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0987" y="448236"/>
            <a:ext cx="11107271" cy="2862322"/>
          </a:xfrm>
          <a:prstGeom prst="rect">
            <a:avLst/>
          </a:prstGeom>
        </p:spPr>
        <p:txBody>
          <a:bodyPr wrap="square">
            <a:spAutoFit/>
          </a:bodyPr>
          <a:lstStyle/>
          <a:p>
            <a:pPr algn="ctr"/>
            <a:r>
              <a:rPr lang="ru-RU" b="1" dirty="0">
                <a:latin typeface="PT Serif"/>
              </a:rPr>
              <a:t>Осталось только поле</a:t>
            </a:r>
          </a:p>
          <a:p>
            <a:endParaRPr lang="ru-RU" dirty="0" smtClean="0">
              <a:latin typeface="Georgia" panose="02040502050405020303" pitchFamily="18" charset="0"/>
            </a:endParaRPr>
          </a:p>
          <a:p>
            <a:pPr algn="just"/>
            <a:r>
              <a:rPr lang="ru-RU" dirty="0" smtClean="0">
                <a:latin typeface="Georgia" panose="02040502050405020303" pitchFamily="18" charset="0"/>
              </a:rPr>
              <a:t>	Переселение </a:t>
            </a:r>
            <a:r>
              <a:rPr lang="ru-RU" dirty="0" err="1">
                <a:latin typeface="Georgia" panose="02040502050405020303" pitchFamily="18" charset="0"/>
              </a:rPr>
              <a:t>Тыгиша</a:t>
            </a:r>
            <a:r>
              <a:rPr lang="ru-RU" dirty="0">
                <a:latin typeface="Georgia" panose="02040502050405020303" pitchFamily="18" charset="0"/>
              </a:rPr>
              <a:t> длилось два года.</a:t>
            </a:r>
          </a:p>
          <a:p>
            <a:pPr algn="just"/>
            <a:r>
              <a:rPr lang="ru-RU" dirty="0">
                <a:latin typeface="Georgia" panose="02040502050405020303" pitchFamily="18" charset="0"/>
              </a:rPr>
              <a:t>– Почему </a:t>
            </a:r>
            <a:r>
              <a:rPr lang="ru-RU" dirty="0" smtClean="0">
                <a:latin typeface="Georgia" panose="02040502050405020303" pitchFamily="18" charset="0"/>
              </a:rPr>
              <a:t>так </a:t>
            </a:r>
            <a:r>
              <a:rPr lang="ru-RU" dirty="0">
                <a:latin typeface="Georgia" panose="02040502050405020303" pitchFamily="18" charset="0"/>
              </a:rPr>
              <a:t>долго переселяли? Потому что домов-то ещё не </a:t>
            </a:r>
            <a:r>
              <a:rPr lang="ru-RU" dirty="0" smtClean="0">
                <a:latin typeface="Georgia" panose="02040502050405020303" pitchFamily="18" charset="0"/>
              </a:rPr>
              <a:t>было, – объясняет коренной </a:t>
            </a:r>
            <a:r>
              <a:rPr lang="ru-RU" dirty="0" err="1" smtClean="0">
                <a:latin typeface="Georgia" panose="02040502050405020303" pitchFamily="18" charset="0"/>
              </a:rPr>
              <a:t>тыгишанин</a:t>
            </a:r>
            <a:r>
              <a:rPr lang="ru-RU" dirty="0" smtClean="0">
                <a:latin typeface="Georgia" panose="02040502050405020303" pitchFamily="18" charset="0"/>
              </a:rPr>
              <a:t> </a:t>
            </a:r>
            <a:r>
              <a:rPr lang="ru-RU" b="1" i="1" dirty="0" smtClean="0">
                <a:latin typeface="Georgia" panose="02040502050405020303" pitchFamily="18" charset="0"/>
              </a:rPr>
              <a:t>Виталий </a:t>
            </a:r>
            <a:r>
              <a:rPr lang="ru-RU" b="1" i="1" dirty="0" err="1" smtClean="0">
                <a:latin typeface="Georgia" panose="02040502050405020303" pitchFamily="18" charset="0"/>
              </a:rPr>
              <a:t>Моськов</a:t>
            </a:r>
            <a:r>
              <a:rPr lang="ru-RU" dirty="0" smtClean="0">
                <a:latin typeface="Georgia" panose="02040502050405020303" pitchFamily="18" charset="0"/>
              </a:rPr>
              <a:t>.</a:t>
            </a:r>
            <a:r>
              <a:rPr lang="ru-RU" dirty="0">
                <a:latin typeface="Georgia" panose="02040502050405020303" pitchFamily="18" charset="0"/>
              </a:rPr>
              <a:t> </a:t>
            </a:r>
            <a:r>
              <a:rPr lang="ru-RU" dirty="0" smtClean="0">
                <a:latin typeface="Georgia" panose="02040502050405020303" pitchFamily="18" charset="0"/>
              </a:rPr>
              <a:t>– </a:t>
            </a:r>
            <a:r>
              <a:rPr lang="ru-RU" dirty="0">
                <a:latin typeface="Georgia" panose="02040502050405020303" pitchFamily="18" charset="0"/>
              </a:rPr>
              <a:t>А когда перевозить стали, ничего ещё не было готово: дома с щелями между брусьев, без крылец и электропроводки.</a:t>
            </a:r>
          </a:p>
          <a:p>
            <a:pPr algn="just"/>
            <a:r>
              <a:rPr lang="ru-RU" dirty="0" smtClean="0">
                <a:latin typeface="Georgia" panose="02040502050405020303" pitchFamily="18" charset="0"/>
              </a:rPr>
              <a:t>	Когда </a:t>
            </a:r>
            <a:r>
              <a:rPr lang="ru-RU" dirty="0">
                <a:latin typeface="Georgia" panose="02040502050405020303" pitchFamily="18" charset="0"/>
              </a:rPr>
              <a:t>последние жители покинули </a:t>
            </a:r>
            <a:r>
              <a:rPr lang="ru-RU" dirty="0" err="1">
                <a:latin typeface="Georgia" panose="02040502050405020303" pitchFamily="18" charset="0"/>
              </a:rPr>
              <a:t>Тыгиш</a:t>
            </a:r>
            <a:r>
              <a:rPr lang="ru-RU" dirty="0">
                <a:latin typeface="Georgia" panose="02040502050405020303" pitchFamily="18" charset="0"/>
              </a:rPr>
              <a:t>, дома сожгли, а территорию распахали. От места, где когда-то кипела жизнь, осталось чистое поле, на котором потом выросла необычайно крупная земляника. По словам Нины Кузнецовой, люди приезжали на родное место после переезда и вёдрами собирали ягоду, даже не догадываясь о причинах её больших размеров.</a:t>
            </a:r>
            <a:endParaRPr lang="ru-RU" b="0" i="0" dirty="0">
              <a:effectLst/>
              <a:latin typeface="Georgia" panose="02040502050405020303" pitchFamily="18" charset="0"/>
            </a:endParaRPr>
          </a:p>
        </p:txBody>
      </p:sp>
      <p:pic>
        <p:nvPicPr>
          <p:cNvPr id="3" name="Рисунок 2" descr="Митинг памяти на берегу озера Тыгиш"/>
          <p:cNvPicPr/>
          <p:nvPr/>
        </p:nvPicPr>
        <p:blipFill>
          <a:blip r:embed="rId2">
            <a:extLst>
              <a:ext uri="{28A0092B-C50C-407E-A947-70E740481C1C}">
                <a14:useLocalDpi xmlns:a14="http://schemas.microsoft.com/office/drawing/2010/main" xmlns="" val="0"/>
              </a:ext>
            </a:extLst>
          </a:blip>
          <a:srcRect/>
          <a:stretch>
            <a:fillRect/>
          </a:stretch>
        </p:blipFill>
        <p:spPr bwMode="auto">
          <a:xfrm>
            <a:off x="642565" y="3568232"/>
            <a:ext cx="5166566" cy="2760851"/>
          </a:xfrm>
          <a:prstGeom prst="rect">
            <a:avLst/>
          </a:prstGeom>
          <a:noFill/>
          <a:ln>
            <a:noFill/>
          </a:ln>
        </p:spPr>
      </p:pic>
      <p:sp>
        <p:nvSpPr>
          <p:cNvPr id="4" name="Прямоугольник 3"/>
          <p:cNvSpPr/>
          <p:nvPr/>
        </p:nvSpPr>
        <p:spPr>
          <a:xfrm>
            <a:off x="6131858" y="3433483"/>
            <a:ext cx="5351930" cy="2031325"/>
          </a:xfrm>
          <a:prstGeom prst="rect">
            <a:avLst/>
          </a:prstGeom>
        </p:spPr>
        <p:txBody>
          <a:bodyPr wrap="square">
            <a:spAutoFit/>
          </a:bodyPr>
          <a:lstStyle/>
          <a:p>
            <a:pPr algn="just"/>
            <a:r>
              <a:rPr lang="ru-RU" dirty="0">
                <a:latin typeface="Georgia" panose="02040502050405020303" pitchFamily="18" charset="0"/>
              </a:rPr>
              <a:t>Нас тянет сюда до сих пор, – признаётся Нина Кузнецова. – Наша инициативная группа собирается здесь каждый год: мы стараемся облагораживать это место, косим траву, скамеечки и стол сделали. В 2010-м поставили памятник и капсулу заложили. Хочется это сохранить</a:t>
            </a:r>
            <a:r>
              <a:rPr lang="ru-RU" dirty="0" smtClean="0">
                <a:latin typeface="Georgia" panose="02040502050405020303" pitchFamily="18" charset="0"/>
              </a:rPr>
              <a:t>.</a:t>
            </a:r>
            <a:endParaRPr lang="ru-RU" dirty="0">
              <a:latin typeface="Georgia" panose="02040502050405020303" pitchFamily="18" charset="0"/>
            </a:endParaRPr>
          </a:p>
        </p:txBody>
      </p:sp>
    </p:spTree>
    <p:extLst>
      <p:ext uri="{BB962C8B-B14F-4D97-AF65-F5344CB8AC3E}">
        <p14:creationId xmlns:p14="http://schemas.microsoft.com/office/powerpoint/2010/main" xmlns="" val="515862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2023" y="358588"/>
            <a:ext cx="10990729" cy="2308324"/>
          </a:xfrm>
          <a:prstGeom prst="rect">
            <a:avLst/>
          </a:prstGeom>
        </p:spPr>
        <p:txBody>
          <a:bodyPr wrap="square">
            <a:spAutoFit/>
          </a:bodyPr>
          <a:lstStyle/>
          <a:p>
            <a:pPr algn="just"/>
            <a:r>
              <a:rPr lang="ru-RU" dirty="0" smtClean="0">
                <a:solidFill>
                  <a:srgbClr val="222222"/>
                </a:solidFill>
                <a:latin typeface="Georgia" panose="02040502050405020303" pitchFamily="18" charset="0"/>
              </a:rPr>
              <a:t>	В</a:t>
            </a:r>
            <a:r>
              <a:rPr lang="ru-RU" dirty="0" smtClean="0"/>
              <a:t>озглавляет </a:t>
            </a:r>
            <a:r>
              <a:rPr lang="ru-RU" dirty="0"/>
              <a:t>инициативную группу бывших </a:t>
            </a:r>
            <a:r>
              <a:rPr lang="ru-RU" dirty="0" err="1"/>
              <a:t>тыгишан</a:t>
            </a:r>
            <a:r>
              <a:rPr lang="ru-RU" dirty="0"/>
              <a:t> Виталий </a:t>
            </a:r>
            <a:r>
              <a:rPr lang="ru-RU" dirty="0" err="1"/>
              <a:t>Моськов</a:t>
            </a:r>
            <a:r>
              <a:rPr lang="ru-RU" dirty="0"/>
              <a:t>. Когда его семья покинула родное село в 1959 году, ему было всего четыре года. Но </a:t>
            </a:r>
            <a:r>
              <a:rPr lang="ru-RU" dirty="0" err="1"/>
              <a:t>Тыгиш</a:t>
            </a:r>
            <a:r>
              <a:rPr lang="ru-RU" dirty="0"/>
              <a:t> мужчина хорошо помнит. Он показывает на поляну, где раньше были школа и церковь. Теперь тут каждый год в Троицу собираются бывшие </a:t>
            </a:r>
            <a:r>
              <a:rPr lang="ru-RU" dirty="0" err="1"/>
              <a:t>тыгишане</a:t>
            </a:r>
            <a:r>
              <a:rPr lang="ru-RU" dirty="0"/>
              <a:t> и их семьи</a:t>
            </a:r>
            <a:r>
              <a:rPr lang="ru-RU" dirty="0" smtClean="0"/>
              <a:t>.</a:t>
            </a:r>
          </a:p>
          <a:p>
            <a:pPr algn="just"/>
            <a:r>
              <a:rPr lang="ru-RU" dirty="0"/>
              <a:t>– Мой дом был, где эти кусты, – указывает рукой в сторону Виталий </a:t>
            </a:r>
            <a:r>
              <a:rPr lang="ru-RU" dirty="0" err="1"/>
              <a:t>Моськов</a:t>
            </a:r>
            <a:r>
              <a:rPr lang="ru-RU" dirty="0"/>
              <a:t>. – Деревня-то была огромная: дома от того жёлтого берега до этого леса стояли, всё было огорожено забором, а здесь ворота были. Лес ближе рос, справа тополя стояли высокой стеной. А там… – он останавливается, вглядываясь куда-то вдаль, глаза начинают блестеть. – Кладбище было. Всё здесь перемололи.</a:t>
            </a:r>
            <a:endParaRPr lang="ru-RU" dirty="0">
              <a:solidFill>
                <a:srgbClr val="222222"/>
              </a:solidFill>
              <a:latin typeface="Georgia" panose="02040502050405020303" pitchFamily="18" charset="0"/>
            </a:endParaRPr>
          </a:p>
        </p:txBody>
      </p:sp>
      <p:pic>
        <p:nvPicPr>
          <p:cNvPr id="4098" name="Picture 2" descr="Митинг памяти на берегу озера Тыгиш"/>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91669" y="2860317"/>
            <a:ext cx="5477437" cy="364805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56968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6141" y="197223"/>
            <a:ext cx="11026588" cy="5355312"/>
          </a:xfrm>
          <a:prstGeom prst="rect">
            <a:avLst/>
          </a:prstGeom>
        </p:spPr>
        <p:txBody>
          <a:bodyPr wrap="square">
            <a:spAutoFit/>
          </a:bodyPr>
          <a:lstStyle/>
          <a:p>
            <a:pPr algn="ctr"/>
            <a:r>
              <a:rPr lang="ru-RU" b="1" dirty="0">
                <a:latin typeface="Arial" panose="020B0604020202020204" pitchFamily="34" charset="0"/>
              </a:rPr>
              <a:t>Совершенно секретно</a:t>
            </a:r>
          </a:p>
          <a:p>
            <a:pPr algn="just"/>
            <a:endParaRPr lang="ru-RU" dirty="0" smtClean="0">
              <a:latin typeface="Arial" panose="020B0604020202020204" pitchFamily="34" charset="0"/>
            </a:endParaRPr>
          </a:p>
          <a:p>
            <a:pPr algn="just"/>
            <a:r>
              <a:rPr lang="ru-RU" dirty="0">
                <a:latin typeface="Arial" panose="020B0604020202020204" pitchFamily="34" charset="0"/>
              </a:rPr>
              <a:t>	</a:t>
            </a:r>
            <a:r>
              <a:rPr lang="ru-RU" dirty="0" smtClean="0">
                <a:latin typeface="Arial" panose="020B0604020202020204" pitchFamily="34" charset="0"/>
              </a:rPr>
              <a:t>О </a:t>
            </a:r>
            <a:r>
              <a:rPr lang="ru-RU" dirty="0">
                <a:latin typeface="Arial" panose="020B0604020202020204" pitchFamily="34" charset="0"/>
              </a:rPr>
              <a:t>последствиях жизни в заражённой радиацией местности бывшим </a:t>
            </a:r>
            <a:r>
              <a:rPr lang="ru-RU" dirty="0" err="1">
                <a:latin typeface="Arial" panose="020B0604020202020204" pitchFamily="34" charset="0"/>
              </a:rPr>
              <a:t>тыгишанам</a:t>
            </a:r>
            <a:r>
              <a:rPr lang="ru-RU" dirty="0">
                <a:latin typeface="Arial" panose="020B0604020202020204" pitchFamily="34" charset="0"/>
              </a:rPr>
              <a:t> говорить непросто. Нина Кузнецова осталась одна из четверых детей. Её брат умер в 30 лет, сестра и мама жили дольше, но болели. У Лидии </a:t>
            </a:r>
            <a:r>
              <a:rPr lang="ru-RU" dirty="0" err="1">
                <a:latin typeface="Arial" panose="020B0604020202020204" pitchFamily="34" charset="0"/>
              </a:rPr>
              <a:t>Промошиной</a:t>
            </a:r>
            <a:r>
              <a:rPr lang="ru-RU" dirty="0">
                <a:latin typeface="Arial" panose="020B0604020202020204" pitchFamily="34" charset="0"/>
              </a:rPr>
              <a:t> родители ушли из жизни в 60 лет, а родной брат – в 50 лет.</a:t>
            </a:r>
          </a:p>
          <a:p>
            <a:pPr algn="just"/>
            <a:r>
              <a:rPr lang="ru-RU" dirty="0">
                <a:latin typeface="Arial" panose="020B0604020202020204" pitchFamily="34" charset="0"/>
              </a:rPr>
              <a:t>– </a:t>
            </a:r>
            <a:r>
              <a:rPr lang="ru-RU" dirty="0" smtClean="0">
                <a:latin typeface="Arial" panose="020B0604020202020204" pitchFamily="34" charset="0"/>
              </a:rPr>
              <a:t>	Может</a:t>
            </a:r>
            <a:r>
              <a:rPr lang="ru-RU" dirty="0">
                <a:latin typeface="Arial" panose="020B0604020202020204" pitchFamily="34" charset="0"/>
              </a:rPr>
              <a:t>, мы не столько от радиации пострадали, сколько от переживаний. Все были морально убиты, силы и здоровье потеряны, – вздыхает Лидия Александровна.</a:t>
            </a:r>
          </a:p>
          <a:p>
            <a:pPr algn="just"/>
            <a:r>
              <a:rPr lang="ru-RU" dirty="0" smtClean="0">
                <a:latin typeface="Arial" panose="020B0604020202020204" pitchFamily="34" charset="0"/>
              </a:rPr>
              <a:t>	О </a:t>
            </a:r>
            <a:r>
              <a:rPr lang="ru-RU" dirty="0">
                <a:latin typeface="Arial" panose="020B0604020202020204" pitchFamily="34" charset="0"/>
              </a:rPr>
              <a:t>том, что их родное село было ликвидировано из-за радиационного заражения, жители </a:t>
            </a:r>
            <a:r>
              <a:rPr lang="ru-RU" dirty="0" err="1">
                <a:latin typeface="Arial" panose="020B0604020202020204" pitchFamily="34" charset="0"/>
              </a:rPr>
              <a:t>Тыгиша</a:t>
            </a:r>
            <a:r>
              <a:rPr lang="ru-RU" dirty="0">
                <a:latin typeface="Arial" panose="020B0604020202020204" pitchFamily="34" charset="0"/>
              </a:rPr>
              <a:t> узнали спустя десятки лет. Информация об аварии на «Маяке» была строго засекречена советским правительством. Однако первые данные о ней раскрыл в 1976 году советский диссидент и учёный-биолог </a:t>
            </a:r>
            <a:r>
              <a:rPr lang="ru-RU" b="1" i="1" dirty="0">
                <a:latin typeface="Arial" panose="020B0604020202020204" pitchFamily="34" charset="0"/>
              </a:rPr>
              <a:t>Жорес Медведев</a:t>
            </a:r>
            <a:r>
              <a:rPr lang="ru-RU" dirty="0">
                <a:latin typeface="Arial" panose="020B0604020202020204" pitchFamily="34" charset="0"/>
              </a:rPr>
              <a:t>. Он же через три года написал книгу «Ядерная катастрофа на Урале», которая вышла в США. И только через десять лет в СССР впервые подтвердили факт взрыва на химкомбинате. В ноябре 1989 года на симпозиуме Международного агентства по атомной энергии рассказали о причинах, характеристиках и последствиях техногенной аварии. Но, по словам бывших жителей </a:t>
            </a:r>
            <a:r>
              <a:rPr lang="ru-RU" dirty="0" err="1">
                <a:latin typeface="Arial" panose="020B0604020202020204" pitchFamily="34" charset="0"/>
              </a:rPr>
              <a:t>Тыгиша</a:t>
            </a:r>
            <a:r>
              <a:rPr lang="ru-RU" dirty="0">
                <a:latin typeface="Arial" panose="020B0604020202020204" pitchFamily="34" charset="0"/>
              </a:rPr>
              <a:t>, информация о </a:t>
            </a:r>
            <a:r>
              <a:rPr lang="ru-RU" dirty="0" err="1">
                <a:latin typeface="Arial" panose="020B0604020202020204" pitchFamily="34" charset="0"/>
              </a:rPr>
              <a:t>ВУРСе</a:t>
            </a:r>
            <a:r>
              <a:rPr lang="ru-RU" dirty="0">
                <a:latin typeface="Arial" panose="020B0604020202020204" pitchFamily="34" charset="0"/>
              </a:rPr>
              <a:t> и настоящих причинах исчезновения села дошла до них только в 1990-х годах.</a:t>
            </a:r>
          </a:p>
          <a:p>
            <a:pPr algn="just"/>
            <a:r>
              <a:rPr lang="ru-RU" dirty="0">
                <a:latin typeface="Arial" panose="020B0604020202020204" pitchFamily="34" charset="0"/>
              </a:rPr>
              <a:t>– </a:t>
            </a:r>
            <a:r>
              <a:rPr lang="ru-RU" dirty="0" smtClean="0">
                <a:latin typeface="Arial" panose="020B0604020202020204" pitchFamily="34" charset="0"/>
              </a:rPr>
              <a:t>	Я </a:t>
            </a:r>
            <a:r>
              <a:rPr lang="ru-RU" dirty="0">
                <a:latin typeface="Arial" panose="020B0604020202020204" pitchFamily="34" charset="0"/>
              </a:rPr>
              <a:t>считаю, что люди должны знать об аварии на «Маяке» и о том, почему наши деревни исчезали. История должна существовать, чтобы мы о ней не забывали, – говорит Лидия </a:t>
            </a:r>
            <a:r>
              <a:rPr lang="ru-RU" dirty="0" err="1">
                <a:latin typeface="Arial" panose="020B0604020202020204" pitchFamily="34" charset="0"/>
              </a:rPr>
              <a:t>Промошина</a:t>
            </a:r>
            <a:r>
              <a:rPr lang="ru-RU" dirty="0">
                <a:latin typeface="Arial" panose="020B0604020202020204" pitchFamily="34" charset="0"/>
              </a:rPr>
              <a:t>.</a:t>
            </a:r>
            <a:endParaRPr lang="ru-RU" b="0" i="0" dirty="0">
              <a:effectLst/>
              <a:latin typeface="Arial" panose="020B0604020202020204" pitchFamily="34" charset="0"/>
            </a:endParaRPr>
          </a:p>
        </p:txBody>
      </p:sp>
    </p:spTree>
    <p:extLst>
      <p:ext uri="{BB962C8B-B14F-4D97-AF65-F5344CB8AC3E}">
        <p14:creationId xmlns:p14="http://schemas.microsoft.com/office/powerpoint/2010/main" xmlns="" val="2230590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1647" y="1165412"/>
            <a:ext cx="7746897" cy="1585562"/>
          </a:xfrm>
          <a:prstGeom prst="rect">
            <a:avLst/>
          </a:prstGeom>
        </p:spPr>
        <p:txBody>
          <a:bodyPr wrap="square">
            <a:spAutoFit/>
          </a:bodyPr>
          <a:lstStyle/>
          <a:p>
            <a:pPr>
              <a:lnSpc>
                <a:spcPct val="107000"/>
              </a:lnSpc>
              <a:spcAft>
                <a:spcPts val="800"/>
              </a:spcAft>
            </a:pPr>
            <a:r>
              <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СПИСОК ЛИТЕРАТУРЫ </a:t>
            </a:r>
          </a:p>
          <a:p>
            <a:pPr>
              <a:lnSpc>
                <a:spcPct val="107000"/>
              </a:lnSpc>
              <a:spcAft>
                <a:spcPts val="800"/>
              </a:spcAft>
            </a:pPr>
            <a:endPar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endParaRPr>
          </a:p>
          <a:p>
            <a:pPr>
              <a:lnSpc>
                <a:spcPct val="107000"/>
              </a:lnSpc>
              <a:spcAft>
                <a:spcPts val="800"/>
              </a:spcAft>
            </a:pPr>
            <a:r>
              <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https</a:t>
            </a:r>
            <a:r>
              <a:rPr lang="ru-RU" u="sng" dirty="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://www.oblgazeta.ru/society/science/139227</a:t>
            </a:r>
            <a:r>
              <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a:t>
            </a:r>
            <a:endPar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rPr>
              <a:t>http://gorodskoyportal.ru/ekaterinburg/news/news/70952013/</a:t>
            </a:r>
            <a:endParaRPr lang="ru-RU" dirty="0">
              <a:solidFill>
                <a:schemeClr val="bg2">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875514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10526386" cy="4119282"/>
          </a:xfrm>
        </p:spPr>
        <p:txBody>
          <a:bodyPr/>
          <a:lstStyle/>
          <a:p>
            <a:pPr algn="ctr"/>
            <a:r>
              <a:rPr lang="ru-RU" dirty="0" smtClean="0"/>
              <a:t/>
            </a:r>
            <a:br>
              <a:rPr lang="ru-RU" dirty="0" smtClean="0"/>
            </a:br>
            <a:r>
              <a:rPr lang="ru-RU" dirty="0" smtClean="0"/>
              <a:t/>
            </a:r>
            <a:br>
              <a:rPr lang="ru-RU" dirty="0" smtClean="0"/>
            </a:br>
            <a:r>
              <a:rPr lang="ru-RU" dirty="0" smtClean="0"/>
              <a:t/>
            </a:r>
            <a:br>
              <a:rPr lang="ru-RU" dirty="0" smtClean="0"/>
            </a:br>
            <a:r>
              <a:rPr lang="ru-RU" dirty="0" smtClean="0"/>
              <a:t>Спасибо за внимание!</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573</TotalTime>
  <Words>138</Words>
  <Application>Microsoft Office PowerPoint</Application>
  <PresentationFormat>Произвольный</PresentationFormat>
  <Paragraphs>51</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Ион</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   Спасибо за внимание!</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Алексей</dc:creator>
  <cp:lastModifiedBy>Shafikova_GA</cp:lastModifiedBy>
  <cp:revision>56</cp:revision>
  <dcterms:created xsi:type="dcterms:W3CDTF">2021-09-23T10:57:29Z</dcterms:created>
  <dcterms:modified xsi:type="dcterms:W3CDTF">2024-03-18T10:39:10Z</dcterms:modified>
</cp:coreProperties>
</file>