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</p:sldMasterIdLst>
  <p:sldIdLst>
    <p:sldId id="263" r:id="rId2"/>
    <p:sldId id="264" r:id="rId3"/>
    <p:sldId id="265" r:id="rId4"/>
    <p:sldId id="257" r:id="rId5"/>
    <p:sldId id="258" r:id="rId6"/>
    <p:sldId id="259" r:id="rId7"/>
    <p:sldId id="260" r:id="rId8"/>
    <p:sldId id="261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19456" y="146304"/>
            <a:ext cx="11753088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18979" y="381001"/>
            <a:ext cx="109728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844800" y="2819400"/>
            <a:ext cx="8746979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333504" y="3267456"/>
            <a:ext cx="98755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498230"/>
            <a:ext cx="103632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3287713"/>
            <a:ext cx="103632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822325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400800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51948"/>
            <a:ext cx="109728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53218"/>
            <a:ext cx="109728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743403" y="105765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7515" y="304800"/>
            <a:ext cx="524256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617515" y="1107560"/>
            <a:ext cx="524256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04800" y="2209800"/>
            <a:ext cx="11555275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3924" y="4724400"/>
            <a:ext cx="73152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53924" y="5388937"/>
            <a:ext cx="73152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06400" y="249864"/>
            <a:ext cx="113792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19456" y="147085"/>
            <a:ext cx="11747795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727200" y="6400800"/>
            <a:ext cx="5616352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7416800" y="6400800"/>
            <a:ext cx="400304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A72DB30-FD46-4BE3-A267-F6F5C98E49D8}" type="datetimeFigureOut">
              <a:rPr lang="ru-RU" smtClean="0"/>
              <a:pPr/>
              <a:t>07.02.2024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1518603" y="6514568"/>
            <a:ext cx="619051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53536"/>
            <a:ext cx="109728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46237"/>
            <a:ext cx="109728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from" TargetMode="External"/><Relationship Id="rId2" Type="http://schemas.openxmlformats.org/officeDocument/2006/relationships/hyperlink" Target="https://kamensk-uralskiy.com/putevoditel/pamyatniki-prirody/129-porog-revun-burka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raloved.ru/porog-revun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4303" y="674558"/>
            <a:ext cx="105530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ГАУ «КЦСОН города Каменска-Уральского»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Школа </a:t>
            </a:r>
            <a:r>
              <a:rPr lang="ru-RU" sz="2000" dirty="0"/>
              <a:t>пожилого </a:t>
            </a:r>
            <a:r>
              <a:rPr lang="ru-RU" sz="2000" dirty="0" smtClean="0"/>
              <a:t>возраста</a:t>
            </a:r>
            <a:r>
              <a:rPr lang="ru-RU" dirty="0" smtClean="0"/>
              <a:t>                                                             </a:t>
            </a:r>
            <a:endParaRPr lang="ru-RU" dirty="0" smtClean="0"/>
          </a:p>
          <a:p>
            <a:pPr algn="ctr"/>
            <a:r>
              <a:rPr lang="ru-RU" sz="2000" dirty="0" smtClean="0"/>
              <a:t>   по направлению</a:t>
            </a:r>
          </a:p>
          <a:p>
            <a:pPr algn="ctr"/>
            <a:r>
              <a:rPr lang="ru-RU" sz="3200" b="1" dirty="0" smtClean="0"/>
              <a:t> </a:t>
            </a:r>
            <a:r>
              <a:rPr lang="ru-RU" sz="3200" dirty="0"/>
              <a:t>«Краеведение»</a:t>
            </a:r>
          </a:p>
          <a:p>
            <a:pPr algn="ctr"/>
            <a:r>
              <a:rPr lang="ru-RU" dirty="0"/>
              <a:t>                                                                     </a:t>
            </a:r>
            <a:endParaRPr lang="ru-RU" dirty="0" smtClean="0"/>
          </a:p>
          <a:p>
            <a:pPr algn="ctr"/>
            <a:r>
              <a:rPr lang="ru-RU" dirty="0" smtClean="0"/>
              <a:t>тема </a:t>
            </a:r>
            <a:r>
              <a:rPr lang="ru-RU" smtClean="0"/>
              <a:t>занятия:</a:t>
            </a:r>
          </a:p>
          <a:p>
            <a:pPr algn="ctr"/>
            <a:r>
              <a:rPr lang="ru-RU" sz="6000" smtClean="0"/>
              <a:t>«</a:t>
            </a:r>
            <a:r>
              <a:rPr lang="ru-RU" sz="6000" dirty="0" smtClean="0"/>
              <a:t>Порог ревун»</a:t>
            </a:r>
          </a:p>
          <a:p>
            <a:endParaRPr lang="ru-RU" dirty="0"/>
          </a:p>
          <a:p>
            <a:endParaRPr lang="ru-RU" dirty="0" smtClean="0"/>
          </a:p>
          <a:p>
            <a:pPr algn="r"/>
            <a:r>
              <a:rPr lang="ru-RU" dirty="0" smtClean="0"/>
              <a:t>                                                              </a:t>
            </a:r>
            <a:r>
              <a:rPr lang="ru-RU" dirty="0" smtClean="0"/>
              <a:t>Руководитель: специалист по социальной работе -  </a:t>
            </a:r>
            <a:r>
              <a:rPr lang="ru-RU" dirty="0" smtClean="0"/>
              <a:t>Холкина С.А</a:t>
            </a:r>
            <a:r>
              <a:rPr lang="ru-RU" dirty="0" smtClean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659757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29212" y="517906"/>
            <a:ext cx="9488031" cy="6924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Порог Ревун на реке Исеть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5636" y="1394233"/>
            <a:ext cx="106016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Helvetica Neue"/>
              </a:rPr>
              <a:t>Самая </a:t>
            </a:r>
            <a:r>
              <a:rPr lang="ru-RU" dirty="0">
                <a:latin typeface="Helvetica Neue"/>
              </a:rPr>
              <a:t>популярная туристическая достопримечательность на востоке Свердловской области – это порог Ревун. </a:t>
            </a:r>
            <a:r>
              <a:rPr lang="ru-RU" dirty="0" smtClean="0">
                <a:latin typeface="Helvetica Neue"/>
              </a:rPr>
              <a:t>Река Исеть</a:t>
            </a:r>
            <a:r>
              <a:rPr lang="ru-RU" dirty="0">
                <a:latin typeface="Helvetica Neue"/>
              </a:rPr>
              <a:t> в этом месте совсем не та, какой ее привыкли видеть горожане в Екатеринбурге. Из спокойной речки она превращается в бурный горный поток, окруженный скалами.</a:t>
            </a:r>
            <a:endParaRPr lang="ru-RU" dirty="0"/>
          </a:p>
        </p:txBody>
      </p:sp>
      <p:pic>
        <p:nvPicPr>
          <p:cNvPr id="2053" name="Picture 5" descr="Порог Реву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44417" y="2344848"/>
            <a:ext cx="3761714" cy="241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5636" y="2594562"/>
            <a:ext cx="70979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Порогов на реках </a:t>
            </a:r>
            <a:r>
              <a:rPr lang="ru-RU" dirty="0" smtClean="0">
                <a:latin typeface="Helvetica Neue"/>
              </a:rPr>
              <a:t>Среднего Урала</a:t>
            </a:r>
            <a:r>
              <a:rPr lang="ru-RU" dirty="0">
                <a:latin typeface="Helvetica Neue"/>
              </a:rPr>
              <a:t> (в отличие от </a:t>
            </a:r>
            <a:r>
              <a:rPr lang="ru-RU" dirty="0" smtClean="0">
                <a:latin typeface="Helvetica Neue"/>
              </a:rPr>
              <a:t>Южного) </a:t>
            </a:r>
            <a:r>
              <a:rPr lang="ru-RU" dirty="0">
                <a:latin typeface="Helvetica Neue"/>
              </a:rPr>
              <a:t>почти нет, поэтому Ревун тем более уникален. Весной категория сложности порога повышается со второй до пятой. Именно весной Ревун выглядит наиболее впечатляюще. Имеет длину примерно 300 метров. В русле реки беспорядочно торчат большие глыбы.</a:t>
            </a:r>
            <a:endParaRPr lang="ru-RU" dirty="0"/>
          </a:p>
        </p:txBody>
      </p:sp>
      <p:pic>
        <p:nvPicPr>
          <p:cNvPr id="2055" name="Picture 7" descr="Порог Ревун на реке Исет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2702" y="4068231"/>
            <a:ext cx="3761714" cy="251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37488097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6169" y="633743"/>
            <a:ext cx="111629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Исеть течет здесь в красивом, скалистом каньоне. По обоим берегам порога возвышаются скалы. На левом берегу раскинулась березовая роща, в которой обычно останавливаются туристы. Вот только дров здесь уже давно нет. Нужно везти с собой или купить у местных жителей.</a:t>
            </a:r>
            <a:endParaRPr lang="ru-RU" dirty="0"/>
          </a:p>
        </p:txBody>
      </p:sp>
      <p:pic>
        <p:nvPicPr>
          <p:cNvPr id="3074" name="Picture 2" descr="Скалы на пороге Реву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802" y="1708395"/>
            <a:ext cx="5558828" cy="427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55121" y="1837853"/>
            <a:ext cx="51423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Рядом с березовой рощей можно найти выложенную из камней спираль, которой приписывают мистические свойства. Некоторые считают, что ей тысячи лет.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618082" y="3413156"/>
            <a:ext cx="46625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Ежегодно на Ревун приезжают тысячи туристов со всего Урала. Несколько раз в год на пороге проводятся соревнования. Максимальный наплыв туристов и спортсменов наблюдается в майские праздники и 12 июня.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52733249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7657" y="362857"/>
            <a:ext cx="10087429" cy="2002972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/>
              <a:t>В районе деревни </a:t>
            </a:r>
            <a:r>
              <a:rPr lang="ru-RU" sz="2000" dirty="0" err="1"/>
              <a:t>Бекленищева</a:t>
            </a:r>
            <a:r>
              <a:rPr lang="ru-RU" sz="2000" dirty="0"/>
              <a:t> и поселка Горного река Исеть образует сложную систему порогов. Здесь на протяжении 1,5 километра из воды торчат беспорядочно разбросанные каменные глыбы, являющиеся массивом палеозойских лав – порфиритов, которые образовались в результате действия мощного </a:t>
            </a:r>
            <a:r>
              <a:rPr lang="ru-RU" sz="2000" dirty="0" err="1"/>
              <a:t>палеовулкана</a:t>
            </a:r>
            <a:r>
              <a:rPr lang="ru-RU" sz="2000" dirty="0"/>
              <a:t>.</a:t>
            </a:r>
          </a:p>
          <a:p>
            <a:r>
              <a:rPr lang="ru-RU" sz="2000" dirty="0"/>
              <a:t>Геологи называют его Покровским, по названию села, окраина которого находится на бывшем вулкане, извергавшимся 300 миллионов лет назад. Застывшая вулканическая порода темного цвета с вишневым и зеленоватым оттенком очень твердая и прочная.</a:t>
            </a:r>
          </a:p>
          <a:p>
            <a:endParaRPr lang="ru-RU" dirty="0"/>
          </a:p>
        </p:txBody>
      </p:sp>
      <p:pic>
        <p:nvPicPr>
          <p:cNvPr id="1026" name="Picture 2" descr="На рубеже XIX–XX вв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9659" y="2451282"/>
            <a:ext cx="6241142" cy="386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6023" y="3164810"/>
            <a:ext cx="41460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1" dirty="0" smtClean="0">
                <a:effectLst/>
                <a:latin typeface="-apple-system"/>
              </a:rPr>
              <a:t>На правом берегу Исети (перед порогом) видны руины бывшей картонной фабрики. Здесь производили в том числе картон для будильников и </a:t>
            </a:r>
            <a:r>
              <a:rPr lang="ru-RU" b="0" i="1" dirty="0" err="1" smtClean="0">
                <a:effectLst/>
                <a:latin typeface="-apple-system"/>
              </a:rPr>
              <a:t>околышный</a:t>
            </a:r>
            <a:r>
              <a:rPr lang="ru-RU" b="0" i="1" dirty="0" smtClean="0">
                <a:effectLst/>
                <a:latin typeface="-apple-system"/>
              </a:rPr>
              <a:t> картон для фуражек.</a:t>
            </a:r>
          </a:p>
          <a:p>
            <a:r>
              <a:rPr lang="ru-RU" b="0" i="1" dirty="0" smtClean="0">
                <a:effectLst/>
                <a:latin typeface="-apple-system"/>
              </a:rPr>
              <a:t>Кстати, в былые времена здесь была мельница. На левом берегу Исети, под скалами близ воды можно увидеть два сохранившихся мельничных жернова.</a:t>
            </a:r>
            <a:endParaRPr lang="ru-RU" b="0" i="1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38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На протяжении 1,5 километра из воды торчат беспорядочно разбросанные каменные глыб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771" y="2148113"/>
            <a:ext cx="9013372" cy="425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4742" y="478973"/>
            <a:ext cx="10363201" cy="18142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600" i="1" dirty="0"/>
              <a:t>Порог получил свое название за шум. При большой воде рев порога слышен издалека. Интересно, что у местных жителей было распространено другое название – </a:t>
            </a:r>
            <a:r>
              <a:rPr lang="ru-RU" sz="3600" b="1" i="1" dirty="0" err="1"/>
              <a:t>Буркан</a:t>
            </a:r>
            <a:r>
              <a:rPr lang="ru-RU" sz="3600" i="1" dirty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74416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4114" y="449942"/>
            <a:ext cx="11567887" cy="3529621"/>
          </a:xfrm>
        </p:spPr>
        <p:txBody>
          <a:bodyPr/>
          <a:lstStyle/>
          <a:p>
            <a:r>
              <a:rPr lang="ru-RU" sz="2200" dirty="0" smtClean="0"/>
              <a:t>С </a:t>
            </a:r>
            <a:r>
              <a:rPr lang="ru-RU" sz="2200" dirty="0"/>
              <a:t>большим трудом Исеть пробивает себе дорогу в этом каменном хаосе уже миллионы лет. С мощным ревом устремляется в узкий каньон и бьется о встречные камни, образуя пенные кружева на поверхности. </a:t>
            </a:r>
          </a:p>
          <a:p>
            <a:r>
              <a:rPr lang="ru-RU" sz="2200" dirty="0"/>
              <a:t>На этом отрезке перепад высот в течении реки составляет 43 метра. Порог и скалы на берегу у деревни </a:t>
            </a:r>
            <a:r>
              <a:rPr lang="ru-RU" sz="2200" dirty="0" err="1"/>
              <a:t>Бекленищева</a:t>
            </a:r>
            <a:r>
              <a:rPr lang="ru-RU" sz="2200" dirty="0"/>
              <a:t> являются геологическим и ландшафтными памятниками природы.</a:t>
            </a:r>
          </a:p>
          <a:p>
            <a:r>
              <a:rPr lang="ru-RU" sz="2200" dirty="0"/>
              <a:t>У спортсменов есть несколько маршрутов прохождения Ревуна. Здесь они отрабатывают навыки прохождения порогов.</a:t>
            </a:r>
          </a:p>
          <a:p>
            <a:endParaRPr lang="ru-RU" dirty="0"/>
          </a:p>
        </p:txBody>
      </p:sp>
      <p:pic>
        <p:nvPicPr>
          <p:cNvPr id="3074" name="Picture 2" descr="У спортсменов есть несколько маршрутов прохождения Реву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4971" y="3269692"/>
            <a:ext cx="5080000" cy="318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3913" y="4250646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0" i="0" dirty="0" smtClean="0">
                <a:effectLst/>
                <a:latin typeface="-apple-system"/>
              </a:rPr>
              <a:t>Спускающиеся к реке скалы отлично подходят для тренировок и соревнований альпинистов. В скалы вбиты специальные альпинистские крючья и кольца.</a:t>
            </a:r>
          </a:p>
          <a:p>
            <a:pPr algn="just"/>
            <a:r>
              <a:rPr lang="ru-RU" b="0" i="0" dirty="0" smtClean="0">
                <a:effectLst/>
                <a:latin typeface="-apple-system"/>
              </a:rPr>
              <a:t>Ежегодно на Ревун приезжают тысячи туристов и спортсменов со всего Урала. Несколько раз в год на пороге проводятся соревнования.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-apple-system"/>
              </a:rPr>
              <a:t> </a:t>
            </a:r>
            <a:endParaRPr lang="ru-RU" b="0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651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1886" y="1436914"/>
            <a:ext cx="4457908" cy="4392809"/>
          </a:xfrm>
        </p:spPr>
        <p:txBody>
          <a:bodyPr/>
          <a:lstStyle/>
          <a:p>
            <a:pPr marL="0" indent="0">
              <a:buNone/>
            </a:pPr>
            <a:r>
              <a:rPr lang="ru-RU" sz="2000" i="1" dirty="0"/>
              <a:t>Интересно</a:t>
            </a:r>
          </a:p>
          <a:p>
            <a:r>
              <a:rPr lang="ru-RU" sz="2000" i="1" dirty="0"/>
              <a:t>На пороге Ревун проходила часть съёмок фильмов «Географ глобус пропил» (2013), а также «Золотая баба» (1986) и сериала «Угрюм-река» (2020).</a:t>
            </a:r>
          </a:p>
          <a:p>
            <a:endParaRPr lang="ru-RU" dirty="0"/>
          </a:p>
        </p:txBody>
      </p:sp>
      <p:pic>
        <p:nvPicPr>
          <p:cNvPr id="4098" name="Picture 2" descr="https://a.d-cd.net/2cea716s-19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4271" y="1756229"/>
            <a:ext cx="6922078" cy="461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281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kamensk-uralskiy.com/putevoditel/pamyatniki-prirody/129-porog-revun-burkan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yandex.ru/images/search?from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uraloved.ru/porog-revun</a:t>
            </a:r>
            <a:endParaRPr lang="ru-RU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140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110</TotalTime>
  <Words>410</Words>
  <Application>Microsoft Office PowerPoint</Application>
  <PresentationFormat>Произвольный</PresentationFormat>
  <Paragraphs>35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Литейная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Источники информации:</vt:lpstr>
      <vt:lpstr>Слайд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Краеведческая находка  порог Ревун</dc:title>
  <dc:creator>Пользователь Windows</dc:creator>
  <cp:lastModifiedBy>Shafikova_GA</cp:lastModifiedBy>
  <cp:revision>16</cp:revision>
  <dcterms:created xsi:type="dcterms:W3CDTF">2022-04-02T17:03:36Z</dcterms:created>
  <dcterms:modified xsi:type="dcterms:W3CDTF">2024-02-07T08:31:20Z</dcterms:modified>
</cp:coreProperties>
</file>