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92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5" r:id="rId30"/>
  </p:sldIdLst>
  <p:sldSz cx="9144000" cy="6858000" type="screen4x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84" d="100"/>
          <a:sy n="84" d="100"/>
        </p:scale>
        <p:origin x="-2394" y="-6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2/14/2024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2/14/2024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2/14/2024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2/14/2024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2/14/2024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2/14/2024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2/14/2024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2/14/2024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2/14/2024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2/14/2024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add title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2/14/2024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AF463A-BC7C-46EE-9F1E-7F377CCA4891}" type="datetimeFigureOut">
              <a:rPr lang="en-US" smtClean="0"/>
              <a:pPr/>
              <a:t>2/14/2024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latinLnBrk="0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latinLnBrk="0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latinLnBrk="0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latinLnBrk="0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latinLnBrk="0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latinLnBrk="0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AutoShape 2" descr="Курсы машинописи на ПК в Челябинске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28" name="Picture 4" descr="Обучение машинописи в центре «Аристек»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63309" y="685800"/>
            <a:ext cx="8928291" cy="23391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5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Times New Roman" pitchFamily="18" charset="0"/>
                <a:cs typeface="Times New Roman" pitchFamily="18" charset="0"/>
              </a:rPr>
              <a:t>Компьютерная машинопись,</a:t>
            </a:r>
          </a:p>
          <a:p>
            <a:r>
              <a:rPr lang="ru-RU" sz="48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Times New Roman" pitchFamily="18" charset="0"/>
                <a:cs typeface="Times New Roman" pitchFamily="18" charset="0"/>
              </a:rPr>
              <a:t>как способ восстановительной</a:t>
            </a:r>
          </a:p>
          <a:p>
            <a:pPr algn="ctr"/>
            <a:r>
              <a:rPr lang="ru-RU" sz="48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Times New Roman" pitchFamily="18" charset="0"/>
                <a:cs typeface="Times New Roman" pitchFamily="18" charset="0"/>
              </a:rPr>
              <a:t>реабилитации</a:t>
            </a:r>
            <a:endParaRPr lang="ru-RU" sz="4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267200" y="4572000"/>
            <a:ext cx="4114800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ru-RU" sz="2000" b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Times New Roman" pitchFamily="18" charset="0"/>
                <a:cs typeface="Times New Roman" pitchFamily="18" charset="0"/>
              </a:rPr>
              <a:t>Выполнила:</a:t>
            </a:r>
          </a:p>
          <a:p>
            <a:r>
              <a:rPr lang="ru-RU" sz="2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Times New Roman" pitchFamily="18" charset="0"/>
                <a:cs typeface="Times New Roman" pitchFamily="18" charset="0"/>
              </a:rPr>
              <a:t>Специалист 1 квалификационной категории Социально-реабилитационного отделения</a:t>
            </a:r>
          </a:p>
          <a:p>
            <a:endParaRPr lang="ru-RU" sz="2000" b="1" cap="none" spc="0" dirty="0" smtClean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Times New Roman" pitchFamily="18" charset="0"/>
                <a:cs typeface="Times New Roman" pitchFamily="18" charset="0"/>
              </a:rPr>
              <a:t>Карпавичене</a:t>
            </a:r>
            <a:r>
              <a:rPr lang="ru-RU" sz="2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Times New Roman" pitchFamily="18" charset="0"/>
                <a:cs typeface="Times New Roman" pitchFamily="18" charset="0"/>
              </a:rPr>
              <a:t> Ирина Анатольевна</a:t>
            </a:r>
            <a:endParaRPr lang="ru-RU" sz="2000" b="1" cap="none" spc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5842" name="Picture 2" descr="C:\Users\КЦ-СОН-ТСР\Downloads\IMG_20240212_14521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14400" y="4038600"/>
            <a:ext cx="1752600" cy="2286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7" name="TextBox 6"/>
          <p:cNvSpPr txBox="1"/>
          <p:nvPr/>
        </p:nvSpPr>
        <p:spPr>
          <a:xfrm>
            <a:off x="3886200" y="3048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286000" y="152400"/>
            <a:ext cx="5688032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000" b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Times New Roman" pitchFamily="18" charset="0"/>
                <a:cs typeface="Times New Roman" pitchFamily="18" charset="0"/>
              </a:rPr>
              <a:t>ГАУСО СО «КЦСОН </a:t>
            </a:r>
            <a:r>
              <a:rPr lang="ru-RU" sz="2000" b="1" cap="none" spc="0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Times New Roman" pitchFamily="18" charset="0"/>
                <a:cs typeface="Times New Roman" pitchFamily="18" charset="0"/>
              </a:rPr>
              <a:t>Новолялинского</a:t>
            </a:r>
            <a:r>
              <a:rPr lang="ru-RU" sz="2000" b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Times New Roman" pitchFamily="18" charset="0"/>
                <a:cs typeface="Times New Roman" pitchFamily="18" charset="0"/>
              </a:rPr>
              <a:t> района»</a:t>
            </a:r>
            <a:endParaRPr lang="ru-RU" sz="2000" b="1" cap="none" spc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Обучение машинописи в центре «Аристек»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2" cy="685800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152400" y="152400"/>
            <a:ext cx="80010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     </a:t>
            </a:r>
            <a:r>
              <a:rPr lang="ru-RU" b="1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Машинопись, как способ восстановительной реабилитации, имеет свои особенности и преимущества. Этот уникальный подход позволяет вернуть людям, испытавшим травмы или утратившим определенные функции, возможность снова полноценно общаться и включаться в общественную жизнь.</a:t>
            </a:r>
          </a:p>
          <a:p>
            <a:pPr algn="just"/>
            <a:r>
              <a:rPr lang="ru-RU" b="1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         В целом «Компьютерная машинопись» является эффективным и инновационным методом, способствующим полноценной и быстрой реабилитации пожилых людей и людей с ОВЗ.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Обучение машинописи в центре «Аристек»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2" cy="6858000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228600" y="152400"/>
            <a:ext cx="67818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     </a:t>
            </a:r>
            <a:r>
              <a:rPr lang="ru-RU" b="1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Современное общество выдвигает перед специалистами высокие требования не только к знанию и виртуозному владению новыми информационными технологиями, но и умению грамотно и умело применить их на практике, в своей будущей профессии.</a:t>
            </a:r>
            <a:endParaRPr lang="ru-RU" b="1" i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Обучение машинописи в центре «Аристек»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2" cy="6858000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304800" y="304800"/>
            <a:ext cx="73152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         </a:t>
            </a:r>
            <a:r>
              <a:rPr lang="ru-RU" b="1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Изучение курса «Компьютерная машинопись» позволит не только определить будущую профессию, но и  возобновить общение с окружающими, родственниками, выполнять рабочие задачи и делиться своими мыслями и чувствами через письма или сообщения.</a:t>
            </a:r>
          </a:p>
          <a:p>
            <a:pPr algn="just"/>
            <a:r>
              <a:rPr lang="ru-RU" b="1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     Приобретенные навыки помогут более эффективно использовать компьютер в различных областях своей деятельности, что значительно повышает качество жизни и самооценку пожилых людей и инвалидов.</a:t>
            </a:r>
            <a:endParaRPr lang="ru-RU" b="1" i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Обучение машинописи в центре «Аристек»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2" cy="6858000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762000" y="609600"/>
            <a:ext cx="67818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         </a:t>
            </a:r>
            <a:r>
              <a:rPr lang="ru-RU" b="1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В настоящее время считается правилом плохого тона независимо от того, какой профессией владеет специалист, работать на клавиатуре двумя пальцами.</a:t>
            </a:r>
          </a:p>
          <a:p>
            <a:pPr algn="just"/>
            <a:r>
              <a:rPr lang="ru-RU" b="1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         Чтобы выглядеть деловым и современным человеком необходимо овладеть «слепым» десятипальцевым способом печати.</a:t>
            </a:r>
            <a:endParaRPr lang="ru-RU" b="1" i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Обучение машинописи в центре «Аристек»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2" cy="6858000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609600" y="304800"/>
            <a:ext cx="701040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    </a:t>
            </a:r>
            <a:r>
              <a:rPr lang="ru-RU" b="1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Изучение курса «Компьютерная машинопись» позволит не только определить будущую профессию, а также является эффективным методом восстановления функции рук и пальцев. Она помогает улучшить координацию движений, силу мышц и гибкость суставов. Этот метод может быть использован как самостоятельный метод реабилитации или в сочетании с другими методами, такими как физиотерапия, массаж и упражнения на тренажерах.</a:t>
            </a:r>
          </a:p>
          <a:p>
            <a:pPr algn="just"/>
            <a:r>
              <a:rPr lang="ru-RU" b="1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         «Компьютерная машинопись» для реабилитации может быть полезна для людей, которые страдают от различных заболеваний, таких как артрит, травмы рук, инсульт, болезнь Паркинсона и другие. Этот метод помогает улучшить мелкую моторику, координацию движений, силу мышц и гибкость суставов.</a:t>
            </a:r>
          </a:p>
          <a:p>
            <a:pPr algn="just"/>
            <a:r>
              <a:rPr lang="ru-RU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         </a:t>
            </a:r>
          </a:p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    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Обучение машинописи в центре «Аристек»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2" cy="6858000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914400" y="457200"/>
            <a:ext cx="693420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         </a:t>
            </a:r>
            <a:r>
              <a:rPr lang="ru-RU" b="1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Одним из современных способов работы с клавиатурой является «слепой» десятипальцевый способ печати.</a:t>
            </a:r>
          </a:p>
          <a:p>
            <a:pPr algn="just"/>
            <a:r>
              <a:rPr lang="ru-RU" b="1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«Слепой» десятипальцевый метод считается полностью освоенным только тогда, когда сознание печатающего не контролирует движение пальцев рук по буквенным клавишам клавиатуры.</a:t>
            </a:r>
          </a:p>
          <a:p>
            <a:pPr algn="just"/>
            <a:r>
              <a:rPr lang="ru-RU" b="1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         </a:t>
            </a:r>
            <a:endParaRPr lang="ru-RU" b="1" i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6082" name="Picture 2" descr="Научись печатать быстро. Десятипальцевый метод печати.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34000" y="3581400"/>
            <a:ext cx="3262706" cy="236220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1371600" y="6248400"/>
            <a:ext cx="69342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Курс «Компьютерная машинопись» включает в себя 15 занятий</a:t>
            </a:r>
            <a:endParaRPr lang="ru-RU" b="1" i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Обучение машинописи в центре «Аристек»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" y="0"/>
            <a:ext cx="9144002" cy="6858000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457200" y="914400"/>
            <a:ext cx="7924800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     </a:t>
            </a:r>
            <a:r>
              <a:rPr lang="ru-RU" b="1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«Обучение машинописи на компьютере» предполагает освоение «слепого десятипальцевого метода печати» на русской раскладке клавиатуры. В процессе обучения предусматривается освоение теории техники письма, а также приобретение навыков быстрой и качественной печати.</a:t>
            </a:r>
          </a:p>
          <a:p>
            <a:pPr algn="just"/>
            <a:endParaRPr lang="ru-RU" b="1" i="1" dirty="0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b="1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         Систематические занятия машинописью  позволяют повысить эффективность реабилитационной программы и сократить временные рамки восстановления.</a:t>
            </a:r>
            <a:endParaRPr lang="ru-RU" b="1" i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295400" y="152400"/>
            <a:ext cx="4381328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000" b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Times New Roman" pitchFamily="18" charset="0"/>
                <a:cs typeface="Times New Roman" pitchFamily="18" charset="0"/>
              </a:rPr>
              <a:t>Цель программы:</a:t>
            </a:r>
            <a:endParaRPr lang="ru-RU" sz="4000" b="1" cap="none" spc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Обучение машинописи в центре «Аристек»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2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1447800" y="304800"/>
            <a:ext cx="7098803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4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Times New Roman" pitchFamily="18" charset="0"/>
                <a:cs typeface="Times New Roman" pitchFamily="18" charset="0"/>
              </a:rPr>
              <a:t>Основная задача программы:</a:t>
            </a:r>
            <a:endParaRPr lang="ru-RU" sz="40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81000" y="1143000"/>
            <a:ext cx="8001000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         </a:t>
            </a:r>
            <a:r>
              <a:rPr lang="ru-RU" b="1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Заключается в восстановлении моторики и координации движений у граждан с проблемами двигательных функций верхних конечностей. Путем регулярных тренировок, проводимых под наблюдением опытного специалиста, люди постепенно осваивают навыки печатания на клавиатуре. Это упражнение помогает восстановить тонус мышц и улучшить общую физическую форму. </a:t>
            </a:r>
          </a:p>
          <a:p>
            <a:pPr algn="just"/>
            <a:r>
              <a:rPr lang="ru-RU" b="1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         Постепенно восстанавливается когнитивная деятельность пожилых людей, улучшается кратковременная память и умение планировать свои действия.</a:t>
            </a:r>
            <a:endParaRPr lang="ru-RU" b="1" i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Обучение машинописи в центре «Аристек»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" y="0"/>
            <a:ext cx="9144002" cy="6858000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152400" y="228600"/>
            <a:ext cx="784860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     </a:t>
            </a:r>
            <a:r>
              <a:rPr lang="ru-RU" b="1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Программа курса связана с практическими задачами автоматизации работы по подготовке и обработке документов с помощью персонального компьютера.</a:t>
            </a:r>
          </a:p>
          <a:p>
            <a:pPr algn="just"/>
            <a:r>
              <a:rPr lang="ru-RU" b="1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         Систематические занятия машинописью позволяют повысить эффективность реабилитационной программы и сократить временные рамки восстановления. Поскольку данная методика основывается на адаптации инвалидов и пожилых людей к современным технологиям, участники реабилитационного процесса также приобретают практические навыки, которые могут использовать в повседневной жизни.</a:t>
            </a:r>
            <a:endParaRPr lang="ru-RU" b="1" i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Обучение машинописи в центре «Аристек»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2" cy="6858000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609600" y="533400"/>
            <a:ext cx="7848600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     </a:t>
            </a:r>
            <a:r>
              <a:rPr lang="ru-RU" b="1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На занятиях вырабатывается рефлекс правильного передвижения рук по клавиатуре «вслепую», который доступен любому человеку и, освоив его однажды, не теряется навык. В основе метода лежит поэтапное изучение.</a:t>
            </a:r>
          </a:p>
          <a:p>
            <a:pPr algn="just"/>
            <a:r>
              <a:rPr lang="ru-RU" b="1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         Во время занятий тренируются навыки письма и ведется работа над восстановлением или улучшением управления своими руками, что особенно полезно при реабилитации после инсульта, травмы или других повреждений, которые затронули мелкую моторику рук. Улучшается концентрация, внимания и память.</a:t>
            </a:r>
            <a:endParaRPr lang="ru-RU" b="1" i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Обучение машинописи в центре «Аристек»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2" cy="6858000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533400" y="533400"/>
            <a:ext cx="7543801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     </a:t>
            </a:r>
            <a:r>
              <a:rPr lang="ru-RU" b="1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В результате изучения учебной программы нужно уметь печатать в среднем со скоростью 80-100 ударов в минуту и получить возможность совершенствовать по этой методике до скорости от 100-120 ударов в минуту, уметь оформить по </a:t>
            </a:r>
            <a:r>
              <a:rPr lang="ru-RU" b="1" i="1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ГОСТу</a:t>
            </a:r>
            <a:r>
              <a:rPr lang="ru-RU" b="1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любой текстовый файл, а также отредактировать его.</a:t>
            </a:r>
            <a:endParaRPr lang="ru-RU" b="1" i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Обучение машинописи в центре «Аристек»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2" cy="6858000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533401" y="457200"/>
            <a:ext cx="81534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         </a:t>
            </a:r>
            <a:r>
              <a:rPr lang="ru-RU" b="1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По окончании программы вы можете стать квалифицированным работником с основательной теоретической и практической  подготовкой.</a:t>
            </a:r>
          </a:p>
          <a:p>
            <a:pPr algn="just"/>
            <a:r>
              <a:rPr lang="ru-RU" b="1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         Программа заканчивается зачетом на скорость и практическими работами по оформлению текстового материала.</a:t>
            </a:r>
            <a:endParaRPr lang="ru-RU" b="1" i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Обучение машинописи в центре «Аристек»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2" cy="68580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533400" y="1143000"/>
            <a:ext cx="8077200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ru-RU" b="1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Содержание  предлагаемой программы определяет следующие цели: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Ø"/>
            </a:pPr>
            <a:r>
              <a:rPr lang="ru-RU" b="1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Формирование знаний о раскладке и конструктивных особенностях клавиатуры ПК;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Ø"/>
            </a:pPr>
            <a:r>
              <a:rPr lang="ru-RU" b="1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Назначении и основных функциях текстового редактора;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Ø"/>
            </a:pPr>
            <a:r>
              <a:rPr lang="ru-RU" b="1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Правилах оформления текстового материала и табличных форм;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Ø"/>
            </a:pPr>
            <a:r>
              <a:rPr lang="ru-RU" b="1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Требованиях при оформлении печатного материала;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Ø"/>
            </a:pPr>
            <a:r>
              <a:rPr lang="ru-RU" b="1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Овладение техникой десятипальцевого способа печати;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Ø"/>
            </a:pPr>
            <a:r>
              <a:rPr lang="ru-RU" b="1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Умение печатать под диктовку и печатать текст с листа;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Ø"/>
            </a:pPr>
            <a:r>
              <a:rPr lang="ru-RU" b="1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Красиво и грамотно располагать цифровой и текстовый материал;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Ø"/>
            </a:pPr>
            <a:r>
              <a:rPr lang="ru-RU" b="1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Знать различные виды машинописных работ;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Ø"/>
            </a:pPr>
            <a:r>
              <a:rPr lang="ru-RU" b="1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Знать и уметь применять на практике правила, предъявляемые к оформлению текстового материала.</a:t>
            </a:r>
            <a:endParaRPr lang="ru-RU" b="1" i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981200" y="228600"/>
            <a:ext cx="5108450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000" b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Times New Roman" pitchFamily="18" charset="0"/>
                <a:cs typeface="Times New Roman" pitchFamily="18" charset="0"/>
              </a:rPr>
              <a:t>Цели и задачи курса:</a:t>
            </a:r>
            <a:endParaRPr lang="ru-RU" sz="4000" b="1" cap="none" spc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Обучение машинописи в центре «Аристек»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2" cy="685800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533400" y="381000"/>
            <a:ext cx="716280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b="1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         Основной формой обучения по данной программе является урок.</a:t>
            </a:r>
          </a:p>
          <a:p>
            <a:pPr algn="just"/>
            <a:r>
              <a:rPr lang="ru-RU" b="1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70% учебного времени отводится выполнению практических заданий.</a:t>
            </a:r>
          </a:p>
          <a:p>
            <a:pPr algn="just"/>
            <a:endParaRPr lang="ru-RU" b="1" i="1" dirty="0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b="1" i="1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Ао</a:t>
            </a:r>
            <a:r>
              <a:rPr lang="ru-RU" b="1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ао</a:t>
            </a:r>
            <a:r>
              <a:rPr lang="ru-RU" b="1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ао</a:t>
            </a:r>
            <a:r>
              <a:rPr lang="ru-RU" b="1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ао</a:t>
            </a:r>
            <a:r>
              <a:rPr lang="ru-RU" b="1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ао</a:t>
            </a:r>
            <a:r>
              <a:rPr lang="ru-RU" b="1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ао</a:t>
            </a:r>
            <a:r>
              <a:rPr lang="ru-RU" b="1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ао</a:t>
            </a:r>
            <a:r>
              <a:rPr lang="ru-RU" b="1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ао</a:t>
            </a:r>
            <a:r>
              <a:rPr lang="ru-RU" b="1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ао</a:t>
            </a:r>
            <a:r>
              <a:rPr lang="ru-RU" b="1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ао</a:t>
            </a:r>
            <a:r>
              <a:rPr lang="ru-RU" b="1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ао</a:t>
            </a:r>
            <a:r>
              <a:rPr lang="ru-RU" b="1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ао</a:t>
            </a:r>
            <a:r>
              <a:rPr lang="ru-RU" b="1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ао</a:t>
            </a:r>
            <a:r>
              <a:rPr lang="ru-RU" b="1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ао</a:t>
            </a:r>
            <a:r>
              <a:rPr lang="ru-RU" b="1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ао</a:t>
            </a:r>
            <a:r>
              <a:rPr lang="ru-RU" b="1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ао</a:t>
            </a:r>
            <a:r>
              <a:rPr lang="ru-RU" b="1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ао</a:t>
            </a:r>
            <a:r>
              <a:rPr lang="ru-RU" b="1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ао</a:t>
            </a:r>
            <a:r>
              <a:rPr lang="ru-RU" b="1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ао</a:t>
            </a:r>
            <a:r>
              <a:rPr lang="ru-RU" b="1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ао</a:t>
            </a:r>
            <a:r>
              <a:rPr lang="ru-RU" b="1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ао</a:t>
            </a:r>
            <a:r>
              <a:rPr lang="ru-RU" b="1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ао</a:t>
            </a:r>
            <a:r>
              <a:rPr lang="ru-RU" b="1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ао</a:t>
            </a:r>
            <a:r>
              <a:rPr lang="ru-RU" b="1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ао</a:t>
            </a:r>
            <a:r>
              <a:rPr lang="ru-RU" b="1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just"/>
            <a:endParaRPr lang="ru-RU" b="1" i="1" dirty="0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b="1" i="1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Вл</a:t>
            </a:r>
            <a:r>
              <a:rPr lang="ru-RU" b="1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вл</a:t>
            </a:r>
            <a:r>
              <a:rPr lang="ru-RU" b="1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вл</a:t>
            </a:r>
            <a:r>
              <a:rPr lang="ru-RU" b="1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вл</a:t>
            </a:r>
            <a:r>
              <a:rPr lang="ru-RU" b="1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вл</a:t>
            </a:r>
            <a:r>
              <a:rPr lang="ru-RU" b="1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вл</a:t>
            </a:r>
            <a:r>
              <a:rPr lang="ru-RU" b="1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вл</a:t>
            </a:r>
            <a:r>
              <a:rPr lang="ru-RU" b="1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вл</a:t>
            </a:r>
            <a:r>
              <a:rPr lang="ru-RU" b="1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вл</a:t>
            </a:r>
            <a:r>
              <a:rPr lang="ru-RU" b="1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вл</a:t>
            </a:r>
            <a:r>
              <a:rPr lang="ru-RU" b="1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вл</a:t>
            </a:r>
            <a:r>
              <a:rPr lang="ru-RU" b="1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вл</a:t>
            </a:r>
            <a:r>
              <a:rPr lang="ru-RU" b="1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вл</a:t>
            </a:r>
            <a:r>
              <a:rPr lang="ru-RU" b="1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вл</a:t>
            </a:r>
            <a:r>
              <a:rPr lang="ru-RU" b="1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вл</a:t>
            </a:r>
            <a:r>
              <a:rPr lang="ru-RU" b="1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вл</a:t>
            </a:r>
            <a:r>
              <a:rPr lang="ru-RU" b="1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вл</a:t>
            </a:r>
            <a:r>
              <a:rPr lang="ru-RU" b="1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вл</a:t>
            </a:r>
            <a:r>
              <a:rPr lang="ru-RU" b="1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вл</a:t>
            </a:r>
            <a:r>
              <a:rPr lang="ru-RU" b="1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вл</a:t>
            </a:r>
            <a:r>
              <a:rPr lang="ru-RU" b="1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вл</a:t>
            </a:r>
            <a:r>
              <a:rPr lang="ru-RU" b="1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вл</a:t>
            </a:r>
            <a:r>
              <a:rPr lang="ru-RU" b="1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вл</a:t>
            </a:r>
            <a:r>
              <a:rPr lang="ru-RU" b="1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вл</a:t>
            </a:r>
            <a:r>
              <a:rPr lang="ru-RU" b="1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вл</a:t>
            </a:r>
            <a:r>
              <a:rPr lang="ru-RU" b="1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вл</a:t>
            </a:r>
            <a:r>
              <a:rPr lang="ru-RU" b="1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вл</a:t>
            </a:r>
            <a:endParaRPr lang="ru-RU" b="1" i="1" dirty="0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b="1" i="1" dirty="0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b="1" i="1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Ыд</a:t>
            </a:r>
            <a:r>
              <a:rPr lang="ru-RU" b="1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ыд</a:t>
            </a:r>
            <a:r>
              <a:rPr lang="ru-RU" b="1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ыд</a:t>
            </a:r>
            <a:r>
              <a:rPr lang="ru-RU" b="1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ыд</a:t>
            </a:r>
            <a:r>
              <a:rPr lang="ru-RU" b="1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ыд</a:t>
            </a:r>
            <a:r>
              <a:rPr lang="ru-RU" b="1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ыд</a:t>
            </a:r>
            <a:r>
              <a:rPr lang="ru-RU" b="1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ыд</a:t>
            </a:r>
            <a:r>
              <a:rPr lang="ru-RU" b="1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ыд</a:t>
            </a:r>
            <a:r>
              <a:rPr lang="ru-RU" b="1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ыд</a:t>
            </a:r>
            <a:r>
              <a:rPr lang="ru-RU" b="1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ыд</a:t>
            </a:r>
            <a:r>
              <a:rPr lang="ru-RU" b="1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ыд</a:t>
            </a:r>
            <a:r>
              <a:rPr lang="ru-RU" b="1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ыд</a:t>
            </a:r>
            <a:r>
              <a:rPr lang="ru-RU" b="1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ыд</a:t>
            </a:r>
            <a:r>
              <a:rPr lang="ru-RU" b="1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ыд</a:t>
            </a:r>
            <a:r>
              <a:rPr lang="ru-RU" b="1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ыд</a:t>
            </a:r>
            <a:r>
              <a:rPr lang="ru-RU" b="1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ыд</a:t>
            </a:r>
            <a:r>
              <a:rPr lang="ru-RU" b="1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ыд</a:t>
            </a:r>
            <a:r>
              <a:rPr lang="ru-RU" b="1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ыд</a:t>
            </a:r>
            <a:r>
              <a:rPr lang="ru-RU" b="1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ыд</a:t>
            </a:r>
            <a:r>
              <a:rPr lang="ru-RU" b="1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ыд</a:t>
            </a:r>
            <a:r>
              <a:rPr lang="ru-RU" b="1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ыд</a:t>
            </a:r>
            <a:r>
              <a:rPr lang="ru-RU" b="1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just"/>
            <a:endParaRPr lang="ru-RU" b="1" i="1" dirty="0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b="1" i="1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Фж</a:t>
            </a:r>
            <a:r>
              <a:rPr lang="ru-RU" b="1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фж</a:t>
            </a:r>
            <a:r>
              <a:rPr lang="ru-RU" b="1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фж</a:t>
            </a:r>
            <a:r>
              <a:rPr lang="ru-RU" b="1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фж</a:t>
            </a:r>
            <a:r>
              <a:rPr lang="ru-RU" b="1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фж</a:t>
            </a:r>
            <a:r>
              <a:rPr lang="ru-RU" b="1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фж</a:t>
            </a:r>
            <a:r>
              <a:rPr lang="ru-RU" b="1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фж</a:t>
            </a:r>
            <a:r>
              <a:rPr lang="ru-RU" b="1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фж</a:t>
            </a:r>
            <a:r>
              <a:rPr lang="ru-RU" b="1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фж</a:t>
            </a:r>
            <a:r>
              <a:rPr lang="ru-RU" b="1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фж</a:t>
            </a:r>
            <a:r>
              <a:rPr lang="ru-RU" b="1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фж</a:t>
            </a:r>
            <a:r>
              <a:rPr lang="ru-RU" b="1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фж</a:t>
            </a:r>
            <a:r>
              <a:rPr lang="ru-RU" b="1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фж</a:t>
            </a:r>
            <a:r>
              <a:rPr lang="ru-RU" b="1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фж</a:t>
            </a:r>
            <a:r>
              <a:rPr lang="ru-RU" b="1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фж</a:t>
            </a:r>
            <a:r>
              <a:rPr lang="ru-RU" b="1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фж</a:t>
            </a:r>
            <a:r>
              <a:rPr lang="ru-RU" b="1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Обучение машинописи в центре «Аристек»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2" cy="6858000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2057400" y="152400"/>
            <a:ext cx="5410200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Times New Roman" pitchFamily="18" charset="0"/>
                <a:cs typeface="Times New Roman" pitchFamily="18" charset="0"/>
              </a:rPr>
              <a:t>В результате обучения нужно знать: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57200" y="1269932"/>
            <a:ext cx="6336350" cy="55880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ru-RU" sz="16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Требования по технике безопасности с работы с ПК;</a:t>
            </a:r>
          </a:p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ru-RU" sz="1600" b="1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Изучение расположения буквенных клавиш клавиатуры;</a:t>
            </a:r>
          </a:p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ru-RU" sz="1600" b="1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Овладение техникой десятипальцевого способа печати;</a:t>
            </a:r>
          </a:p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ru-RU" sz="1600" b="1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Красиво и грамотно располагать цифровой и текстовый материал;</a:t>
            </a:r>
          </a:p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ru-RU" sz="1600" b="1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Знать различные виды машинописных работ;</a:t>
            </a:r>
          </a:p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ru-RU" sz="1600" b="1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Комплекс физический упражнений для предупреждения </a:t>
            </a:r>
            <a:r>
              <a:rPr lang="ru-RU" sz="1600" b="1" i="1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переутомляемости</a:t>
            </a:r>
            <a:r>
              <a:rPr lang="ru-RU" sz="1600" b="1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ru-RU" sz="1600" b="1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Правила посадки при печати, исходную позицию пальцев;</a:t>
            </a:r>
          </a:p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ru-RU" sz="1600" b="1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 Распространенные  сокращения слов и правила их применения;</a:t>
            </a:r>
          </a:p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ru-RU" sz="1600" b="1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Способы и средства работы с файлами (программа Проводник, меню, мышь);</a:t>
            </a:r>
          </a:p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ru-RU" sz="1600" b="1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Действия выполняемые над файлами и папками, алгоритмы этих действий;</a:t>
            </a:r>
          </a:p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ru-RU" sz="1600" b="1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Характеристики файлов;</a:t>
            </a:r>
            <a:endParaRPr lang="ru-RU" sz="1600" b="1" i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Обучение машинописи в центре «Аристек»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" y="0"/>
            <a:ext cx="9144002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1600200" y="381000"/>
            <a:ext cx="632460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Times New Roman" pitchFamily="18" charset="0"/>
                <a:cs typeface="Times New Roman" pitchFamily="18" charset="0"/>
              </a:rPr>
              <a:t>В результате обучения нужно знать: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04800" y="1981200"/>
            <a:ext cx="8973226" cy="33665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ru-RU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Приемы работы со стандартными программами;</a:t>
            </a:r>
          </a:p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ru-RU" b="1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Понятие текста его основных элементов и их характеристики (символ, абзац);</a:t>
            </a:r>
          </a:p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ru-RU" b="1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Назначение и основные возможности текстового процессора;</a:t>
            </a:r>
          </a:p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ru-RU" b="1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Структуру интерфейса текстового процессора и назначение его элементов;</a:t>
            </a:r>
          </a:p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ru-RU" b="1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Суть операций вставки, замены, удаления, копирования, перемещения объектов;</a:t>
            </a:r>
          </a:p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ru-RU" b="1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Средства и способы редактирования и форматирования текстовых документов.</a:t>
            </a:r>
          </a:p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ru-RU" b="1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Общую характеристику средств оргтехники, их назначение;</a:t>
            </a:r>
          </a:p>
          <a:p>
            <a:pPr>
              <a:lnSpc>
                <a:spcPct val="150000"/>
              </a:lnSpc>
              <a:buFont typeface="Wingdings" pitchFamily="2" charset="2"/>
              <a:buChar char="Ø"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Обучение машинописи в центре «Аристек»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" y="0"/>
            <a:ext cx="9144002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381000" y="5334000"/>
            <a:ext cx="6629401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Times New Roman" pitchFamily="18" charset="0"/>
                <a:cs typeface="Times New Roman" pitchFamily="18" charset="0"/>
              </a:rPr>
              <a:t>В результате обучения нужно уметь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52400" y="304800"/>
            <a:ext cx="754380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buFont typeface="Wingdings" pitchFamily="2" charset="2"/>
              <a:buChar char="Ø"/>
            </a:pPr>
            <a:r>
              <a:rPr lang="ru-RU" b="1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Выполнять основные операции с текстами и таблицами в текстовых редакторах;</a:t>
            </a:r>
          </a:p>
          <a:p>
            <a:pPr algn="just">
              <a:buFont typeface="Wingdings" pitchFamily="2" charset="2"/>
              <a:buChar char="Ø"/>
            </a:pPr>
            <a:r>
              <a:rPr lang="ru-RU" b="1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Выполнять различные виды печатных работ;</a:t>
            </a:r>
          </a:p>
          <a:p>
            <a:pPr algn="just">
              <a:buFont typeface="Wingdings" pitchFamily="2" charset="2"/>
              <a:buChar char="Ø"/>
            </a:pPr>
            <a:r>
              <a:rPr lang="ru-RU" b="1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Выполнять расчет скоростных работ;</a:t>
            </a:r>
          </a:p>
          <a:p>
            <a:pPr algn="just">
              <a:buFont typeface="Wingdings" pitchFamily="2" charset="2"/>
              <a:buChar char="Ø"/>
            </a:pPr>
            <a:r>
              <a:rPr lang="ru-RU" b="1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Самостоятельно обрабатывать и сохранять полученную информацию;</a:t>
            </a:r>
          </a:p>
          <a:p>
            <a:pPr algn="just">
              <a:buFont typeface="Wingdings" pitchFamily="2" charset="2"/>
              <a:buChar char="Ø"/>
            </a:pPr>
            <a:r>
              <a:rPr lang="ru-RU" b="1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Оформлять документы через различные интервалы;</a:t>
            </a:r>
          </a:p>
          <a:p>
            <a:pPr algn="just">
              <a:buFont typeface="Wingdings" pitchFamily="2" charset="2"/>
              <a:buChar char="Ø"/>
            </a:pPr>
            <a:r>
              <a:rPr lang="ru-RU" b="1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Оформлять документ в соответствии с требованиями размещения текста;</a:t>
            </a:r>
          </a:p>
          <a:p>
            <a:pPr algn="just">
              <a:buFont typeface="Wingdings" pitchFamily="2" charset="2"/>
              <a:buChar char="Ø"/>
            </a:pPr>
            <a:r>
              <a:rPr lang="ru-RU" b="1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Осуществлять создание, копирование, перемещение, удаление, переименование файлов и папок;</a:t>
            </a:r>
          </a:p>
          <a:p>
            <a:pPr algn="just">
              <a:buFont typeface="Wingdings" pitchFamily="2" charset="2"/>
              <a:buChar char="Ø"/>
            </a:pPr>
            <a:r>
              <a:rPr lang="ru-RU" b="1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Вести 	 работу в стандартных программах </a:t>
            </a:r>
            <a:r>
              <a:rPr lang="en-US" b="1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Windows</a:t>
            </a:r>
            <a:r>
              <a:rPr lang="ru-RU" b="1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;</a:t>
            </a:r>
            <a:endParaRPr lang="ru-RU" b="1" i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Стрелка вверх 4"/>
          <p:cNvSpPr/>
          <p:nvPr/>
        </p:nvSpPr>
        <p:spPr>
          <a:xfrm>
            <a:off x="3276600" y="3810000"/>
            <a:ext cx="1371600" cy="1676400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Обучение машинописи в центре «Аристек»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2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3200400" y="3962400"/>
            <a:ext cx="594360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4000" b="1" dirty="0" smtClean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4000" b="1" dirty="0" smtClean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4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Times New Roman" pitchFamily="18" charset="0"/>
                <a:cs typeface="Times New Roman" pitchFamily="18" charset="0"/>
              </a:rPr>
              <a:t>В результате обучения нужно уметь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52400" y="152400"/>
            <a:ext cx="7391400" cy="30027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  <a:buFont typeface="Wingdings" pitchFamily="2" charset="2"/>
              <a:buChar char="Ø"/>
            </a:pPr>
            <a:r>
              <a:rPr lang="ru-RU" sz="1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Принимать правильную рабочую посадку за клавиатурой, постановку рук;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Ø"/>
            </a:pPr>
            <a:r>
              <a:rPr lang="ru-RU" sz="1600" b="1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Владеть методикой и техникой слепой  десятипальцевой печати;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Ø"/>
            </a:pPr>
            <a:r>
              <a:rPr lang="ru-RU" sz="1600" b="1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Создавать, сохранять, открывать документы различных форматов;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Ø"/>
            </a:pPr>
            <a:r>
              <a:rPr lang="ru-RU" sz="1600" b="1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Редактировать документы, используя средства и способы вставки, замены, удаления, копирования, перемещения объектов, проверки правописания: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Ø"/>
            </a:pPr>
            <a:r>
              <a:rPr lang="ru-RU" sz="1600" b="1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Производить оформление документов;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Ø"/>
            </a:pPr>
            <a:r>
              <a:rPr lang="ru-RU" sz="1600" b="1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Оформлять страницы документа для печати;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Ø"/>
            </a:pPr>
            <a:r>
              <a:rPr lang="ru-RU" sz="1600" b="1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Разрабатывать формы документов как шаблоны.</a:t>
            </a:r>
            <a:endParaRPr lang="ru-RU" sz="1600" b="1" i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Стрелка вверх 4"/>
          <p:cNvSpPr/>
          <p:nvPr/>
        </p:nvSpPr>
        <p:spPr>
          <a:xfrm>
            <a:off x="3048000" y="3200400"/>
            <a:ext cx="1219200" cy="2045208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Обучение машинописи в центре «Аристек»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2" cy="685800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381001" y="533400"/>
            <a:ext cx="7696200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ru-RU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   </a:t>
            </a:r>
            <a:r>
              <a:rPr lang="ru-RU" b="1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Курс начинается с изучения расположения буквенных рядов клавиатуры:</a:t>
            </a:r>
          </a:p>
          <a:p>
            <a:pPr algn="just">
              <a:lnSpc>
                <a:spcPct val="150000"/>
              </a:lnSpc>
            </a:pPr>
            <a:r>
              <a:rPr lang="ru-RU" b="1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основная позиция расстановки пальцев – ФЫВА/ОЛДЖ и техника печати буквенных клавиш.</a:t>
            </a:r>
          </a:p>
          <a:p>
            <a:pPr algn="just">
              <a:lnSpc>
                <a:spcPct val="150000"/>
              </a:lnSpc>
            </a:pPr>
            <a:r>
              <a:rPr lang="ru-RU" b="1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         Обучение ведется по горизонтальным и вертикальным рядам клавиатуры: </a:t>
            </a:r>
            <a:r>
              <a:rPr lang="ru-RU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КЕНГ/МИТЬ, УВС/ШЛБ, ЦЫЧ/ЩДЮ, ЙФЯ/ЩЗЖЭЮ</a:t>
            </a:r>
            <a:endParaRPr lang="ru-RU" b="1" dirty="0">
              <a:solidFill>
                <a:schemeClr val="tx2">
                  <a:lumMod val="60000"/>
                  <a:lumOff val="4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7410" name="Picture 2" descr="Расположение рук на клавиатуре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95600" y="3733800"/>
            <a:ext cx="5753100" cy="2828925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Обучение машинописи в центре «Аристек»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" y="0"/>
            <a:ext cx="9144002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152400" y="228600"/>
            <a:ext cx="4876800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ru-RU" sz="24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Times New Roman" pitchFamily="18" charset="0"/>
                <a:cs typeface="Times New Roman" pitchFamily="18" charset="0"/>
              </a:rPr>
              <a:t>          </a:t>
            </a:r>
            <a:r>
              <a:rPr lang="ru-RU" sz="1400" b="1" i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Times New Roman" pitchFamily="18" charset="0"/>
                <a:cs typeface="Times New Roman" pitchFamily="18" charset="0"/>
              </a:rPr>
              <a:t>Техника печати отрабатывается при выполнении упражнений из учебного пособия и карточек с заданиями. </a:t>
            </a:r>
          </a:p>
          <a:p>
            <a:pPr algn="just"/>
            <a:r>
              <a:rPr lang="ru-RU" sz="1400" b="1" i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Times New Roman" pitchFamily="18" charset="0"/>
                <a:cs typeface="Times New Roman" pitchFamily="18" charset="0"/>
              </a:rPr>
              <a:t>          Огромную помощь в практическом овладении буквенными рядами клавиатуры оказывают компьютерные программы тренажеры : «Тренажер  </a:t>
            </a:r>
            <a:r>
              <a:rPr lang="ru-RU" sz="1400" b="1" i="1" cap="none" spc="0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Times New Roman" pitchFamily="18" charset="0"/>
                <a:cs typeface="Times New Roman" pitchFamily="18" charset="0"/>
              </a:rPr>
              <a:t>Стамина</a:t>
            </a:r>
            <a:r>
              <a:rPr lang="ru-RU" sz="1400" b="1" i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Times New Roman" pitchFamily="18" charset="0"/>
                <a:cs typeface="Times New Roman" pitchFamily="18" charset="0"/>
              </a:rPr>
              <a:t>» и «Слепая печать на клавиатуре».</a:t>
            </a:r>
            <a:endParaRPr lang="ru-RU" sz="1400" b="1" i="1" cap="none" spc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rgbClr val="0000FF"/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Обучение машинописи в центре «Аристек»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2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533401" y="304800"/>
            <a:ext cx="3962399" cy="153888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ru-RU" sz="2400" b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Times New Roman" pitchFamily="18" charset="0"/>
                <a:cs typeface="Times New Roman" pitchFamily="18" charset="0"/>
              </a:rPr>
              <a:t>          </a:t>
            </a:r>
            <a:r>
              <a:rPr lang="ru-RU" sz="1400" b="1" i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Times New Roman" pitchFamily="18" charset="0"/>
                <a:cs typeface="Times New Roman" pitchFamily="18" charset="0"/>
              </a:rPr>
              <a:t>Необходимо обратить внимание на  ритмичность удара по клавишам клавиатуры и уделять огромное внимание посадке за компьютером и физ.паузам. Следуя правилам, можно снизить утомляемость при работе и повысить производительность труда.</a:t>
            </a:r>
            <a:endParaRPr lang="ru-RU" sz="1400" b="1" i="1" cap="none" spc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rgbClr val="0000FF"/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Обучение машинописи в центре «Аристек»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2" cy="6858000"/>
          </a:xfrm>
          <a:prstGeom prst="rect">
            <a:avLst/>
          </a:prstGeom>
          <a:noFill/>
        </p:spPr>
      </p:pic>
      <p:pic>
        <p:nvPicPr>
          <p:cNvPr id="14338" name="Picture 2" descr="Производственная гимнастика: упражнения на рабочем месте, физкультпауза в  офисе.. Metro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419600" y="3810000"/>
            <a:ext cx="4298950" cy="2676806"/>
          </a:xfrm>
          <a:prstGeom prst="rect">
            <a:avLst/>
          </a:prstGeom>
          <a:noFill/>
        </p:spPr>
      </p:pic>
      <p:pic>
        <p:nvPicPr>
          <p:cNvPr id="14340" name="Picture 4" descr="Гимнастика для глаз, упражнения для сидячей работы и отдых при работе за  компьютером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28600" y="228600"/>
            <a:ext cx="4781549" cy="352955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Обучение машинописи в центре «Аристек»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" y="0"/>
            <a:ext cx="9144002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228601" y="228600"/>
            <a:ext cx="4724399" cy="240065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ru-RU" sz="2400" b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Times New Roman" pitchFamily="18" charset="0"/>
                <a:cs typeface="Times New Roman" pitchFamily="18" charset="0"/>
              </a:rPr>
              <a:t>           </a:t>
            </a:r>
            <a:r>
              <a:rPr lang="ru-RU" sz="1400" b="1" i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Times New Roman" pitchFamily="18" charset="0"/>
                <a:cs typeface="Times New Roman" pitchFamily="18" charset="0"/>
              </a:rPr>
              <a:t>Особое внимание следует оказать работе над скоростью печати. В этом плане организация работы проводиться следующим образом: сначала выделяется время на ознакомление с текстом, который будет печататься на время. Затем знакомый текст предлагается напечатать в течении пяти минут. По истечении времени вычисляется скорость печати (количество знаков включая пробелы и знаки препинания) делится на время (3-5 мин.). Полученный результат (количество знаков в минуту) фиксируется.</a:t>
            </a:r>
            <a:endParaRPr lang="ru-RU" sz="1400" b="1" i="1" cap="none" spc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rgbClr val="0000FF"/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Обучение машинописи в центре «Аристек»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" y="0"/>
            <a:ext cx="9144002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762000" y="228600"/>
            <a:ext cx="7010400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Times New Roman" pitchFamily="18" charset="0"/>
                <a:cs typeface="Times New Roman" pitchFamily="18" charset="0"/>
              </a:rPr>
              <a:t>Работа над техникой и скоростью печати ведется в течении всего курса.</a:t>
            </a:r>
            <a:endParaRPr lang="ru-RU" sz="4000" b="1" cap="none" spc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2290" name="Picture 2" descr="Персональный сайт - Правила безопасной и эффективной работы за компьютером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47800" y="2590800"/>
            <a:ext cx="5520265" cy="3429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Обучение машинописи в центре «Аристек»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2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609600" y="304800"/>
            <a:ext cx="8138382" cy="34163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600" b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Times New Roman" pitchFamily="18" charset="0"/>
                <a:cs typeface="Times New Roman" pitchFamily="18" charset="0"/>
              </a:rPr>
              <a:t>Тематический план: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Ø"/>
            </a:pPr>
            <a:r>
              <a:rPr lang="ru-RU" sz="2000" b="1" i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Times New Roman" pitchFamily="18" charset="0"/>
                <a:cs typeface="Times New Roman" pitchFamily="18" charset="0"/>
              </a:rPr>
              <a:t> Введение в предмет. Условия безопасной работы на ПК;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Ø"/>
            </a:pPr>
            <a:r>
              <a:rPr lang="ru-RU" sz="2000" b="1" i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Times New Roman" pitchFamily="18" charset="0"/>
                <a:cs typeface="Times New Roman" pitchFamily="18" charset="0"/>
              </a:rPr>
              <a:t> Общие сведения об устройстве  клавиатуры. Введение в </a:t>
            </a:r>
            <a:r>
              <a:rPr lang="en-US" sz="2000" b="1" i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Times New Roman" pitchFamily="18" charset="0"/>
                <a:cs typeface="Times New Roman" pitchFamily="18" charset="0"/>
              </a:rPr>
              <a:t>Windows</a:t>
            </a:r>
            <a:r>
              <a:rPr lang="ru-RU" sz="2000" b="1" i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Ø"/>
            </a:pPr>
            <a:r>
              <a:rPr lang="ru-RU" sz="2000" b="1" i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Times New Roman" pitchFamily="18" charset="0"/>
                <a:cs typeface="Times New Roman" pitchFamily="18" charset="0"/>
              </a:rPr>
              <a:t> Работа с программами </a:t>
            </a:r>
            <a:r>
              <a:rPr lang="en-US" sz="2000" b="1" i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Times New Roman" pitchFamily="18" charset="0"/>
                <a:cs typeface="Times New Roman" pitchFamily="18" charset="0"/>
              </a:rPr>
              <a:t>Microsoft Office</a:t>
            </a:r>
            <a:r>
              <a:rPr lang="ru-RU" sz="2000" b="1" i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Ø"/>
            </a:pPr>
            <a:r>
              <a:rPr lang="ru-RU" sz="2000" b="1" i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Times New Roman" pitchFamily="18" charset="0"/>
                <a:cs typeface="Times New Roman" pitchFamily="18" charset="0"/>
              </a:rPr>
              <a:t> Изучение клавиатуры ПК;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Ø"/>
            </a:pPr>
            <a:r>
              <a:rPr lang="ru-RU" sz="2000" b="1" i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Times New Roman" pitchFamily="18" charset="0"/>
                <a:cs typeface="Times New Roman" pitchFamily="18" charset="0"/>
              </a:rPr>
              <a:t> Изучение и освоение клавиатуры;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Ø"/>
            </a:pPr>
            <a:r>
              <a:rPr lang="ru-RU" sz="2000" b="1" i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Times New Roman" pitchFamily="18" charset="0"/>
                <a:cs typeface="Times New Roman" pitchFamily="18" charset="0"/>
              </a:rPr>
              <a:t> Формирование и закрепление двигательного навыка.</a:t>
            </a:r>
            <a:endParaRPr lang="ru-RU" sz="2000" b="1" i="1" cap="none" spc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rgbClr val="0000FF"/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Обучение машинописи в центре «Аристек»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" y="0"/>
            <a:ext cx="9144002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1676400" y="228600"/>
            <a:ext cx="5817235" cy="255454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000" b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Times New Roman" pitchFamily="18" charset="0"/>
                <a:cs typeface="Times New Roman" pitchFamily="18" charset="0"/>
              </a:rPr>
              <a:t>Всем </a:t>
            </a:r>
          </a:p>
          <a:p>
            <a:pPr algn="ctr"/>
            <a:r>
              <a:rPr lang="ru-RU" sz="4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Times New Roman" pitchFamily="18" charset="0"/>
                <a:cs typeface="Times New Roman" pitchFamily="18" charset="0"/>
              </a:rPr>
              <a:t>удачи, терпения,</a:t>
            </a:r>
          </a:p>
          <a:p>
            <a:pPr algn="ctr"/>
            <a:r>
              <a:rPr lang="ru-RU" sz="4000" b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Times New Roman" pitchFamily="18" charset="0"/>
                <a:cs typeface="Times New Roman" pitchFamily="18" charset="0"/>
              </a:rPr>
              <a:t>внимания, усидчивости </a:t>
            </a:r>
          </a:p>
          <a:p>
            <a:pPr algn="ctr"/>
            <a:r>
              <a:rPr lang="ru-RU" sz="4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Times New Roman" pitchFamily="18" charset="0"/>
                <a:cs typeface="Times New Roman" pitchFamily="18" charset="0"/>
              </a:rPr>
              <a:t>и уравновешенности!</a:t>
            </a:r>
            <a:endParaRPr lang="ru-RU" sz="4000" b="1" cap="none" spc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42" name="Picture 2" descr="Компьютер смешные картинки (48 фото) » Юмор, позитив и много смешных  картинок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33400" y="4038600"/>
            <a:ext cx="2784475" cy="25558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Обучение машинописи в центре «Аристек»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2" cy="6858000"/>
          </a:xfrm>
          <a:prstGeom prst="rect">
            <a:avLst/>
          </a:prstGeom>
          <a:noFill/>
        </p:spPr>
      </p:pic>
      <p:pic>
        <p:nvPicPr>
          <p:cNvPr id="3" name="Picture 2" descr="Список использованной литературы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AFAFA"/>
              </a:clrFrom>
              <a:clrTo>
                <a:srgbClr val="FAFAFA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88074" y="457200"/>
            <a:ext cx="7798726" cy="6096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Обучение машинописи в центре «Аристек»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2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1219200" y="2286000"/>
            <a:ext cx="7006855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000" b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Times New Roman" pitchFamily="18" charset="0"/>
                <a:cs typeface="Times New Roman" pitchFamily="18" charset="0"/>
              </a:rPr>
              <a:t>СПАСИБО ЗА ВНИМАНИЕ!</a:t>
            </a:r>
            <a:endParaRPr lang="ru-RU" sz="4000" b="1" cap="none" spc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8100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60000" r="100000" b="20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382</TotalTime>
  <Words>1529</Words>
  <PresentationFormat>Экран (4:3)</PresentationFormat>
  <Paragraphs>117</Paragraphs>
  <Slides>29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29</vt:i4>
      </vt:variant>
    </vt:vector>
  </HeadingPairs>
  <TitlesOfParts>
    <vt:vector size="30" baseType="lpstr">
      <vt:lpstr>Office Theme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КЦ-СОН-ТСР</dc:creator>
  <cp:lastModifiedBy>КЦ-СОН-ТСР</cp:lastModifiedBy>
  <cp:revision>51</cp:revision>
  <dcterms:created xsi:type="dcterms:W3CDTF">2024-02-09T09:34:13Z</dcterms:created>
  <dcterms:modified xsi:type="dcterms:W3CDTF">2024-02-14T09:05:46Z</dcterms:modified>
</cp:coreProperties>
</file>