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1" r:id="rId3"/>
    <p:sldId id="257" r:id="rId4"/>
    <p:sldId id="258" r:id="rId5"/>
    <p:sldId id="259" r:id="rId6"/>
    <p:sldId id="261" r:id="rId7"/>
    <p:sldId id="262" r:id="rId8"/>
    <p:sldId id="263" r:id="rId9"/>
    <p:sldId id="264" r:id="rId10"/>
    <p:sldId id="268" r:id="rId11"/>
    <p:sldId id="269" r:id="rId12"/>
    <p:sldId id="275" r:id="rId1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CC00"/>
    <a:srgbClr val="0066FF"/>
    <a:srgbClr val="CCECFF"/>
    <a:srgbClr val="99CC00"/>
    <a:srgbClr val="00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0" d="100"/>
          <a:sy n="80" d="100"/>
        </p:scale>
        <p:origin x="-1483" y="-8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15.01.2024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15.01.2024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t>15.01.2024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4C71EC6-210F-42DE-9C53-41977AD35B3D}" type="datetimeFigureOut">
              <a:rPr lang="ru-RU" smtClean="0"/>
              <a:t>15.01.2024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4C71EC6-210F-42DE-9C53-41977AD35B3D}" type="datetimeFigureOut">
              <a:rPr lang="ru-RU" smtClean="0"/>
              <a:t>15.01.2024</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4C71EC6-210F-42DE-9C53-41977AD35B3D}" type="datetimeFigureOut">
              <a:rPr lang="ru-RU" smtClean="0"/>
              <a:t>15.01.2024</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t>15.01.2024</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15.01.2024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15.01.2024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15.01.2024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15.01.2024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extLst>
              <a:ext uri="{BEBA8EAE-BF5A-486C-A8C5-ECC9F3942E4B}">
                <a14:imgProps xmlns:a14="http://schemas.microsoft.com/office/drawing/2010/main">
                  <a14:imgLayer r:embed="rId14">
                    <a14:imgEffect>
                      <a14:sharpenSoften amount="-3000"/>
                    </a14:imgEffect>
                    <a14:imgEffect>
                      <a14:brightnessContrast bright="20000" contrast="40000"/>
                    </a14:imgEffect>
                  </a14:imgLayer>
                </a14:imgProps>
              </a:ext>
            </a:extLst>
          </a:blip>
          <a:srcRect/>
          <a:stretch>
            <a:fillRect l="-1000" r="-1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C71EC6-210F-42DE-9C53-41977AD35B3D}" type="datetimeFigureOut">
              <a:rPr lang="ru-RU" smtClean="0"/>
              <a:t>15.01.2024</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9B0651-EE4F-4900-A07F-96A6BFA9D0F0}"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hyperlink" Target="https://travelask.ru/russia/sysert/vsyo-pro-ozero-talkov-kamen-v-sverdlovskoy-oblasti" TargetMode="External"/><Relationship Id="rId2" Type="http://schemas.openxmlformats.org/officeDocument/2006/relationships/hyperlink" Target="http://perevalnext.ru/legenda-azov-goryi/" TargetMode="External"/><Relationship Id="rId1" Type="http://schemas.openxmlformats.org/officeDocument/2006/relationships/slideLayout" Target="../slideLayouts/slideLayout7.xml"/><Relationship Id="rId6" Type="http://schemas.openxmlformats.org/officeDocument/2006/relationships/hyperlink" Target="https://uraloved.ru/stolby-vyvetrivaniya-man-pupu-njor" TargetMode="External"/><Relationship Id="rId5" Type="http://schemas.openxmlformats.org/officeDocument/2006/relationships/hyperlink" Target="https://nashural.ru/dostoprimechatelnosti-urala/respublika-komi/man-pupu-ner/" TargetMode="External"/><Relationship Id="rId4" Type="http://schemas.openxmlformats.org/officeDocument/2006/relationships/hyperlink" Target="https://archive.vecherka.su/articles/society/30689/"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p:cNvPicPr>
            <a:picLocks noChangeAspect="1" noChangeArrowheads="1"/>
          </p:cNvPicPr>
          <p:nvPr/>
        </p:nvPicPr>
        <p:blipFill rotWithShape="1">
          <a:blip r:embed="rId2">
            <a:extLst>
              <a:ext uri="{28A0092B-C50C-407E-A947-70E740481C1C}">
                <a14:useLocalDpi xmlns:a14="http://schemas.microsoft.com/office/drawing/2010/main" val="0"/>
              </a:ext>
            </a:extLst>
          </a:blip>
          <a:srcRect r="1448" b="8013"/>
          <a:stretch/>
        </p:blipFill>
        <p:spPr bwMode="auto">
          <a:xfrm>
            <a:off x="86760" y="0"/>
            <a:ext cx="8814354" cy="6762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Прямоугольник 4"/>
          <p:cNvSpPr/>
          <p:nvPr/>
        </p:nvSpPr>
        <p:spPr>
          <a:xfrm>
            <a:off x="5364088" y="4653136"/>
            <a:ext cx="3347864" cy="1436675"/>
          </a:xfrm>
          <a:prstGeom prst="rect">
            <a:avLst/>
          </a:prstGeom>
          <a:solidFill>
            <a:srgbClr val="0066FF">
              <a:alpha val="33000"/>
            </a:srgbClr>
          </a:solidFill>
          <a:ln>
            <a:noFill/>
          </a:ln>
        </p:spPr>
        <p:txBody>
          <a:bodyPr wrap="square">
            <a:spAutoFit/>
          </a:bodyPr>
          <a:lstStyle/>
          <a:p>
            <a:pPr lvl="0" algn="r">
              <a:lnSpc>
                <a:spcPct val="80000"/>
              </a:lnSpc>
              <a:spcBef>
                <a:spcPts val="600"/>
              </a:spcBef>
              <a:buClr>
                <a:srgbClr val="B13F9A"/>
              </a:buClr>
              <a:buSzPct val="73000"/>
            </a:pPr>
            <a:r>
              <a:rPr lang="ru-RU" b="1" dirty="0">
                <a:solidFill>
                  <a:schemeClr val="bg1"/>
                </a:solidFill>
                <a:cs typeface="Times New Roman" pitchFamily="18" charset="0"/>
              </a:rPr>
              <a:t>Школа пожилого возраста</a:t>
            </a:r>
          </a:p>
          <a:p>
            <a:pPr algn="r">
              <a:lnSpc>
                <a:spcPct val="80000"/>
              </a:lnSpc>
              <a:spcAft>
                <a:spcPts val="0"/>
              </a:spcAft>
            </a:pPr>
            <a:r>
              <a:rPr lang="ru-RU" b="1" dirty="0">
                <a:solidFill>
                  <a:schemeClr val="bg1"/>
                </a:solidFill>
                <a:cs typeface="Times New Roman" pitchFamily="18" charset="0"/>
              </a:rPr>
              <a:t>Направление </a:t>
            </a:r>
            <a:r>
              <a:rPr lang="ru-RU" b="1" dirty="0" smtClean="0">
                <a:solidFill>
                  <a:schemeClr val="bg1"/>
                </a:solidFill>
                <a:cs typeface="Times New Roman" pitchFamily="18" charset="0"/>
              </a:rPr>
              <a:t>«Краеведение»</a:t>
            </a:r>
            <a:endParaRPr lang="ru-RU" b="1" dirty="0">
              <a:solidFill>
                <a:schemeClr val="bg1"/>
              </a:solidFill>
              <a:cs typeface="Times New Roman" pitchFamily="18" charset="0"/>
            </a:endParaRPr>
          </a:p>
          <a:p>
            <a:pPr lvl="0" algn="r">
              <a:lnSpc>
                <a:spcPct val="80000"/>
              </a:lnSpc>
              <a:spcBef>
                <a:spcPts val="600"/>
              </a:spcBef>
              <a:buClr>
                <a:srgbClr val="B13F9A"/>
              </a:buClr>
              <a:buSzPct val="73000"/>
            </a:pPr>
            <a:r>
              <a:rPr lang="ru-RU" b="1" dirty="0">
                <a:solidFill>
                  <a:schemeClr val="bg1"/>
                </a:solidFill>
                <a:cs typeface="Times New Roman" pitchFamily="18" charset="0"/>
              </a:rPr>
              <a:t>Преподаватель:</a:t>
            </a:r>
          </a:p>
          <a:p>
            <a:pPr lvl="0" algn="r">
              <a:lnSpc>
                <a:spcPct val="80000"/>
              </a:lnSpc>
              <a:spcBef>
                <a:spcPts val="600"/>
              </a:spcBef>
              <a:buClr>
                <a:srgbClr val="B13F9A"/>
              </a:buClr>
              <a:buSzPct val="73000"/>
            </a:pPr>
            <a:r>
              <a:rPr lang="ru-RU" b="1" dirty="0">
                <a:solidFill>
                  <a:schemeClr val="bg1"/>
                </a:solidFill>
                <a:cs typeface="Times New Roman" pitchFamily="18" charset="0"/>
              </a:rPr>
              <a:t>Специалист по соц. работе </a:t>
            </a:r>
          </a:p>
          <a:p>
            <a:pPr lvl="0" algn="r">
              <a:lnSpc>
                <a:spcPct val="80000"/>
              </a:lnSpc>
              <a:spcBef>
                <a:spcPts val="600"/>
              </a:spcBef>
              <a:buClr>
                <a:srgbClr val="B13F9A"/>
              </a:buClr>
              <a:buSzPct val="73000"/>
            </a:pPr>
            <a:r>
              <a:rPr lang="ru-RU" b="1" dirty="0" err="1" smtClean="0">
                <a:solidFill>
                  <a:schemeClr val="bg1"/>
                </a:solidFill>
                <a:cs typeface="Times New Roman" pitchFamily="18" charset="0"/>
              </a:rPr>
              <a:t>Грехова</a:t>
            </a:r>
            <a:r>
              <a:rPr lang="ru-RU" b="1" dirty="0" smtClean="0">
                <a:solidFill>
                  <a:schemeClr val="bg1"/>
                </a:solidFill>
                <a:cs typeface="Times New Roman" pitchFamily="18" charset="0"/>
              </a:rPr>
              <a:t> Татьяна Владимировна</a:t>
            </a:r>
            <a:endParaRPr lang="ru-RU" b="1" dirty="0">
              <a:solidFill>
                <a:schemeClr val="bg1"/>
              </a:solidFill>
            </a:endParaRPr>
          </a:p>
        </p:txBody>
      </p:sp>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813" t="25416" r="7394" b="29050"/>
          <a:stretch/>
        </p:blipFill>
        <p:spPr bwMode="auto">
          <a:xfrm>
            <a:off x="179512" y="1200150"/>
            <a:ext cx="8357092" cy="2947187"/>
          </a:xfrm>
          <a:prstGeom prst="rect">
            <a:avLst/>
          </a:prstGeom>
          <a:noFill/>
          <a:ln>
            <a:noFill/>
          </a:ln>
          <a:effectLst/>
        </p:spPr>
      </p:pic>
    </p:spTree>
    <p:extLst>
      <p:ext uri="{BB962C8B-B14F-4D97-AF65-F5344CB8AC3E}">
        <p14:creationId xmlns:p14="http://schemas.microsoft.com/office/powerpoint/2010/main" val="327430853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03648" y="260648"/>
            <a:ext cx="5769656" cy="1200329"/>
          </a:xfrm>
          <a:prstGeom prst="rect">
            <a:avLst/>
          </a:prstGeom>
          <a:noFill/>
        </p:spPr>
        <p:txBody>
          <a:bodyPr wrap="none" rtlCol="0">
            <a:spAutoFit/>
          </a:bodyPr>
          <a:lstStyle/>
          <a:p>
            <a:r>
              <a:rPr lang="ru-RU" sz="7200" dirty="0" smtClean="0"/>
              <a:t>Загадки Урала</a:t>
            </a:r>
            <a:endParaRPr lang="ru-RU" sz="7200" dirty="0"/>
          </a:p>
        </p:txBody>
      </p:sp>
      <p:pic>
        <p:nvPicPr>
          <p:cNvPr id="1026" name="Picture 2" descr="C:\Users\Пользователь\Pictures\Рисунок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268760"/>
            <a:ext cx="8229600" cy="5249863"/>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4835957" y="1700808"/>
            <a:ext cx="4124462" cy="1477328"/>
          </a:xfrm>
          <a:prstGeom prst="rect">
            <a:avLst/>
          </a:prstGeom>
          <a:noFill/>
        </p:spPr>
        <p:txBody>
          <a:bodyPr wrap="none" rtlCol="0">
            <a:spAutoFit/>
          </a:bodyPr>
          <a:lstStyle/>
          <a:p>
            <a:r>
              <a:rPr lang="ru-RU" dirty="0"/>
              <a:t>Азов- гора - «Дорогое </a:t>
            </a:r>
            <a:r>
              <a:rPr lang="ru-RU" dirty="0" err="1"/>
              <a:t>имячко</a:t>
            </a:r>
            <a:r>
              <a:rPr lang="ru-RU" dirty="0"/>
              <a:t>». </a:t>
            </a:r>
          </a:p>
          <a:p>
            <a:r>
              <a:rPr lang="ru-RU" dirty="0" smtClean="0"/>
              <a:t>Марков камень – «Марков камень»</a:t>
            </a:r>
          </a:p>
          <a:p>
            <a:r>
              <a:rPr lang="ru-RU" dirty="0" err="1" smtClean="0"/>
              <a:t>Зюзельский</a:t>
            </a:r>
            <a:r>
              <a:rPr lang="ru-RU" dirty="0" smtClean="0"/>
              <a:t> – «</a:t>
            </a:r>
            <a:r>
              <a:rPr lang="ru-RU" dirty="0" err="1" smtClean="0"/>
              <a:t>Синюшкин</a:t>
            </a:r>
            <a:r>
              <a:rPr lang="ru-RU" dirty="0" smtClean="0"/>
              <a:t> колодец»</a:t>
            </a:r>
          </a:p>
          <a:p>
            <a:r>
              <a:rPr lang="ru-RU" dirty="0"/>
              <a:t>Т</a:t>
            </a:r>
            <a:r>
              <a:rPr lang="ru-RU" dirty="0" smtClean="0"/>
              <a:t>альков камень - </a:t>
            </a:r>
            <a:r>
              <a:rPr lang="ru-RU" dirty="0"/>
              <a:t>«</a:t>
            </a:r>
            <a:r>
              <a:rPr lang="ru-RU" dirty="0" err="1"/>
              <a:t>Золотоцветень</a:t>
            </a:r>
            <a:r>
              <a:rPr lang="ru-RU" dirty="0"/>
              <a:t> горы</a:t>
            </a:r>
            <a:r>
              <a:rPr lang="ru-RU" dirty="0" smtClean="0"/>
              <a:t>»</a:t>
            </a:r>
          </a:p>
          <a:p>
            <a:r>
              <a:rPr lang="ru-RU" dirty="0" err="1" smtClean="0"/>
              <a:t>Полевское</a:t>
            </a:r>
            <a:r>
              <a:rPr lang="ru-RU" dirty="0" smtClean="0"/>
              <a:t> – «Серебряное копытце»</a:t>
            </a:r>
            <a:endParaRPr lang="ru-RU" dirty="0"/>
          </a:p>
        </p:txBody>
      </p:sp>
    </p:spTree>
    <p:extLst>
      <p:ext uri="{BB962C8B-B14F-4D97-AF65-F5344CB8AC3E}">
        <p14:creationId xmlns:p14="http://schemas.microsoft.com/office/powerpoint/2010/main" val="312581594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7704" y="192927"/>
            <a:ext cx="6318349" cy="47387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179512" y="260648"/>
            <a:ext cx="1908921" cy="584775"/>
          </a:xfrm>
          <a:prstGeom prst="rect">
            <a:avLst/>
          </a:prstGeom>
          <a:noFill/>
        </p:spPr>
        <p:txBody>
          <a:bodyPr wrap="none" rtlCol="0">
            <a:spAutoFit/>
          </a:bodyPr>
          <a:lstStyle/>
          <a:p>
            <a:r>
              <a:rPr lang="ru-RU" sz="3200" b="1" dirty="0" smtClean="0"/>
              <a:t>Гора Азов</a:t>
            </a:r>
            <a:endParaRPr lang="ru-RU" sz="3200" b="1" dirty="0"/>
          </a:p>
        </p:txBody>
      </p:sp>
      <p:sp>
        <p:nvSpPr>
          <p:cNvPr id="3" name="Прямоугольник 2"/>
          <p:cNvSpPr/>
          <p:nvPr/>
        </p:nvSpPr>
        <p:spPr>
          <a:xfrm>
            <a:off x="539552" y="5157192"/>
            <a:ext cx="8208912" cy="1477328"/>
          </a:xfrm>
          <a:prstGeom prst="rect">
            <a:avLst/>
          </a:prstGeom>
          <a:solidFill>
            <a:schemeClr val="bg1">
              <a:alpha val="99000"/>
            </a:schemeClr>
          </a:solidFill>
        </p:spPr>
        <p:txBody>
          <a:bodyPr wrap="square">
            <a:spAutoFit/>
          </a:bodyPr>
          <a:lstStyle/>
          <a:p>
            <a:r>
              <a:rPr lang="ru-RU" dirty="0"/>
              <a:t>В 1940 году группа школьников во главе с геологом </a:t>
            </a:r>
            <a:r>
              <a:rPr lang="ru-RU" dirty="0" err="1"/>
              <a:t>Ботановым</a:t>
            </a:r>
            <a:r>
              <a:rPr lang="ru-RU" dirty="0"/>
              <a:t> </a:t>
            </a:r>
            <a:endParaRPr lang="en-US" dirty="0" smtClean="0"/>
          </a:p>
          <a:p>
            <a:r>
              <a:rPr lang="ru-RU" dirty="0" smtClean="0"/>
              <a:t>на </a:t>
            </a:r>
            <a:r>
              <a:rPr lang="ru-RU" dirty="0"/>
              <a:t>вершине Азова под небольшим слоем почвы обнаружили 44 культовых предмета из меди и бронзы. Чуть позже также был обнаружен грот, в котором находилось 10 идолов, изображающих птиц и людей. Все они были обращены на восток.</a:t>
            </a:r>
          </a:p>
        </p:txBody>
      </p:sp>
    </p:spTree>
    <p:extLst>
      <p:ext uri="{BB962C8B-B14F-4D97-AF65-F5344CB8AC3E}">
        <p14:creationId xmlns:p14="http://schemas.microsoft.com/office/powerpoint/2010/main" val="2245703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4100"/>
                                        </p:tgtEl>
                                      </p:cBhvr>
                                      <p:by x="50000" y="50000"/>
                                    </p:animScale>
                                  </p:childTnLst>
                                </p:cTn>
                              </p:par>
                              <p:par>
                                <p:cTn id="7" presetID="35" presetClass="path" presetSubtype="0" accel="50000" decel="50000" fill="hold" nodeType="withEffect">
                                  <p:stCondLst>
                                    <p:cond delay="0"/>
                                  </p:stCondLst>
                                  <p:childTnLst>
                                    <p:animMotion origin="layout" path="M 1.11111E-6 1.85185E-6 L -0.27396 0.17245 " pathEditMode="relative" rAng="0" ptsTypes="AA">
                                      <p:cBhvr>
                                        <p:cTn id="8" dur="2000" fill="hold"/>
                                        <p:tgtEl>
                                          <p:spTgt spid="4100"/>
                                        </p:tgtEl>
                                        <p:attrNameLst>
                                          <p:attrName>ppt_x</p:attrName>
                                          <p:attrName>ppt_y</p:attrName>
                                        </p:attrNameLst>
                                      </p:cBhvr>
                                      <p:rCtr x="-13698" y="861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62916" y="188639"/>
            <a:ext cx="3353500" cy="4746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1403648" y="620688"/>
            <a:ext cx="3444621" cy="1200329"/>
          </a:xfrm>
          <a:prstGeom prst="rect">
            <a:avLst/>
          </a:prstGeom>
          <a:solidFill>
            <a:schemeClr val="bg1"/>
          </a:solidFill>
        </p:spPr>
        <p:txBody>
          <a:bodyPr wrap="square">
            <a:spAutoFit/>
          </a:bodyPr>
          <a:lstStyle/>
          <a:p>
            <a:r>
              <a:rPr lang="ru-RU" dirty="0"/>
              <a:t>На одной из скал художник Николай </a:t>
            </a:r>
            <a:r>
              <a:rPr lang="ru-RU" dirty="0" err="1"/>
              <a:t>Суренков</a:t>
            </a:r>
            <a:r>
              <a:rPr lang="ru-RU" dirty="0"/>
              <a:t> в 1956 году нарисовал девку </a:t>
            </a:r>
            <a:r>
              <a:rPr lang="ru-RU" dirty="0" err="1"/>
              <a:t>Азовку</a:t>
            </a:r>
            <a:r>
              <a:rPr lang="ru-RU" dirty="0"/>
              <a:t> с сокровищами.</a:t>
            </a:r>
          </a:p>
        </p:txBody>
      </p:sp>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7835" y="3455268"/>
            <a:ext cx="4714460" cy="3144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Прямоугольник 2"/>
          <p:cNvSpPr/>
          <p:nvPr/>
        </p:nvSpPr>
        <p:spPr>
          <a:xfrm>
            <a:off x="4848269" y="5373216"/>
            <a:ext cx="4032448" cy="1200329"/>
          </a:xfrm>
          <a:prstGeom prst="rect">
            <a:avLst/>
          </a:prstGeom>
          <a:solidFill>
            <a:schemeClr val="bg1"/>
          </a:solidFill>
        </p:spPr>
        <p:txBody>
          <a:bodyPr wrap="square">
            <a:spAutoFit/>
          </a:bodyPr>
          <a:lstStyle/>
          <a:p>
            <a:r>
              <a:rPr lang="ru-RU" dirty="0"/>
              <a:t>В 2016 году поверх старого, уже плохо видимого рисунка нанесли новый. Его автором стала Елена Бажова (внучатая племянница писателя П.П. Бажова).</a:t>
            </a:r>
          </a:p>
        </p:txBody>
      </p:sp>
    </p:spTree>
    <p:extLst>
      <p:ext uri="{BB962C8B-B14F-4D97-AF65-F5344CB8AC3E}">
        <p14:creationId xmlns:p14="http://schemas.microsoft.com/office/powerpoint/2010/main" val="2595184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075"/>
                                        </p:tgtEl>
                                        <p:attrNameLst>
                                          <p:attrName>style.visibility</p:attrName>
                                        </p:attrNameLst>
                                      </p:cBhvr>
                                      <p:to>
                                        <p:strVal val="visible"/>
                                      </p:to>
                                    </p:set>
                                    <p:animEffect transition="in" filter="fade">
                                      <p:cBhvr>
                                        <p:cTn id="7" dur="500"/>
                                        <p:tgtEl>
                                          <p:spTgt spid="307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29062" y="188640"/>
            <a:ext cx="5289943" cy="3528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Прямоугольник 2"/>
          <p:cNvSpPr/>
          <p:nvPr/>
        </p:nvSpPr>
        <p:spPr>
          <a:xfrm>
            <a:off x="0" y="980728"/>
            <a:ext cx="3813416" cy="369332"/>
          </a:xfrm>
          <a:prstGeom prst="rect">
            <a:avLst/>
          </a:prstGeom>
          <a:solidFill>
            <a:schemeClr val="bg1"/>
          </a:solidFill>
        </p:spPr>
        <p:txBody>
          <a:bodyPr wrap="none">
            <a:spAutoFit/>
          </a:bodyPr>
          <a:lstStyle/>
          <a:p>
            <a:r>
              <a:rPr lang="ru-RU" dirty="0"/>
              <a:t>Иногда </a:t>
            </a:r>
            <a:r>
              <a:rPr lang="ru-RU" dirty="0" err="1"/>
              <a:t>Азовка</a:t>
            </a:r>
            <a:r>
              <a:rPr lang="ru-RU" dirty="0"/>
              <a:t> показывалась людям.</a:t>
            </a: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3356992"/>
            <a:ext cx="4460842" cy="2880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Прямоугольник 4"/>
          <p:cNvSpPr/>
          <p:nvPr/>
        </p:nvSpPr>
        <p:spPr>
          <a:xfrm>
            <a:off x="4666883" y="4200629"/>
            <a:ext cx="4252122" cy="2031325"/>
          </a:xfrm>
          <a:prstGeom prst="rect">
            <a:avLst/>
          </a:prstGeom>
          <a:solidFill>
            <a:schemeClr val="bg1"/>
          </a:solidFill>
        </p:spPr>
        <p:txBody>
          <a:bodyPr wrap="square">
            <a:spAutoFit/>
          </a:bodyPr>
          <a:lstStyle/>
          <a:p>
            <a:r>
              <a:rPr lang="ru-RU" dirty="0" smtClean="0"/>
              <a:t>Клад </a:t>
            </a:r>
            <a:r>
              <a:rPr lang="ru-RU" dirty="0"/>
              <a:t>лежал под каменной плитой размерами 50х40х15 см на вершине восточного склона горы, в 1,5 м от кромки обрыва</a:t>
            </a:r>
            <a:r>
              <a:rPr lang="ru-RU" dirty="0" smtClean="0"/>
              <a:t>. </a:t>
            </a:r>
            <a:r>
              <a:rPr lang="ru-RU" dirty="0"/>
              <a:t>Здесь лежали </a:t>
            </a:r>
            <a:r>
              <a:rPr lang="ru-RU" dirty="0" err="1"/>
              <a:t>птицевидные</a:t>
            </a:r>
            <a:r>
              <a:rPr lang="ru-RU" dirty="0"/>
              <a:t> идолы, круглые бляхи, наконечник копья, зеркало с ручкой, глиняные черепки и т.д.</a:t>
            </a:r>
          </a:p>
        </p:txBody>
      </p:sp>
    </p:spTree>
    <p:extLst>
      <p:ext uri="{BB962C8B-B14F-4D97-AF65-F5344CB8AC3E}">
        <p14:creationId xmlns:p14="http://schemas.microsoft.com/office/powerpoint/2010/main" val="259684639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316837" y="620688"/>
            <a:ext cx="3852428" cy="1200329"/>
          </a:xfrm>
          <a:prstGeom prst="rect">
            <a:avLst/>
          </a:prstGeom>
          <a:solidFill>
            <a:schemeClr val="bg1"/>
          </a:solidFill>
        </p:spPr>
        <p:txBody>
          <a:bodyPr wrap="square">
            <a:spAutoFit/>
          </a:bodyPr>
          <a:lstStyle/>
          <a:p>
            <a:r>
              <a:rPr lang="ru-RU" dirty="0"/>
              <a:t>Легенды о девке </a:t>
            </a:r>
            <a:r>
              <a:rPr lang="ru-RU" dirty="0" err="1"/>
              <a:t>Азовке</a:t>
            </a:r>
            <a:r>
              <a:rPr lang="ru-RU" dirty="0"/>
              <a:t> с сокровищами «старых людей» отражены в сказе Павла Бажова «Дорогое </a:t>
            </a:r>
            <a:r>
              <a:rPr lang="ru-RU" dirty="0" err="1"/>
              <a:t>имячко</a:t>
            </a:r>
            <a:r>
              <a:rPr lang="ru-RU" dirty="0"/>
              <a:t>».</a:t>
            </a:r>
          </a:p>
        </p:txBody>
      </p:sp>
      <p:pic>
        <p:nvPicPr>
          <p:cNvPr id="409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3612" t="3854" r="-1"/>
          <a:stretch/>
        </p:blipFill>
        <p:spPr bwMode="auto">
          <a:xfrm>
            <a:off x="44227" y="260648"/>
            <a:ext cx="4242150" cy="37911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86377" y="3113584"/>
            <a:ext cx="4850280" cy="37444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107504" y="4941168"/>
            <a:ext cx="3974939" cy="646331"/>
          </a:xfrm>
          <a:prstGeom prst="rect">
            <a:avLst/>
          </a:prstGeom>
          <a:solidFill>
            <a:schemeClr val="bg1"/>
          </a:solidFill>
        </p:spPr>
        <p:txBody>
          <a:bodyPr wrap="square" rtlCol="0">
            <a:spAutoFit/>
          </a:bodyPr>
          <a:lstStyle/>
          <a:p>
            <a:pPr algn="r"/>
            <a:r>
              <a:rPr lang="ru-RU" dirty="0" smtClean="0"/>
              <a:t>П.П</a:t>
            </a:r>
            <a:r>
              <a:rPr lang="ru-RU" dirty="0"/>
              <a:t>. Бажов с группой школьников из Полевского на вершине Азов-горы</a:t>
            </a:r>
          </a:p>
        </p:txBody>
      </p:sp>
    </p:spTree>
    <p:extLst>
      <p:ext uri="{BB962C8B-B14F-4D97-AF65-F5344CB8AC3E}">
        <p14:creationId xmlns:p14="http://schemas.microsoft.com/office/powerpoint/2010/main" val="4258334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2"/>
                                        </p:tgtEl>
                                      </p:cBhvr>
                                    </p:animEffect>
                                    <p:set>
                                      <p:cBhvr>
                                        <p:cTn id="7" dur="1" fill="hold">
                                          <p:stCondLst>
                                            <p:cond delay="499"/>
                                          </p:stCondLst>
                                        </p:cTn>
                                        <p:tgtEl>
                                          <p:spTgt spid="2"/>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122"/>
                                        </p:tgtEl>
                                        <p:attrNameLst>
                                          <p:attrName>style.visibility</p:attrName>
                                        </p:attrNameLst>
                                      </p:cBhvr>
                                      <p:to>
                                        <p:strVal val="visible"/>
                                      </p:to>
                                    </p:set>
                                    <p:animEffect transition="in" filter="fade">
                                      <p:cBhvr>
                                        <p:cTn id="12" dur="500"/>
                                        <p:tgtEl>
                                          <p:spTgt spid="5122"/>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5750" y="764704"/>
            <a:ext cx="4286250" cy="2857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Прямоугольник 2"/>
          <p:cNvSpPr/>
          <p:nvPr/>
        </p:nvSpPr>
        <p:spPr>
          <a:xfrm>
            <a:off x="3779912" y="260648"/>
            <a:ext cx="4251292" cy="584775"/>
          </a:xfrm>
          <a:prstGeom prst="rect">
            <a:avLst/>
          </a:prstGeom>
        </p:spPr>
        <p:txBody>
          <a:bodyPr wrap="none">
            <a:spAutoFit/>
          </a:bodyPr>
          <a:lstStyle/>
          <a:p>
            <a:r>
              <a:rPr lang="ru-RU" sz="3200" b="1" dirty="0"/>
              <a:t>Озеро Тальков Камень</a:t>
            </a:r>
          </a:p>
        </p:txBody>
      </p:sp>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67944" y="3622204"/>
            <a:ext cx="4605054" cy="28397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Прямоугольник 6"/>
          <p:cNvSpPr/>
          <p:nvPr/>
        </p:nvSpPr>
        <p:spPr>
          <a:xfrm>
            <a:off x="4668936" y="1124744"/>
            <a:ext cx="4447381" cy="1200329"/>
          </a:xfrm>
          <a:prstGeom prst="rect">
            <a:avLst/>
          </a:prstGeom>
          <a:solidFill>
            <a:schemeClr val="bg1"/>
          </a:solidFill>
        </p:spPr>
        <p:txBody>
          <a:bodyPr wrap="square">
            <a:spAutoFit/>
          </a:bodyPr>
          <a:lstStyle/>
          <a:p>
            <a:r>
              <a:rPr lang="ru-RU" dirty="0"/>
              <a:t>Длина озера 100 метров, ширина от 40 до 80 метров. Глубина 32 метра, что для сравнения сопоставимо с высотой 10-11-этажного дома. </a:t>
            </a:r>
          </a:p>
        </p:txBody>
      </p:sp>
    </p:spTree>
    <p:extLst>
      <p:ext uri="{BB962C8B-B14F-4D97-AF65-F5344CB8AC3E}">
        <p14:creationId xmlns:p14="http://schemas.microsoft.com/office/powerpoint/2010/main" val="1371715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8"/>
                                        </p:tgtEl>
                                        <p:attrNameLst>
                                          <p:attrName>style.visibility</p:attrName>
                                        </p:attrNameLst>
                                      </p:cBhvr>
                                      <p:to>
                                        <p:strVal val="visible"/>
                                      </p:to>
                                    </p:set>
                                    <p:animEffect transition="in" filter="fade">
                                      <p:cBhvr>
                                        <p:cTn id="7" dur="5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9185" y="3356992"/>
            <a:ext cx="4181700" cy="31316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11960" y="116632"/>
            <a:ext cx="4766726" cy="33843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4492351" y="4077072"/>
            <a:ext cx="4574965" cy="2585323"/>
          </a:xfrm>
          <a:prstGeom prst="rect">
            <a:avLst/>
          </a:prstGeom>
          <a:solidFill>
            <a:schemeClr val="bg1"/>
          </a:solidFill>
        </p:spPr>
        <p:txBody>
          <a:bodyPr wrap="square">
            <a:spAutoFit/>
          </a:bodyPr>
          <a:lstStyle/>
          <a:p>
            <a:r>
              <a:rPr lang="ru-RU" dirty="0"/>
              <a:t>Тальк применялся для изготовления огнеупорных материалов на заводах </a:t>
            </a:r>
            <a:r>
              <a:rPr lang="ru-RU" dirty="0" err="1"/>
              <a:t>Сысертского</a:t>
            </a:r>
            <a:r>
              <a:rPr lang="ru-RU" dirty="0"/>
              <a:t> горного округа. В металлургии тальк хорош тем, что отдает тепло в 2-2,5 раза дольше, чем обычный кирпич. </a:t>
            </a:r>
            <a:r>
              <a:rPr lang="ru-RU" dirty="0" err="1"/>
              <a:t>Сысертский</a:t>
            </a:r>
            <a:r>
              <a:rPr lang="ru-RU" dirty="0"/>
              <a:t> завод первым начал кладку пудлинговых печей из </a:t>
            </a:r>
            <a:r>
              <a:rPr lang="ru-RU" dirty="0" err="1"/>
              <a:t>талькомагнезита</a:t>
            </a:r>
            <a:r>
              <a:rPr lang="ru-RU" dirty="0"/>
              <a:t>. Добыча велась вручную открытым способом – в карьере.</a:t>
            </a:r>
          </a:p>
        </p:txBody>
      </p:sp>
      <p:sp>
        <p:nvSpPr>
          <p:cNvPr id="6" name="Прямоугольник 5"/>
          <p:cNvSpPr/>
          <p:nvPr/>
        </p:nvSpPr>
        <p:spPr>
          <a:xfrm>
            <a:off x="191927" y="980728"/>
            <a:ext cx="4020033" cy="1477328"/>
          </a:xfrm>
          <a:prstGeom prst="rect">
            <a:avLst/>
          </a:prstGeom>
          <a:solidFill>
            <a:schemeClr val="bg1"/>
          </a:solidFill>
        </p:spPr>
        <p:txBody>
          <a:bodyPr wrap="square">
            <a:spAutoFit/>
          </a:bodyPr>
          <a:lstStyle/>
          <a:p>
            <a:r>
              <a:rPr lang="ru-RU" dirty="0"/>
              <a:t>В прошлом на этом месте рос обычный лес. В 1760 году рудознатец Калугин нашел тут месторождение талька. В 1843 году начали добычу этого минерала. </a:t>
            </a:r>
          </a:p>
        </p:txBody>
      </p:sp>
    </p:spTree>
    <p:extLst>
      <p:ext uri="{BB962C8B-B14F-4D97-AF65-F5344CB8AC3E}">
        <p14:creationId xmlns:p14="http://schemas.microsoft.com/office/powerpoint/2010/main" val="2979772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2052"/>
                                        </p:tgtEl>
                                      </p:cBhvr>
                                    </p:animEffect>
                                    <p:set>
                                      <p:cBhvr>
                                        <p:cTn id="7" dur="1" fill="hold">
                                          <p:stCondLst>
                                            <p:cond delay="499"/>
                                          </p:stCondLst>
                                        </p:cTn>
                                        <p:tgtEl>
                                          <p:spTgt spid="205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952" y="602407"/>
            <a:ext cx="3936436" cy="2952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23928" y="3429000"/>
            <a:ext cx="4975330" cy="31786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Прямоугольник 2"/>
          <p:cNvSpPr/>
          <p:nvPr/>
        </p:nvSpPr>
        <p:spPr>
          <a:xfrm>
            <a:off x="4125593" y="908720"/>
            <a:ext cx="4572000" cy="2308324"/>
          </a:xfrm>
          <a:prstGeom prst="rect">
            <a:avLst/>
          </a:prstGeom>
          <a:solidFill>
            <a:schemeClr val="bg1"/>
          </a:solidFill>
        </p:spPr>
        <p:txBody>
          <a:bodyPr>
            <a:spAutoFit/>
          </a:bodyPr>
          <a:lstStyle/>
          <a:p>
            <a:r>
              <a:rPr lang="ru-RU" dirty="0"/>
              <a:t>К 1905 году образовался глубокий карьер глубиной порядка 70 метров. На его дне был задет водоносный слой. Со временем здесь образовалось красивое озеро. Рядом можно заметить отвалы пустой породы, уже поросшие лесом. Летом 2013 года на Тальковом Камне снимали сериал «Уйти, чтобы вернуться».</a:t>
            </a:r>
          </a:p>
        </p:txBody>
      </p:sp>
      <p:sp>
        <p:nvSpPr>
          <p:cNvPr id="4" name="Прямоугольник 3"/>
          <p:cNvSpPr/>
          <p:nvPr/>
        </p:nvSpPr>
        <p:spPr>
          <a:xfrm>
            <a:off x="127347" y="4600878"/>
            <a:ext cx="3580557" cy="1200329"/>
          </a:xfrm>
          <a:prstGeom prst="rect">
            <a:avLst/>
          </a:prstGeom>
          <a:solidFill>
            <a:schemeClr val="bg1"/>
          </a:solidFill>
        </p:spPr>
        <p:txBody>
          <a:bodyPr wrap="square">
            <a:spAutoFit/>
          </a:bodyPr>
          <a:lstStyle/>
          <a:p>
            <a:r>
              <a:rPr lang="ru-RU" dirty="0"/>
              <a:t>А в лесу, близ озера, расположен выбитый в скальных породах шурф глубиной несколько метров. На его дне долго держится снег.</a:t>
            </a:r>
          </a:p>
        </p:txBody>
      </p:sp>
    </p:spTree>
    <p:extLst>
      <p:ext uri="{BB962C8B-B14F-4D97-AF65-F5344CB8AC3E}">
        <p14:creationId xmlns:p14="http://schemas.microsoft.com/office/powerpoint/2010/main" val="2675372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076"/>
                                        </p:tgtEl>
                                        <p:attrNameLst>
                                          <p:attrName>style.visibility</p:attrName>
                                        </p:attrNameLst>
                                      </p:cBhvr>
                                      <p:to>
                                        <p:strVal val="visible"/>
                                      </p:to>
                                    </p:set>
                                    <p:animEffect transition="in" filter="fade">
                                      <p:cBhvr>
                                        <p:cTn id="7" dur="500"/>
                                        <p:tgtEl>
                                          <p:spTgt spid="30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3528" y="400308"/>
            <a:ext cx="2532296" cy="584775"/>
          </a:xfrm>
          <a:prstGeom prst="rect">
            <a:avLst/>
          </a:prstGeom>
          <a:noFill/>
        </p:spPr>
        <p:txBody>
          <a:bodyPr wrap="none" rtlCol="0">
            <a:spAutoFit/>
          </a:bodyPr>
          <a:lstStyle/>
          <a:p>
            <a:r>
              <a:rPr lang="ru-RU" sz="3200" b="1" dirty="0" smtClean="0"/>
              <a:t>Золотая баба</a:t>
            </a:r>
            <a:endParaRPr lang="ru-RU" sz="3200" b="1" dirty="0"/>
          </a:p>
        </p:txBody>
      </p:sp>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7975" y="260648"/>
            <a:ext cx="4423202" cy="2211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Прямоугольник 2"/>
          <p:cNvSpPr/>
          <p:nvPr/>
        </p:nvSpPr>
        <p:spPr>
          <a:xfrm>
            <a:off x="4636323" y="2636912"/>
            <a:ext cx="4366045" cy="2862322"/>
          </a:xfrm>
          <a:prstGeom prst="rect">
            <a:avLst/>
          </a:prstGeom>
          <a:solidFill>
            <a:schemeClr val="bg1"/>
          </a:solidFill>
        </p:spPr>
        <p:txBody>
          <a:bodyPr wrap="square">
            <a:spAutoFit/>
          </a:bodyPr>
          <a:lstStyle/>
          <a:p>
            <a:r>
              <a:rPr lang="ru-RU" dirty="0" smtClean="0"/>
              <a:t>В  </a:t>
            </a:r>
            <a:r>
              <a:rPr lang="ru-RU" dirty="0" err="1"/>
              <a:t>Уватском</a:t>
            </a:r>
            <a:r>
              <a:rPr lang="ru-RU" dirty="0"/>
              <a:t> краеведческом музее «Легенды седого Иртыша», расположенном в Тюменской области, можно увидеть экспозицию, посвященную Золотой бабе</a:t>
            </a:r>
            <a:r>
              <a:rPr lang="ru-RU" dirty="0" smtClean="0"/>
              <a:t>.</a:t>
            </a:r>
          </a:p>
          <a:p>
            <a:r>
              <a:rPr lang="ru-RU" dirty="0"/>
              <a:t>В центре музейного зала выставлена реконструкция жертвенника с позолоченной фигурой богини, воспроизведенной по рисункам летописца С.У. </a:t>
            </a:r>
            <a:r>
              <a:rPr lang="ru-RU" dirty="0" err="1"/>
              <a:t>Ремезова</a:t>
            </a:r>
            <a:r>
              <a:rPr lang="ru-RU" dirty="0"/>
              <a:t>.</a:t>
            </a: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716" y="2057876"/>
            <a:ext cx="4273550" cy="3206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64323" y="5264626"/>
            <a:ext cx="4572000" cy="1477328"/>
          </a:xfrm>
          <a:prstGeom prst="rect">
            <a:avLst/>
          </a:prstGeom>
          <a:solidFill>
            <a:schemeClr val="bg1"/>
          </a:solidFill>
        </p:spPr>
        <p:txBody>
          <a:bodyPr>
            <a:spAutoFit/>
          </a:bodyPr>
          <a:lstStyle/>
          <a:p>
            <a:r>
              <a:rPr lang="ru-RU" dirty="0"/>
              <a:t>А у ненцев есть миф о том, что раз в год, когда на небосклоне появляется Великое Солнце, из-под мерзлой земли встает Солнечная Баба, носящая в своем чреве младенца. </a:t>
            </a:r>
          </a:p>
        </p:txBody>
      </p:sp>
    </p:spTree>
    <p:extLst>
      <p:ext uri="{BB962C8B-B14F-4D97-AF65-F5344CB8AC3E}">
        <p14:creationId xmlns:p14="http://schemas.microsoft.com/office/powerpoint/2010/main" val="150785664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79512" y="138014"/>
            <a:ext cx="8280920" cy="584775"/>
          </a:xfrm>
          <a:prstGeom prst="rect">
            <a:avLst/>
          </a:prstGeom>
        </p:spPr>
        <p:txBody>
          <a:bodyPr wrap="square">
            <a:spAutoFit/>
          </a:bodyPr>
          <a:lstStyle/>
          <a:p>
            <a:r>
              <a:rPr lang="ru-RU" sz="3200" b="1" dirty="0"/>
              <a:t>Плато Мань Пупу </a:t>
            </a:r>
            <a:r>
              <a:rPr lang="ru-RU" sz="3200" b="1" dirty="0" err="1"/>
              <a:t>Нёр</a:t>
            </a:r>
            <a:r>
              <a:rPr lang="ru-RU" sz="3200" b="1" dirty="0"/>
              <a:t> (столбы выветривания)</a:t>
            </a:r>
          </a:p>
        </p:txBody>
      </p:sp>
      <p:sp>
        <p:nvSpPr>
          <p:cNvPr id="3" name="Прямоугольник 2"/>
          <p:cNvSpPr/>
          <p:nvPr/>
        </p:nvSpPr>
        <p:spPr>
          <a:xfrm>
            <a:off x="198562" y="4022287"/>
            <a:ext cx="3942390" cy="2031325"/>
          </a:xfrm>
          <a:prstGeom prst="rect">
            <a:avLst/>
          </a:prstGeom>
          <a:solidFill>
            <a:schemeClr val="bg1"/>
          </a:solidFill>
        </p:spPr>
        <p:txBody>
          <a:bodyPr wrap="square">
            <a:spAutoFit/>
          </a:bodyPr>
          <a:lstStyle/>
          <a:p>
            <a:r>
              <a:rPr lang="ru-RU" dirty="0"/>
              <a:t>Высота «идолов» от 30 до 42 метров. Столбы выветривания  расположены вдали от мест обитания, и добраться туда смогут более-менее физически подготовленные люди. Мань-Пупу-</a:t>
            </a:r>
            <a:r>
              <a:rPr lang="ru-RU" dirty="0" err="1"/>
              <a:t>Нёр</a:t>
            </a:r>
            <a:r>
              <a:rPr lang="ru-RU" dirty="0"/>
              <a:t> признано одним из семи чудес России</a:t>
            </a:r>
            <a:r>
              <a:rPr lang="ru-RU" dirty="0" smtClean="0"/>
              <a:t>.</a:t>
            </a:r>
            <a:endParaRPr lang="ru-RU" dirty="0"/>
          </a:p>
        </p:txBody>
      </p:sp>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9384" y="875608"/>
            <a:ext cx="4749704" cy="31466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24128" y="1081405"/>
            <a:ext cx="3142563" cy="41781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4556770" y="5235173"/>
            <a:ext cx="4572000" cy="1477328"/>
          </a:xfrm>
          <a:prstGeom prst="rect">
            <a:avLst/>
          </a:prstGeom>
          <a:solidFill>
            <a:schemeClr val="bg1"/>
          </a:solidFill>
        </p:spPr>
        <p:txBody>
          <a:bodyPr>
            <a:spAutoFit/>
          </a:bodyPr>
          <a:lstStyle/>
          <a:p>
            <a:r>
              <a:rPr lang="ru-RU" dirty="0"/>
              <a:t>Плато в тумане напоминало сцену для какого-то фантастического фильма. Очень много росы на мхах и лишайниках. Наконец из тумана показался Шаман, самый высокий останец</a:t>
            </a:r>
          </a:p>
        </p:txBody>
      </p:sp>
    </p:spTree>
    <p:extLst>
      <p:ext uri="{BB962C8B-B14F-4D97-AF65-F5344CB8AC3E}">
        <p14:creationId xmlns:p14="http://schemas.microsoft.com/office/powerpoint/2010/main" val="1253061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39552" y="1484784"/>
            <a:ext cx="7920880" cy="3416320"/>
          </a:xfrm>
          <a:prstGeom prst="rect">
            <a:avLst/>
          </a:prstGeom>
          <a:solidFill>
            <a:schemeClr val="bg1"/>
          </a:solidFill>
        </p:spPr>
        <p:txBody>
          <a:bodyPr wrap="square">
            <a:spAutoFit/>
          </a:bodyPr>
          <a:lstStyle/>
          <a:p>
            <a:r>
              <a:rPr lang="ru-RU" dirty="0" smtClean="0"/>
              <a:t>Интернет-ресурсы: </a:t>
            </a:r>
          </a:p>
          <a:p>
            <a:r>
              <a:rPr lang="ru-RU" dirty="0" smtClean="0"/>
              <a:t>Легенды Азов- горы  </a:t>
            </a:r>
            <a:r>
              <a:rPr lang="en-US" dirty="0" smtClean="0">
                <a:hlinkClick r:id="rId2"/>
              </a:rPr>
              <a:t>http</a:t>
            </a:r>
            <a:r>
              <a:rPr lang="en-US" dirty="0">
                <a:hlinkClick r:id="rId2"/>
              </a:rPr>
              <a:t>://perevalnext.ru/legenda-azov-goryi</a:t>
            </a:r>
            <a:r>
              <a:rPr lang="en-US" dirty="0" smtClean="0">
                <a:hlinkClick r:id="rId2"/>
              </a:rPr>
              <a:t>/</a:t>
            </a:r>
            <a:endParaRPr lang="ru-RU" dirty="0" smtClean="0"/>
          </a:p>
          <a:p>
            <a:r>
              <a:rPr lang="ru-RU" dirty="0" smtClean="0"/>
              <a:t>Тальков камень  </a:t>
            </a:r>
            <a:r>
              <a:rPr lang="en-US" dirty="0" smtClean="0">
                <a:hlinkClick r:id="rId3"/>
              </a:rPr>
              <a:t>https</a:t>
            </a:r>
            <a:r>
              <a:rPr lang="en-US" dirty="0">
                <a:hlinkClick r:id="rId3"/>
              </a:rPr>
              <a:t>://</a:t>
            </a:r>
            <a:r>
              <a:rPr lang="en-US" dirty="0" smtClean="0">
                <a:hlinkClick r:id="rId3"/>
              </a:rPr>
              <a:t>travelask.ru/russia/sysert/vsyo-pro-ozero-talkov-kamen-v-sverdlovskoy-oblasti</a:t>
            </a:r>
            <a:endParaRPr lang="ru-RU" dirty="0" smtClean="0"/>
          </a:p>
          <a:p>
            <a:r>
              <a:rPr lang="ru-RU" dirty="0" smtClean="0"/>
              <a:t>Легенда о золотой бабе  </a:t>
            </a:r>
            <a:r>
              <a:rPr lang="en-US" dirty="0" smtClean="0">
                <a:hlinkClick r:id="rId4"/>
              </a:rPr>
              <a:t>https</a:t>
            </a:r>
            <a:r>
              <a:rPr lang="en-US" dirty="0">
                <a:hlinkClick r:id="rId4"/>
              </a:rPr>
              <a:t>://archive.vecherka.su/articles/society/30689</a:t>
            </a:r>
            <a:r>
              <a:rPr lang="en-US" dirty="0" smtClean="0">
                <a:hlinkClick r:id="rId4"/>
              </a:rPr>
              <a:t>/</a:t>
            </a:r>
            <a:endParaRPr lang="ru-RU" dirty="0" smtClean="0"/>
          </a:p>
          <a:p>
            <a:r>
              <a:rPr lang="ru-RU" dirty="0"/>
              <a:t>Столбы выветривания </a:t>
            </a:r>
            <a:r>
              <a:rPr lang="ru-RU" dirty="0" err="1" smtClean="0"/>
              <a:t>Маньпупунер</a:t>
            </a:r>
            <a:r>
              <a:rPr lang="ru-RU" dirty="0" smtClean="0"/>
              <a:t>  </a:t>
            </a:r>
            <a:r>
              <a:rPr lang="en-US" dirty="0">
                <a:hlinkClick r:id="rId5"/>
              </a:rPr>
              <a:t>https://nashural.ru/dostoprimechatelnosti-urala/respublika-komi/man-pupu-ner</a:t>
            </a:r>
            <a:r>
              <a:rPr lang="en-US" dirty="0" smtClean="0">
                <a:hlinkClick r:id="rId5"/>
              </a:rPr>
              <a:t>/</a:t>
            </a:r>
            <a:endParaRPr lang="ru-RU" dirty="0" smtClean="0"/>
          </a:p>
          <a:p>
            <a:r>
              <a:rPr lang="en-US" dirty="0">
                <a:hlinkClick r:id="rId6"/>
              </a:rPr>
              <a:t>https://</a:t>
            </a:r>
            <a:r>
              <a:rPr lang="en-US" dirty="0" smtClean="0">
                <a:hlinkClick r:id="rId6"/>
              </a:rPr>
              <a:t>uraloved.ru/stolby-vyvetrivaniya-man-pupu-njor</a:t>
            </a:r>
            <a:endParaRPr lang="ru-RU" smtClean="0"/>
          </a:p>
          <a:p>
            <a:endParaRPr lang="ru-RU" dirty="0" smtClean="0"/>
          </a:p>
          <a:p>
            <a:endParaRPr lang="ru-RU" dirty="0" smtClean="0"/>
          </a:p>
          <a:p>
            <a:endParaRPr lang="ru-RU" dirty="0" smtClean="0"/>
          </a:p>
          <a:p>
            <a:endParaRPr lang="ru-RU" dirty="0" smtClean="0"/>
          </a:p>
        </p:txBody>
      </p:sp>
    </p:spTree>
    <p:extLst>
      <p:ext uri="{BB962C8B-B14F-4D97-AF65-F5344CB8AC3E}">
        <p14:creationId xmlns:p14="http://schemas.microsoft.com/office/powerpoint/2010/main" val="3917084143"/>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940</TotalTime>
  <Words>581</Words>
  <Application>Microsoft Office PowerPoint</Application>
  <PresentationFormat>Экран (4:3)</PresentationFormat>
  <Paragraphs>41</Paragraphs>
  <Slides>12</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12</vt:i4>
      </vt:variant>
    </vt:vector>
  </HeadingPairs>
  <TitlesOfParts>
    <vt:vector size="13" baseType="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Библиотека2023</dc:creator>
  <cp:lastModifiedBy>Пользователь</cp:lastModifiedBy>
  <cp:revision>33</cp:revision>
  <dcterms:created xsi:type="dcterms:W3CDTF">2024-01-09T06:32:59Z</dcterms:created>
  <dcterms:modified xsi:type="dcterms:W3CDTF">2024-01-15T06:12:11Z</dcterms:modified>
</cp:coreProperties>
</file>