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5" r:id="rId4"/>
    <p:sldId id="259" r:id="rId5"/>
    <p:sldId id="260" r:id="rId6"/>
    <p:sldId id="261" r:id="rId7"/>
    <p:sldId id="262" r:id="rId8"/>
    <p:sldId id="263"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A27C3D55-AC30-432C-BEE9-BF936695958D}" type="datetimeFigureOut">
              <a:rPr lang="ru-RU" smtClean="0"/>
              <a:t>07.01.2024</a:t>
            </a:fld>
            <a:endParaRPr lang="ru-RU"/>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ru-RU"/>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1B4632B8-F4FF-4711-B8FF-367D8024D1A2}" type="slidenum">
              <a:rPr lang="ru-RU" smtClean="0"/>
              <a:t>‹#›</a:t>
            </a:fld>
            <a:endParaRPr lang="ru-RU"/>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786733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27C3D55-AC30-432C-BEE9-BF936695958D}" type="datetimeFigureOut">
              <a:rPr lang="ru-RU" smtClean="0"/>
              <a:t>07.01.2024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1230145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27C3D55-AC30-432C-BEE9-BF936695958D}" type="datetimeFigureOut">
              <a:rPr lang="ru-RU" smtClean="0"/>
              <a:t>07.01.2024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2941560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27C3D55-AC30-432C-BEE9-BF936695958D}" type="datetimeFigureOut">
              <a:rPr lang="ru-RU" smtClean="0"/>
              <a:t>07.01.2024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3917657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27C3D55-AC30-432C-BEE9-BF936695958D}" type="datetimeFigureOut">
              <a:rPr lang="ru-RU" smtClean="0"/>
              <a:t>07.01.2024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3933669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A27C3D55-AC30-432C-BEE9-BF936695958D}" type="datetimeFigureOut">
              <a:rPr lang="ru-RU" smtClean="0"/>
              <a:t>07.01.2024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1777922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7C3D55-AC30-432C-BEE9-BF936695958D}" type="datetimeFigureOut">
              <a:rPr lang="ru-RU" smtClean="0"/>
              <a:t>07.01.2024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2791129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27C3D55-AC30-432C-BEE9-BF936695958D}" type="datetimeFigureOut">
              <a:rPr lang="ru-RU" smtClean="0"/>
              <a:t>07.01.2024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1705316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27C3D55-AC30-432C-BEE9-BF936695958D}" type="datetimeFigureOut">
              <a:rPr lang="ru-RU" smtClean="0"/>
              <a:t>07.01.2024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3374013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27C3D55-AC30-432C-BEE9-BF936695958D}" type="datetimeFigureOut">
              <a:rPr lang="ru-RU" smtClean="0"/>
              <a:t>07.01.2024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1552502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27C3D55-AC30-432C-BEE9-BF936695958D}" type="datetimeFigureOut">
              <a:rPr lang="ru-RU" smtClean="0"/>
              <a:t>07.01.2024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3729185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27C3D55-AC30-432C-BEE9-BF936695958D}" type="datetimeFigureOut">
              <a:rPr lang="ru-RU" smtClean="0"/>
              <a:t>07.01.2024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B4632B8-F4FF-4711-B8FF-367D8024D1A2}" type="slidenum">
              <a:rPr lang="ru-RU" smtClean="0"/>
              <a:t>‹#›</a:t>
            </a:fld>
            <a:endParaRPr lang="ru-RU"/>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511230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27C3D55-AC30-432C-BEE9-BF936695958D}" type="datetimeFigureOut">
              <a:rPr lang="ru-RU" smtClean="0"/>
              <a:t>07.01.2024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4860025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A27C3D55-AC30-432C-BEE9-BF936695958D}" type="datetimeFigureOut">
              <a:rPr lang="ru-RU" smtClean="0"/>
              <a:t>07.01.2024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11795882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A27C3D55-AC30-432C-BEE9-BF936695958D}" type="datetimeFigureOut">
              <a:rPr lang="ru-RU" smtClean="0"/>
              <a:t>07.01.2024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2083357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27C3D55-AC30-432C-BEE9-BF936695958D}" type="datetimeFigureOut">
              <a:rPr lang="ru-RU" smtClean="0"/>
              <a:t>07.01.2024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3101154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27C3D55-AC30-432C-BEE9-BF936695958D}" type="datetimeFigureOut">
              <a:rPr lang="ru-RU" smtClean="0"/>
              <a:t>07.01.2024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B4632B8-F4FF-4711-B8FF-367D8024D1A2}" type="slidenum">
              <a:rPr lang="ru-RU" smtClean="0"/>
              <a:t>‹#›</a:t>
            </a:fld>
            <a:endParaRPr lang="ru-RU"/>
          </a:p>
        </p:txBody>
      </p:sp>
    </p:spTree>
    <p:extLst>
      <p:ext uri="{BB962C8B-B14F-4D97-AF65-F5344CB8AC3E}">
        <p14:creationId xmlns:p14="http://schemas.microsoft.com/office/powerpoint/2010/main" val="3404247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A27C3D55-AC30-432C-BEE9-BF936695958D}" type="datetimeFigureOut">
              <a:rPr lang="ru-RU" smtClean="0"/>
              <a:t>07.01.2024</a:t>
            </a:fld>
            <a:endParaRPr lang="ru-RU"/>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ru-RU"/>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1B4632B8-F4FF-4711-B8FF-367D8024D1A2}" type="slidenum">
              <a:rPr lang="ru-RU" smtClean="0"/>
              <a:t>‹#›</a:t>
            </a:fld>
            <a:endParaRPr lang="ru-RU"/>
          </a:p>
        </p:txBody>
      </p:sp>
    </p:spTree>
    <p:extLst>
      <p:ext uri="{BB962C8B-B14F-4D97-AF65-F5344CB8AC3E}">
        <p14:creationId xmlns:p14="http://schemas.microsoft.com/office/powerpoint/2010/main" val="23481466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myjane.ru/articles/text/?id=15482"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myjane.ru/articles/text/?id=17669"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hyperlink" Target="https://znanio.ru/media/prezentatsiya_na_temu_uvazhaj_starost-65898"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DB47F9-8998-3323-5852-6CD6CE82C710}"/>
              </a:ext>
            </a:extLst>
          </p:cNvPr>
          <p:cNvSpPr>
            <a:spLocks noGrp="1"/>
          </p:cNvSpPr>
          <p:nvPr>
            <p:ph type="ctrTitle"/>
          </p:nvPr>
        </p:nvSpPr>
        <p:spPr/>
        <p:txBody>
          <a:bodyPr/>
          <a:lstStyle/>
          <a:p>
            <a:r>
              <a:rPr lang="ru-RU" dirty="0"/>
              <a:t>Старость меня дома не застанет….</a:t>
            </a:r>
          </a:p>
        </p:txBody>
      </p:sp>
      <p:sp>
        <p:nvSpPr>
          <p:cNvPr id="3" name="Подзаголовок 2">
            <a:extLst>
              <a:ext uri="{FF2B5EF4-FFF2-40B4-BE49-F238E27FC236}">
                <a16:creationId xmlns:a16="http://schemas.microsoft.com/office/drawing/2014/main" id="{05CBED2D-1549-668A-795D-A4FE21ABFD98}"/>
              </a:ext>
            </a:extLst>
          </p:cNvPr>
          <p:cNvSpPr>
            <a:spLocks noGrp="1"/>
          </p:cNvSpPr>
          <p:nvPr>
            <p:ph type="subTitle" idx="1"/>
          </p:nvPr>
        </p:nvSpPr>
        <p:spPr/>
        <p:txBody>
          <a:bodyPr/>
          <a:lstStyle/>
          <a:p>
            <a:r>
              <a:rPr lang="ru-RU" dirty="0"/>
              <a:t>Подготовила специалист по социальной работе </a:t>
            </a:r>
          </a:p>
          <a:p>
            <a:r>
              <a:rPr lang="ru-RU" dirty="0" err="1"/>
              <a:t>осинцева</a:t>
            </a:r>
            <a:r>
              <a:rPr lang="ru-RU" dirty="0"/>
              <a:t> </a:t>
            </a:r>
            <a:r>
              <a:rPr lang="ru-RU" dirty="0" err="1"/>
              <a:t>елизавета</a:t>
            </a:r>
            <a:r>
              <a:rPr lang="ru-RU" dirty="0"/>
              <a:t> </a:t>
            </a:r>
            <a:r>
              <a:rPr lang="ru-RU" dirty="0" err="1"/>
              <a:t>ильясовна</a:t>
            </a:r>
            <a:endParaRPr lang="ru-RU" dirty="0"/>
          </a:p>
        </p:txBody>
      </p:sp>
    </p:spTree>
    <p:extLst>
      <p:ext uri="{BB962C8B-B14F-4D97-AF65-F5344CB8AC3E}">
        <p14:creationId xmlns:p14="http://schemas.microsoft.com/office/powerpoint/2010/main" val="2379519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D1C678C-F7F9-76E7-8463-9E886E007EB6}"/>
              </a:ext>
            </a:extLst>
          </p:cNvPr>
          <p:cNvSpPr>
            <a:spLocks noGrp="1"/>
          </p:cNvSpPr>
          <p:nvPr>
            <p:ph type="title"/>
          </p:nvPr>
        </p:nvSpPr>
        <p:spPr/>
        <p:txBody>
          <a:bodyPr/>
          <a:lstStyle/>
          <a:p>
            <a:endParaRPr lang="ru-RU"/>
          </a:p>
        </p:txBody>
      </p:sp>
      <p:pic>
        <p:nvPicPr>
          <p:cNvPr id="3074" name="Picture 2">
            <a:extLst>
              <a:ext uri="{FF2B5EF4-FFF2-40B4-BE49-F238E27FC236}">
                <a16:creationId xmlns:a16="http://schemas.microsoft.com/office/drawing/2014/main" id="{D1982CE0-98EC-769E-97E7-A711B72F68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959" y="404037"/>
            <a:ext cx="11589488" cy="5092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484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888B9C6-BA67-149E-534F-B5846363A038}"/>
              </a:ext>
            </a:extLst>
          </p:cNvPr>
          <p:cNvSpPr>
            <a:spLocks noGrp="1"/>
          </p:cNvSpPr>
          <p:nvPr>
            <p:ph type="title"/>
          </p:nvPr>
        </p:nvSpPr>
        <p:spPr>
          <a:xfrm>
            <a:off x="685801" y="329610"/>
            <a:ext cx="10396882" cy="1508156"/>
          </a:xfrm>
        </p:spPr>
        <p:txBody>
          <a:bodyPr/>
          <a:lstStyle/>
          <a:p>
            <a:pPr algn="ctr"/>
            <a:r>
              <a:rPr kumimoji="0" lang="ru-RU" altLang="ru-RU" sz="4400" b="1" i="0" u="none" strike="noStrike" kern="1200" cap="none" spc="0" normalizeH="0" baseline="0" noProof="0" dirty="0">
                <a:ln>
                  <a:noFill/>
                </a:ln>
                <a:solidFill>
                  <a:srgbClr val="DFDFE9"/>
                </a:solidFill>
                <a:effectLst>
                  <a:outerShdw blurRad="38100" dist="38100" dir="2700000" algn="tl">
                    <a:srgbClr val="000000"/>
                  </a:outerShdw>
                </a:effectLst>
                <a:uLnTx/>
                <a:uFillTx/>
                <a:latin typeface="Garamond"/>
                <a:ea typeface="+mj-ea"/>
                <a:cs typeface="+mj-cs"/>
              </a:rPr>
              <a:t>Заповеди долголетия:</a:t>
            </a:r>
            <a:endParaRPr lang="ru-RU" dirty="0"/>
          </a:p>
        </p:txBody>
      </p:sp>
      <p:sp>
        <p:nvSpPr>
          <p:cNvPr id="4" name="TextBox 3">
            <a:extLst>
              <a:ext uri="{FF2B5EF4-FFF2-40B4-BE49-F238E27FC236}">
                <a16:creationId xmlns:a16="http://schemas.microsoft.com/office/drawing/2014/main" id="{9A9DCDF4-5DBD-DE3E-46AE-7896D74487E4}"/>
              </a:ext>
            </a:extLst>
          </p:cNvPr>
          <p:cNvSpPr txBox="1"/>
          <p:nvPr/>
        </p:nvSpPr>
        <p:spPr>
          <a:xfrm>
            <a:off x="396962" y="1874728"/>
            <a:ext cx="10685721" cy="3108543"/>
          </a:xfrm>
          <a:prstGeom prst="rect">
            <a:avLst/>
          </a:prstGeom>
          <a:noFill/>
        </p:spPr>
        <p:txBody>
          <a:bodyPr wrap="square">
            <a:spAutoFit/>
          </a:bodyPr>
          <a:lstStyle/>
          <a:p>
            <a:r>
              <a:rPr lang="ru-RU" altLang="ru-RU" sz="2800" dirty="0"/>
              <a:t>1. Смена обстановки;</a:t>
            </a:r>
          </a:p>
          <a:p>
            <a:r>
              <a:rPr lang="ru-RU" altLang="ru-RU" sz="2800" dirty="0"/>
              <a:t>2. Активный образ жизни;</a:t>
            </a:r>
          </a:p>
          <a:p>
            <a:r>
              <a:rPr lang="ru-RU" altLang="ru-RU" sz="2800" dirty="0"/>
              <a:t>3. Активная социальная жизнь;</a:t>
            </a:r>
          </a:p>
          <a:p>
            <a:r>
              <a:rPr lang="ru-RU" altLang="ru-RU" sz="2800" dirty="0"/>
              <a:t>4. Развивать интеллектуальные способности;</a:t>
            </a:r>
          </a:p>
          <a:p>
            <a:r>
              <a:rPr lang="ru-RU" altLang="ru-RU" sz="2800" dirty="0"/>
              <a:t>5. Правильное питание;</a:t>
            </a:r>
          </a:p>
          <a:p>
            <a:pPr>
              <a:buFont typeface="Wingdings" panose="05000000000000000000" pitchFamily="2" charset="2"/>
              <a:buNone/>
            </a:pPr>
            <a:r>
              <a:rPr lang="ru-RU" altLang="ru-RU" sz="2800" dirty="0"/>
              <a:t>И последняя заповедь ученых: чувствуйте себя счастливым и улыбайтесь миру!</a:t>
            </a:r>
          </a:p>
        </p:txBody>
      </p:sp>
    </p:spTree>
    <p:extLst>
      <p:ext uri="{BB962C8B-B14F-4D97-AF65-F5344CB8AC3E}">
        <p14:creationId xmlns:p14="http://schemas.microsoft.com/office/powerpoint/2010/main" val="913833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B60F13-C6E4-168A-95D0-3EE5745B5C33}"/>
              </a:ext>
            </a:extLst>
          </p:cNvPr>
          <p:cNvSpPr>
            <a:spLocks noGrp="1"/>
          </p:cNvSpPr>
          <p:nvPr>
            <p:ph type="title"/>
          </p:nvPr>
        </p:nvSpPr>
        <p:spPr>
          <a:xfrm>
            <a:off x="251304" y="2573079"/>
            <a:ext cx="6776817" cy="993585"/>
          </a:xfrm>
        </p:spPr>
        <p:txBody>
          <a:bodyPr>
            <a:noAutofit/>
          </a:bodyPr>
          <a:lstStyle/>
          <a:p>
            <a:r>
              <a:rPr lang="ru-RU" sz="2400" b="1" i="0" dirty="0">
                <a:solidFill>
                  <a:srgbClr val="333333"/>
                </a:solidFill>
                <a:effectLst/>
                <a:latin typeface="Georgia" panose="02040502050405020303" pitchFamily="18" charset="0"/>
              </a:rPr>
              <a:t>Всегда потягивайтесь </a:t>
            </a:r>
            <a:br>
              <a:rPr lang="ru-RU" sz="2400" b="1" i="0" dirty="0">
                <a:solidFill>
                  <a:srgbClr val="333333"/>
                </a:solidFill>
                <a:effectLst/>
                <a:latin typeface="Georgia" panose="02040502050405020303" pitchFamily="18" charset="0"/>
              </a:rPr>
            </a:br>
            <a:r>
              <a:rPr lang="ru-RU" sz="2400" b="1" i="0" dirty="0">
                <a:solidFill>
                  <a:srgbClr val="333333"/>
                </a:solidFill>
                <a:effectLst/>
                <a:latin typeface="Georgia" panose="02040502050405020303" pitchFamily="18" charset="0"/>
              </a:rPr>
              <a:t>и делайте растяжку</a:t>
            </a:r>
            <a:br>
              <a:rPr lang="ru-RU" sz="2400" dirty="0"/>
            </a:br>
            <a:r>
              <a:rPr lang="ru-RU" sz="2400" b="0" i="0" dirty="0">
                <a:solidFill>
                  <a:srgbClr val="333333"/>
                </a:solidFill>
                <a:effectLst/>
                <a:latin typeface="Georgia" panose="02040502050405020303" pitchFamily="18" charset="0"/>
              </a:rPr>
              <a:t>С возрастом ухудшается состояние суставов, связок и сухожилий, что снижает гибкость. Старайтесь при вставании после продолжительного сидения или лежания каждый раз потягиваться и растягивать засидевшиеся конечности, заводить руки за спину, разминать шею, делать </a:t>
            </a:r>
            <a:br>
              <a:rPr lang="ru-RU" sz="2400" b="0" i="0" dirty="0">
                <a:solidFill>
                  <a:srgbClr val="333333"/>
                </a:solidFill>
                <a:effectLst/>
                <a:latin typeface="Georgia" panose="02040502050405020303" pitchFamily="18" charset="0"/>
              </a:rPr>
            </a:br>
            <a:r>
              <a:rPr lang="ru-RU" sz="2400" b="0" i="0" dirty="0">
                <a:solidFill>
                  <a:srgbClr val="333333"/>
                </a:solidFill>
                <a:effectLst/>
                <a:latin typeface="Georgia" panose="02040502050405020303" pitchFamily="18" charset="0"/>
              </a:rPr>
              <a:t>пару наклонов. Обязательно растягивайте руки, спину и ноги в качестве разогревания перед тренировками.</a:t>
            </a:r>
            <a:br>
              <a:rPr lang="ru-RU" sz="2400" dirty="0"/>
            </a:br>
            <a:endParaRPr lang="ru-RU" sz="2400" dirty="0"/>
          </a:p>
        </p:txBody>
      </p:sp>
      <p:pic>
        <p:nvPicPr>
          <p:cNvPr id="1026" name="Picture 2">
            <a:extLst>
              <a:ext uri="{FF2B5EF4-FFF2-40B4-BE49-F238E27FC236}">
                <a16:creationId xmlns:a16="http://schemas.microsoft.com/office/drawing/2014/main" id="{F63C6E14-A4C9-5232-F037-BAC4AD7046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1795" y="244549"/>
            <a:ext cx="4754872" cy="5675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870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7B952C-C3E1-6B53-6680-8D69667BCE91}"/>
              </a:ext>
            </a:extLst>
          </p:cNvPr>
          <p:cNvSpPr>
            <a:spLocks noGrp="1"/>
          </p:cNvSpPr>
          <p:nvPr>
            <p:ph type="title"/>
          </p:nvPr>
        </p:nvSpPr>
        <p:spPr>
          <a:xfrm>
            <a:off x="180754" y="159488"/>
            <a:ext cx="6549656" cy="5348177"/>
          </a:xfrm>
        </p:spPr>
        <p:txBody>
          <a:bodyPr>
            <a:normAutofit fontScale="90000"/>
          </a:bodyPr>
          <a:lstStyle/>
          <a:p>
            <a:r>
              <a:rPr lang="ru-RU" sz="2400" b="1" i="0" dirty="0">
                <a:solidFill>
                  <a:srgbClr val="333333"/>
                </a:solidFill>
                <a:effectLst/>
                <a:latin typeface="Georgia" panose="02040502050405020303" pitchFamily="18" charset="0"/>
              </a:rPr>
              <a:t>Укрепляйте мышцы</a:t>
            </a:r>
            <a:br>
              <a:rPr lang="ru-RU" sz="2400" dirty="0"/>
            </a:br>
            <a:r>
              <a:rPr lang="ru-RU" sz="2400" b="0" i="0" dirty="0">
                <a:solidFill>
                  <a:srgbClr val="333333"/>
                </a:solidFill>
                <a:effectLst/>
                <a:latin typeface="Georgia" panose="02040502050405020303" pitchFamily="18" charset="0"/>
              </a:rPr>
              <a:t>Со временем мышцы теряют силу и массу. Потеря мышечной массы может привести к болезненности и скованности, а также затруднить выполнение обычных задач, таких как подъем по лестнице, ношение продуктов и даже открытие банок. Вот почему с возрастом так важны силовые тренировки. Старайтесь выполнять упражнения с легкими гантелями (1-2 кг) или эспандерами два-три раза в неделю.</a:t>
            </a:r>
            <a:br>
              <a:rPr lang="ru-RU" sz="2400" dirty="0"/>
            </a:br>
            <a:endParaRPr lang="ru-RU" sz="2400" dirty="0"/>
          </a:p>
        </p:txBody>
      </p:sp>
      <p:pic>
        <p:nvPicPr>
          <p:cNvPr id="3" name="Рисунок 2">
            <a:extLst>
              <a:ext uri="{FF2B5EF4-FFF2-40B4-BE49-F238E27FC236}">
                <a16:creationId xmlns:a16="http://schemas.microsoft.com/office/drawing/2014/main" id="{DF5B5CB6-A05F-E437-7A0A-C6E63E088284}"/>
              </a:ext>
            </a:extLst>
          </p:cNvPr>
          <p:cNvPicPr>
            <a:picLocks noChangeAspect="1"/>
          </p:cNvPicPr>
          <p:nvPr/>
        </p:nvPicPr>
        <p:blipFill>
          <a:blip r:embed="rId2"/>
          <a:stretch>
            <a:fillRect/>
          </a:stretch>
        </p:blipFill>
        <p:spPr>
          <a:xfrm>
            <a:off x="6455735" y="159488"/>
            <a:ext cx="5215269" cy="6092456"/>
          </a:xfrm>
          <a:prstGeom prst="rect">
            <a:avLst/>
          </a:prstGeom>
        </p:spPr>
      </p:pic>
    </p:spTree>
    <p:extLst>
      <p:ext uri="{BB962C8B-B14F-4D97-AF65-F5344CB8AC3E}">
        <p14:creationId xmlns:p14="http://schemas.microsoft.com/office/powerpoint/2010/main" val="4179040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F558E49-5CE8-4BEA-E090-8B505D5F91D5}"/>
              </a:ext>
            </a:extLst>
          </p:cNvPr>
          <p:cNvSpPr>
            <a:spLocks noGrp="1"/>
          </p:cNvSpPr>
          <p:nvPr>
            <p:ph type="title"/>
          </p:nvPr>
        </p:nvSpPr>
        <p:spPr>
          <a:xfrm>
            <a:off x="191385" y="404037"/>
            <a:ext cx="11313043" cy="5156791"/>
          </a:xfrm>
        </p:spPr>
        <p:txBody>
          <a:bodyPr>
            <a:noAutofit/>
          </a:bodyPr>
          <a:lstStyle/>
          <a:p>
            <a:r>
              <a:rPr lang="ru-RU" sz="2000" b="1" i="0" dirty="0">
                <a:solidFill>
                  <a:srgbClr val="333333"/>
                </a:solidFill>
                <a:effectLst/>
                <a:latin typeface="Georgia" panose="02040502050405020303" pitchFamily="18" charset="0"/>
              </a:rPr>
              <a:t>Не пренебрегайте аэробикой</a:t>
            </a:r>
            <a:br>
              <a:rPr lang="ru-RU" sz="2000" dirty="0"/>
            </a:br>
            <a:r>
              <a:rPr lang="ru-RU" sz="2000" b="0" i="0" dirty="0">
                <a:solidFill>
                  <a:srgbClr val="333333"/>
                </a:solidFill>
                <a:effectLst/>
                <a:latin typeface="Georgia" panose="02040502050405020303" pitchFamily="18" charset="0"/>
              </a:rPr>
              <a:t>В </a:t>
            </a:r>
            <a:r>
              <a:rPr lang="ru-RU" sz="2000" b="0" i="0" dirty="0">
                <a:solidFill>
                  <a:srgbClr val="CC0030"/>
                </a:solidFill>
                <a:effectLst/>
                <a:latin typeface="Georgia" panose="02040502050405020303" pitchFamily="18" charset="0"/>
                <a:hlinkClick r:id="rId2"/>
              </a:rPr>
              <a:t>пожилом возрасте</a:t>
            </a:r>
            <a:r>
              <a:rPr lang="ru-RU" sz="2000" b="0" i="0" dirty="0">
                <a:solidFill>
                  <a:srgbClr val="333333"/>
                </a:solidFill>
                <a:effectLst/>
                <a:latin typeface="Georgia" panose="02040502050405020303" pitchFamily="18" charset="0"/>
              </a:rPr>
              <a:t> обмен веществ замедляется. Для многих идея набора веса менее чем привлекательна, и именно поэтому аэробика или </a:t>
            </a:r>
            <a:r>
              <a:rPr lang="ru-RU" sz="2000" b="0" i="0" dirty="0" err="1">
                <a:solidFill>
                  <a:srgbClr val="333333"/>
                </a:solidFill>
                <a:effectLst/>
                <a:latin typeface="Georgia" panose="02040502050405020303" pitchFamily="18" charset="0"/>
              </a:rPr>
              <a:t>кардиотренировки</a:t>
            </a:r>
            <a:r>
              <a:rPr lang="ru-RU" sz="2000" b="0" i="0" dirty="0">
                <a:solidFill>
                  <a:srgbClr val="333333"/>
                </a:solidFill>
                <a:effectLst/>
                <a:latin typeface="Georgia" panose="02040502050405020303" pitchFamily="18" charset="0"/>
              </a:rPr>
              <a:t> так важны. Помимо аэробики, которую легко проводить в домашних условиях, это может быть ходьба, езда на велосипеде, теннис или плавание.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Необходимо выбрать занятия,</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которые увеличивают частоту</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сердечных сокращений и</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меньше влияют на суставы.</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Каким бы уровнем физической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подготовки вы ни обладали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в настоящее время, поставьте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перед собой чуть большую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задачу, чтобы продолжать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двигаться  к еще большему</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здоровью.  Упражнения  следует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проводить до уровня,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при котором вы вспотеете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и почувствуете легкую одышку.</a:t>
            </a:r>
            <a:br>
              <a:rPr lang="ru-RU" sz="2400" dirty="0"/>
            </a:br>
            <a:endParaRPr lang="ru-RU" sz="2400" dirty="0"/>
          </a:p>
        </p:txBody>
      </p:sp>
      <p:pic>
        <p:nvPicPr>
          <p:cNvPr id="2050" name="Picture 2">
            <a:extLst>
              <a:ext uri="{FF2B5EF4-FFF2-40B4-BE49-F238E27FC236}">
                <a16:creationId xmlns:a16="http://schemas.microsoft.com/office/drawing/2014/main" id="{D379D4E3-82F1-A844-70D9-8196F45F36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3749" y="1807534"/>
            <a:ext cx="6373554" cy="3753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6077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23BE559-ACF4-2E27-3D99-818B8C21B1CF}"/>
              </a:ext>
            </a:extLst>
          </p:cNvPr>
          <p:cNvSpPr>
            <a:spLocks noGrp="1"/>
          </p:cNvSpPr>
          <p:nvPr>
            <p:ph type="title"/>
          </p:nvPr>
        </p:nvSpPr>
        <p:spPr>
          <a:xfrm>
            <a:off x="159489" y="372140"/>
            <a:ext cx="7389627" cy="5156790"/>
          </a:xfrm>
        </p:spPr>
        <p:txBody>
          <a:bodyPr>
            <a:noAutofit/>
          </a:bodyPr>
          <a:lstStyle/>
          <a:p>
            <a:r>
              <a:rPr lang="ru-RU" sz="2000" b="1" i="0" dirty="0">
                <a:solidFill>
                  <a:srgbClr val="333333"/>
                </a:solidFill>
                <a:effectLst/>
                <a:latin typeface="Georgia" panose="02040502050405020303" pitchFamily="18" charset="0"/>
              </a:rPr>
              <a:t>Не игнорируйте боль</a:t>
            </a:r>
            <a:br>
              <a:rPr lang="ru-RU" sz="2000" dirty="0"/>
            </a:br>
            <a:r>
              <a:rPr lang="ru-RU" sz="2000" b="0" i="0" dirty="0">
                <a:solidFill>
                  <a:srgbClr val="333333"/>
                </a:solidFill>
                <a:effectLst/>
                <a:latin typeface="Georgia" panose="02040502050405020303" pitchFamily="18" charset="0"/>
              </a:rPr>
              <a:t>Если вы чувствуете боль во время тренировки, немедленно остановитесь. Не нужно слишком торопиться. Это может закончиться</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травмами. Если боль исходит от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суставов, обратитесь к врачу, чтобы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выяснить причину, которая может варьироваться от </a:t>
            </a:r>
            <a:r>
              <a:rPr lang="ru-RU" sz="2000" b="0" i="0" dirty="0" err="1">
                <a:solidFill>
                  <a:srgbClr val="333333"/>
                </a:solidFill>
                <a:effectLst/>
                <a:latin typeface="Georgia" panose="02040502050405020303" pitchFamily="18" charset="0"/>
              </a:rPr>
              <a:t>тендинита</a:t>
            </a:r>
            <a:r>
              <a:rPr lang="ru-RU" sz="2000" b="0" i="0" dirty="0">
                <a:solidFill>
                  <a:srgbClr val="333333"/>
                </a:solidFill>
                <a:effectLst/>
                <a:latin typeface="Georgia" panose="02040502050405020303" pitchFamily="18" charset="0"/>
              </a:rPr>
              <a:t> до</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a:t>
            </a:r>
            <a:r>
              <a:rPr lang="ru-RU" sz="2000" b="0" i="0" dirty="0">
                <a:solidFill>
                  <a:srgbClr val="CC0030"/>
                </a:solidFill>
                <a:effectLst/>
                <a:latin typeface="Georgia" panose="02040502050405020303" pitchFamily="18" charset="0"/>
                <a:hlinkClick r:id="rId2"/>
              </a:rPr>
              <a:t>артрита</a:t>
            </a:r>
            <a:r>
              <a:rPr lang="ru-RU" sz="2000" b="0" i="0" dirty="0">
                <a:solidFill>
                  <a:srgbClr val="333333"/>
                </a:solidFill>
                <a:effectLst/>
                <a:latin typeface="Georgia" panose="02040502050405020303" pitchFamily="18" charset="0"/>
              </a:rPr>
              <a:t>. Могут помочь лекарства, отпускаемые без рецепта, но если боль</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не исчезнет,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возможно, пришло время рассмотреть</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другие, более легкие, варианты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тренировок, например вместо езды на велосипеде  отдать предпочтение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плаванию. Если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хроническая боль, особенно боль</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в шее или спине, мешает вам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выполнять повседневные дела,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пришло время обратиться к врачу.</a:t>
            </a:r>
            <a:br>
              <a:rPr lang="ru-RU" sz="2000" dirty="0"/>
            </a:br>
            <a:endParaRPr lang="ru-RU" sz="2000" dirty="0"/>
          </a:p>
        </p:txBody>
      </p:sp>
      <p:pic>
        <p:nvPicPr>
          <p:cNvPr id="3" name="Рисунок 2">
            <a:extLst>
              <a:ext uri="{FF2B5EF4-FFF2-40B4-BE49-F238E27FC236}">
                <a16:creationId xmlns:a16="http://schemas.microsoft.com/office/drawing/2014/main" id="{3E3C180A-C19B-B6F3-4AEC-85BBDB57FCBB}"/>
              </a:ext>
            </a:extLst>
          </p:cNvPr>
          <p:cNvPicPr>
            <a:picLocks noChangeAspect="1"/>
          </p:cNvPicPr>
          <p:nvPr/>
        </p:nvPicPr>
        <p:blipFill>
          <a:blip r:embed="rId3"/>
          <a:stretch>
            <a:fillRect/>
          </a:stretch>
        </p:blipFill>
        <p:spPr>
          <a:xfrm>
            <a:off x="6655982" y="956930"/>
            <a:ext cx="5040717" cy="4572000"/>
          </a:xfrm>
          <a:prstGeom prst="rect">
            <a:avLst/>
          </a:prstGeom>
        </p:spPr>
      </p:pic>
    </p:spTree>
    <p:extLst>
      <p:ext uri="{BB962C8B-B14F-4D97-AF65-F5344CB8AC3E}">
        <p14:creationId xmlns:p14="http://schemas.microsoft.com/office/powerpoint/2010/main" val="458344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07BAA1-8A69-0C7D-D081-39400368214B}"/>
              </a:ext>
            </a:extLst>
          </p:cNvPr>
          <p:cNvSpPr>
            <a:spLocks noGrp="1"/>
          </p:cNvSpPr>
          <p:nvPr>
            <p:ph type="title"/>
          </p:nvPr>
        </p:nvSpPr>
        <p:spPr>
          <a:xfrm>
            <a:off x="287079" y="499730"/>
            <a:ext cx="7155712" cy="4869712"/>
          </a:xfrm>
        </p:spPr>
        <p:txBody>
          <a:bodyPr>
            <a:noAutofit/>
          </a:bodyPr>
          <a:lstStyle/>
          <a:p>
            <a:r>
              <a:rPr lang="ru-RU" sz="2000" b="1" i="0" dirty="0">
                <a:solidFill>
                  <a:srgbClr val="333333"/>
                </a:solidFill>
                <a:effectLst/>
                <a:latin typeface="Georgia" panose="02040502050405020303" pitchFamily="18" charset="0"/>
              </a:rPr>
              <a:t>Питайтесь правильно</a:t>
            </a:r>
            <a:br>
              <a:rPr lang="ru-RU" sz="2000" dirty="0"/>
            </a:br>
            <a:r>
              <a:rPr lang="ru-RU" sz="2000" b="0" i="0" dirty="0">
                <a:solidFill>
                  <a:srgbClr val="333333"/>
                </a:solidFill>
                <a:effectLst/>
                <a:latin typeface="Georgia" panose="02040502050405020303" pitchFamily="18" charset="0"/>
              </a:rPr>
              <a:t>Овощи, фрукты, белок и полезные жиры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все это часть сбалансированной диеты. Здоровая диета, наполненная антиоксидантами, здоровой </a:t>
            </a:r>
            <a:r>
              <a:rPr lang="ru-RU" sz="2000" dirty="0">
                <a:solidFill>
                  <a:srgbClr val="333333"/>
                </a:solidFill>
                <a:latin typeface="Georgia" panose="02040502050405020303" pitchFamily="18" charset="0"/>
              </a:rPr>
              <a:t>клетчаткой и теряют массу, минеральное содержание и плотность, что делает их хрупкими и уязвимыми для переломов. Убедитесь, </a:t>
            </a:r>
            <a:br>
              <a:rPr lang="ru-RU" sz="2000" dirty="0">
                <a:solidFill>
                  <a:srgbClr val="333333"/>
                </a:solidFill>
                <a:latin typeface="Georgia" panose="02040502050405020303" pitchFamily="18" charset="0"/>
              </a:rPr>
            </a:br>
            <a:r>
              <a:rPr lang="ru-RU" sz="2000" dirty="0">
                <a:solidFill>
                  <a:srgbClr val="333333"/>
                </a:solidFill>
                <a:latin typeface="Georgia" panose="02040502050405020303" pitchFamily="18" charset="0"/>
              </a:rPr>
              <a:t>что вы получаете достаточно кальция и витамина  </a:t>
            </a:r>
            <a:r>
              <a:rPr lang="ru-RU" sz="2000" b="0" i="0" dirty="0">
                <a:solidFill>
                  <a:srgbClr val="333333"/>
                </a:solidFill>
                <a:effectLst/>
                <a:latin typeface="Georgia" panose="02040502050405020303" pitchFamily="18" charset="0"/>
              </a:rPr>
              <a:t>незаменимыми жирными кислотами, поможет предотвратить хронические заболевания и улучшить существующее состояние здоровья. С возрастом кости D в своем рационе, чтобы предотвратить переломы. Кроме того,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перед тренировкой ешьте продукты с высоким содержанием сложных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углеводов и </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белков, чтобы получить</a:t>
            </a:r>
            <a:br>
              <a:rPr lang="ru-RU" sz="2000" b="0" i="0" dirty="0">
                <a:solidFill>
                  <a:srgbClr val="333333"/>
                </a:solidFill>
                <a:effectLst/>
                <a:latin typeface="Georgia" panose="02040502050405020303" pitchFamily="18" charset="0"/>
              </a:rPr>
            </a:br>
            <a:r>
              <a:rPr lang="ru-RU" sz="2000" b="0" i="0" dirty="0">
                <a:solidFill>
                  <a:srgbClr val="333333"/>
                </a:solidFill>
                <a:effectLst/>
                <a:latin typeface="Georgia" panose="02040502050405020303" pitchFamily="18" charset="0"/>
              </a:rPr>
              <a:t> дополнительную энергию</a:t>
            </a:r>
            <a:endParaRPr lang="ru-RU" sz="2000" dirty="0"/>
          </a:p>
        </p:txBody>
      </p:sp>
      <p:pic>
        <p:nvPicPr>
          <p:cNvPr id="1026" name="Picture 2">
            <a:extLst>
              <a:ext uri="{FF2B5EF4-FFF2-40B4-BE49-F238E27FC236}">
                <a16:creationId xmlns:a16="http://schemas.microsoft.com/office/drawing/2014/main" id="{9C20C38B-1E63-EF4C-2EAE-71780743AB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7366" y="0"/>
            <a:ext cx="4841357" cy="5582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186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C227A56-1ABA-520C-EA3B-A789CE957627}"/>
              </a:ext>
            </a:extLst>
          </p:cNvPr>
          <p:cNvSpPr>
            <a:spLocks noGrp="1"/>
          </p:cNvSpPr>
          <p:nvPr>
            <p:ph type="title"/>
          </p:nvPr>
        </p:nvSpPr>
        <p:spPr>
          <a:xfrm>
            <a:off x="838200" y="365125"/>
            <a:ext cx="10515600" cy="5844289"/>
          </a:xfrm>
        </p:spPr>
        <p:txBody>
          <a:bodyPr>
            <a:normAutofit/>
          </a:bodyPr>
          <a:lstStyle/>
          <a:p>
            <a:r>
              <a:rPr lang="ru-RU" dirty="0"/>
              <a:t>Использованы материал:</a:t>
            </a:r>
            <a:br>
              <a:rPr lang="ru-RU" dirty="0"/>
            </a:br>
            <a:r>
              <a:rPr lang="en-US" sz="3100" dirty="0">
                <a:hlinkClick r:id="rId2"/>
              </a:rPr>
              <a:t>https://znanio.ru/media/prezentatsiya_na_temu_uvazhaj_starost-65898</a:t>
            </a:r>
            <a:br>
              <a:rPr lang="ru-RU" sz="3100" dirty="0"/>
            </a:br>
            <a:r>
              <a:rPr lang="en-US" sz="3100" dirty="0"/>
              <a:t>https://docs.yandex.ru/docs/view?url=ya-browser%3A%2F%</a:t>
            </a:r>
            <a:br>
              <a:rPr lang="ru-RU" sz="3100" dirty="0"/>
            </a:br>
            <a:r>
              <a:rPr lang="en-US" sz="3100" dirty="0"/>
              <a:t>https://findslide.org/uncategorized/591250-prezentatsiya-moya-schastlivaya-starost</a:t>
            </a:r>
            <a:br>
              <a:rPr lang="ru-RU" sz="3100" dirty="0"/>
            </a:br>
            <a:endParaRPr lang="ru-RU" sz="3100" dirty="0"/>
          </a:p>
        </p:txBody>
      </p:sp>
    </p:spTree>
    <p:extLst>
      <p:ext uri="{BB962C8B-B14F-4D97-AF65-F5344CB8AC3E}">
        <p14:creationId xmlns:p14="http://schemas.microsoft.com/office/powerpoint/2010/main" val="2964349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0F741A-FF07-37A3-2715-C5796CA1845D}"/>
              </a:ext>
            </a:extLst>
          </p:cNvPr>
          <p:cNvSpPr>
            <a:spLocks noGrp="1"/>
          </p:cNvSpPr>
          <p:nvPr>
            <p:ph type="title"/>
          </p:nvPr>
        </p:nvSpPr>
        <p:spPr/>
        <p:txBody>
          <a:bodyPr/>
          <a:lstStyle/>
          <a:p>
            <a:endParaRPr lang="ru-RU"/>
          </a:p>
        </p:txBody>
      </p:sp>
      <p:pic>
        <p:nvPicPr>
          <p:cNvPr id="2050" name="Picture 2">
            <a:extLst>
              <a:ext uri="{FF2B5EF4-FFF2-40B4-BE49-F238E27FC236}">
                <a16:creationId xmlns:a16="http://schemas.microsoft.com/office/drawing/2014/main" id="{DDE428E3-2EA4-A59F-56CB-FCE6CB7328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037" y="147639"/>
            <a:ext cx="11102161" cy="5296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76024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Главное мероприятие">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Главное мероприятие">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лавное мероприятие">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45</TotalTime>
  <Words>602</Words>
  <Application>Microsoft Office PowerPoint</Application>
  <PresentationFormat>Широкоэкранный</PresentationFormat>
  <Paragraphs>16</Paragraphs>
  <Slides>10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10</vt:i4>
      </vt:variant>
    </vt:vector>
  </HeadingPairs>
  <TitlesOfParts>
    <vt:vector size="16" baseType="lpstr">
      <vt:lpstr>Arial</vt:lpstr>
      <vt:lpstr>Garamond</vt:lpstr>
      <vt:lpstr>Georgia</vt:lpstr>
      <vt:lpstr>Impact</vt:lpstr>
      <vt:lpstr>Wingdings</vt:lpstr>
      <vt:lpstr>Главное мероприятие</vt:lpstr>
      <vt:lpstr>Старость меня дома не застанет….</vt:lpstr>
      <vt:lpstr>Презентация PowerPoint</vt:lpstr>
      <vt:lpstr>Заповеди долголетия:</vt:lpstr>
      <vt:lpstr>Всегда потягивайтесь  и делайте растяжку С возрастом ухудшается состояние суставов, связок и сухожилий, что снижает гибкость. Старайтесь при вставании после продолжительного сидения или лежания каждый раз потягиваться и растягивать засидевшиеся конечности, заводить руки за спину, разминать шею, делать  пару наклонов. Обязательно растягивайте руки, спину и ноги в качестве разогревания перед тренировками. </vt:lpstr>
      <vt:lpstr>Укрепляйте мышцы Со временем мышцы теряют силу и массу. Потеря мышечной массы может привести к болезненности и скованности, а также затруднить выполнение обычных задач, таких как подъем по лестнице, ношение продуктов и даже открытие банок. Вот почему с возрастом так важны силовые тренировки. Старайтесь выполнять упражнения с легкими гантелями (1-2 кг) или эспандерами два-три раза в неделю. </vt:lpstr>
      <vt:lpstr>Не пренебрегайте аэробикой В пожилом возрасте обмен веществ замедляется. Для многих идея набора веса менее чем привлекательна, и именно поэтому аэробика или кардиотренировки так важны. Помимо аэробики, которую легко проводить в домашних условиях, это может быть ходьба, езда на велосипеде, теннис или плавание.  Необходимо выбрать занятия,  которые увеличивают частоту  сердечных сокращений и  меньше влияют на суставы.  Каким бы уровнем физической  подготовки вы ни обладали  в настоящее время, поставьте  перед собой чуть большую  задачу, чтобы продолжать  двигаться  к еще большему  здоровью.  Упражнения  следует  проводить до уровня,  при котором вы вспотеете  и почувствуете легкую одышку. </vt:lpstr>
      <vt:lpstr>Не игнорируйте боль Если вы чувствуете боль во время тренировки, немедленно остановитесь. Не нужно слишком торопиться. Это может закончиться  травмами. Если боль исходит от  суставов, обратитесь к врачу, чтобы  выяснить причину, которая может варьироваться от тендинита до  артрита. Могут помочь лекарства, отпускаемые без рецепта, но если боль  не исчезнет,  возможно, пришло время рассмотреть  другие, более легкие, варианты  тренировок, например вместо езды на велосипеде  отдать предпочтение  плаванию. Если  хроническая боль, особенно боль  в шее или спине, мешает вам  выполнять повседневные дела,  пришло время обратиться к врачу. </vt:lpstr>
      <vt:lpstr>Питайтесь правильно Овощи, фрукты, белок и полезные жиры –  все это часть сбалансированной диеты. Здоровая диета, наполненная антиоксидантами, здоровой клетчаткой и теряют массу, минеральное содержание и плотность, что делает их хрупкими и уязвимыми для переломов. Убедитесь,  что вы получаете достаточно кальция и витамина  незаменимыми жирными кислотами, поможет предотвратить хронические заболевания и улучшить существующее состояние здоровья. С возрастом кости D в своем рационе, чтобы предотвратить переломы. Кроме того,  перед тренировкой ешьте продукты с высоким содержанием сложных  углеводов и  белков, чтобы получить  дополнительную энергию</vt:lpstr>
      <vt:lpstr>Использованы материал: https://znanio.ru/media/prezentatsiya_na_temu_uvazhaj_starost-65898 https://docs.yandex.ru/docs/view?url=ya-browser%3A%2F% https://findslide.org/uncategorized/591250-prezentatsiya-moya-schastlivaya-starost </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Лизаветта</dc:creator>
  <cp:lastModifiedBy>Лизаветта</cp:lastModifiedBy>
  <cp:revision>5</cp:revision>
  <dcterms:created xsi:type="dcterms:W3CDTF">2024-01-07T09:31:40Z</dcterms:created>
  <dcterms:modified xsi:type="dcterms:W3CDTF">2024-01-07T10:20:12Z</dcterms:modified>
</cp:coreProperties>
</file>