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103" d="100"/>
          <a:sy n="103" d="100"/>
        </p:scale>
        <p:origin x="186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thickness val="0"/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88E-2"/>
          <c:y val="1.5568445611306424E-2"/>
          <c:w val="0.93094938856000164"/>
          <c:h val="0.83822592020569064"/>
        </c:manualLayout>
      </c:layout>
      <c:bar3DChart>
        <c:barDir val="col"/>
        <c:grouping val="clustered"/>
        <c:varyColors val="0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0-6322-4E4D-AD12-8540D8D1FBBF}"/>
            </c:ext>
          </c:extLst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322-4E4D-AD12-8540D8D1FBBF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322-4E4D-AD12-8540D8D1FBB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72</c:v>
                </c:pt>
                <c:pt idx="1">
                  <c:v>71</c:v>
                </c:pt>
                <c:pt idx="2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322-4E4D-AD12-8540D8D1FBB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6322-4E4D-AD12-8540D8D1FBBF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3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322-4E4D-AD12-8540D8D1FBB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6-6322-4E4D-AD12-8540D8D1FB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19599488"/>
        <c:axId val="119601024"/>
        <c:axId val="0"/>
      </c:bar3DChart>
      <c:catAx>
        <c:axId val="11959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601024"/>
        <c:crosses val="autoZero"/>
        <c:auto val="1"/>
        <c:lblAlgn val="ctr"/>
        <c:lblOffset val="100"/>
        <c:noMultiLvlLbl val="0"/>
      </c:catAx>
      <c:valAx>
        <c:axId val="1196010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19599488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25575070027261"/>
          <c:y val="0.34870917922878786"/>
          <c:w val="0.25467002596728189"/>
          <c:h val="0.365346895591575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4178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56007">
        <dgm:presLayoutVars>
          <dgm:bulletEnabled val="1"/>
        </dgm:presLayoutVars>
      </dgm:prSet>
      <dgm:spPr/>
    </dgm:pt>
  </dgm:ptLst>
  <dgm:cxnLst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100501" custScaleY="64438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2926" custLinFactNeighborX="5263" custLinFactNeighborY="-37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63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D279BC2D-2DEE-4F92-A57D-1FCAB214B67A}">
      <dgm:prSet phldrT="[Текст]" custT="1"/>
      <dgm:spPr/>
      <dgm:t>
        <a:bodyPr/>
        <a:lstStyle/>
        <a:p>
          <a:pPr algn="just"/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65818C0D-B84A-4D12-B6CA-72BEC0F78148}" type="parTrans" cxnId="{B962344E-92D0-4570-9566-B7F7316F48C4}">
      <dgm:prSet/>
      <dgm:spPr/>
      <dgm:t>
        <a:bodyPr/>
        <a:lstStyle/>
        <a:p>
          <a:endParaRPr lang="ru-RU"/>
        </a:p>
      </dgm:t>
    </dgm:pt>
    <dgm:pt modelId="{61812F6F-A7DB-440A-BADB-3945398D51FE}" type="sibTrans" cxnId="{B962344E-92D0-4570-9566-B7F7316F48C4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4" custScaleX="102506" custScaleY="98358" custLinFactNeighborX="-12281" custLinFactNeighborY="-10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4" custScaleY="58184" custLinFactY="-6642" custLinFactNeighborY="-100000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4" custScaleX="105013" custScaleY="86593" custLinFactNeighborX="-12281" custLinFactNeighborY="-158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4" custScaleY="46625" custLinFactY="-14521" custLinFactNeighborX="877" custLinFactNeighborY="-100000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4" custScaleX="105514" custScaleY="56344" custLinFactNeighborX="-12280" custLinFactNeighborY="-20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4" custScaleY="35651" custLinFactNeighborY="-72080">
        <dgm:presLayoutVars>
          <dgm:bulletEnabled val="1"/>
        </dgm:presLayoutVars>
      </dgm:prSet>
      <dgm:spPr/>
    </dgm:pt>
    <dgm:pt modelId="{77814FB5-949A-4528-9A9E-91AE3B44BBE1}" type="pres">
      <dgm:prSet presAssocID="{16BBA69F-A31F-45DF-B95D-39F754B2F980}" presName="spaceBetweenRectangles" presStyleCnt="0"/>
      <dgm:spPr/>
    </dgm:pt>
    <dgm:pt modelId="{DD49022E-677D-4A2B-83FC-5EDDF7E64BB5}" type="pres">
      <dgm:prSet presAssocID="{D279BC2D-2DEE-4F92-A57D-1FCAB214B67A}" presName="parentLin" presStyleCnt="0"/>
      <dgm:spPr/>
    </dgm:pt>
    <dgm:pt modelId="{D6D4DCB1-D32F-43EF-A274-7391BD67B3A3}" type="pres">
      <dgm:prSet presAssocID="{D279BC2D-2DEE-4F92-A57D-1FCAB214B67A}" presName="parentLeftMargin" presStyleLbl="node1" presStyleIdx="2" presStyleCnt="4" custScaleY="56344" custLinFactNeighborX="22807" custLinFactNeighborY="342"/>
      <dgm:spPr/>
      <dgm:t>
        <a:bodyPr/>
        <a:lstStyle/>
        <a:p>
          <a:endParaRPr lang="ru-RU"/>
        </a:p>
      </dgm:t>
    </dgm:pt>
    <dgm:pt modelId="{6D1CAC64-06AD-4BB5-B506-D57E8A15F394}" type="pres">
      <dgm:prSet presAssocID="{D279BC2D-2DEE-4F92-A57D-1FCAB214B67A}" presName="parentText" presStyleLbl="node1" presStyleIdx="3" presStyleCnt="4" custScaleX="105514" custLinFactNeighborX="-12281" custLinFactNeighborY="-65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484A-6E9B-48CF-AAF4-4EF1DA2A31AA}" type="pres">
      <dgm:prSet presAssocID="{D279BC2D-2DEE-4F92-A57D-1FCAB214B67A}" presName="negativeSpace" presStyleCnt="0"/>
      <dgm:spPr/>
    </dgm:pt>
    <dgm:pt modelId="{C9348430-B5F1-4305-8BF8-7A31C0DB0804}" type="pres">
      <dgm:prSet presAssocID="{D279BC2D-2DEE-4F92-A57D-1FCAB214B67A}" presName="childText" presStyleLbl="conFgAcc1" presStyleIdx="3" presStyleCnt="4" custScaleY="49375" custLinFactNeighborY="-44053">
        <dgm:presLayoutVars>
          <dgm:bulletEnabled val="1"/>
        </dgm:presLayoutVars>
      </dgm:prSet>
      <dgm:spPr/>
    </dgm:pt>
  </dgm:ptLst>
  <dgm:cxnLst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B962344E-92D0-4570-9566-B7F7316F48C4}" srcId="{861E172D-4027-4D3C-84F6-5151EBD445B4}" destId="{D279BC2D-2DEE-4F92-A57D-1FCAB214B67A}" srcOrd="3" destOrd="0" parTransId="{65818C0D-B84A-4D12-B6CA-72BEC0F78148}" sibTransId="{61812F6F-A7DB-440A-BADB-3945398D51FE}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0F2BCE0A-818F-452F-9B4C-32D7767A77B8}" type="presOf" srcId="{D279BC2D-2DEE-4F92-A57D-1FCAB214B67A}" destId="{D6D4DCB1-D32F-43EF-A274-7391BD67B3A3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10EE3434-EDD6-4DE3-8908-C15D77FBB12B}" type="presOf" srcId="{D279BC2D-2DEE-4F92-A57D-1FCAB214B67A}" destId="{6D1CAC64-06AD-4BB5-B506-D57E8A15F394}" srcOrd="1" destOrd="0" presId="urn:microsoft.com/office/officeart/2005/8/layout/list1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  <dgm:cxn modelId="{B886512B-A0AC-43B0-B413-1D7F23491F6E}" type="presParOf" srcId="{630DD338-3DB4-41C3-B614-28E5B0F83A17}" destId="{77814FB5-949A-4528-9A9E-91AE3B44BBE1}" srcOrd="11" destOrd="0" presId="urn:microsoft.com/office/officeart/2005/8/layout/list1"/>
    <dgm:cxn modelId="{776DD069-E959-4026-B83D-96EBF9945163}" type="presParOf" srcId="{630DD338-3DB4-41C3-B614-28E5B0F83A17}" destId="{DD49022E-677D-4A2B-83FC-5EDDF7E64BB5}" srcOrd="12" destOrd="0" presId="urn:microsoft.com/office/officeart/2005/8/layout/list1"/>
    <dgm:cxn modelId="{446B1928-99C1-4330-83CB-3575072220D9}" type="presParOf" srcId="{DD49022E-677D-4A2B-83FC-5EDDF7E64BB5}" destId="{D6D4DCB1-D32F-43EF-A274-7391BD67B3A3}" srcOrd="0" destOrd="0" presId="urn:microsoft.com/office/officeart/2005/8/layout/list1"/>
    <dgm:cxn modelId="{A7CF8ADB-7471-4EA7-A6C1-12FDDD642EB7}" type="presParOf" srcId="{DD49022E-677D-4A2B-83FC-5EDDF7E64BB5}" destId="{6D1CAC64-06AD-4BB5-B506-D57E8A15F394}" srcOrd="1" destOrd="0" presId="urn:microsoft.com/office/officeart/2005/8/layout/list1"/>
    <dgm:cxn modelId="{B703415B-EA8F-43D3-A8B8-9ADBB46A8425}" type="presParOf" srcId="{630DD338-3DB4-41C3-B614-28E5B0F83A17}" destId="{57A2484A-6E9B-48CF-AAF4-4EF1DA2A31AA}" srcOrd="13" destOrd="0" presId="urn:microsoft.com/office/officeart/2005/8/layout/list1"/>
    <dgm:cxn modelId="{63AFC916-BE6F-4B8B-827A-1BE709506092}" type="presParOf" srcId="{630DD338-3DB4-41C3-B614-28E5B0F83A17}" destId="{C9348430-B5F1-4305-8BF8-7A31C0DB080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№ 23, председателя </a:t>
          </a:r>
          <a:r>
            <a:rPr lang="ru-RU" sz="1200" b="1" dirty="0" smtClean="0">
              <a:latin typeface="Liberation Serif" pitchFamily="18" charset="0"/>
            </a:rPr>
            <a:t>Контрактной службы, Комиссии по осуществлению закупок товаров, работ, услуг для обеспечения государственных нужд Управления об организации работы комиссии по исключению конфликта интересов между участниками закупок и должностными лицами заказчиков, осуществляющих закупки, </a:t>
          </a:r>
          <a:r>
            <a:rPr lang="ru-RU" sz="12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выработка рекомендаций и контроль реализации решений комиссии </a:t>
          </a:r>
          <a:endParaRPr lang="ru-RU" sz="12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 custT="1"/>
      <dgm:spPr/>
      <dgm:t>
        <a:bodyPr/>
        <a:lstStyle/>
        <a:p>
          <a:r>
            <a:rPr lang="ru-RU" sz="700" dirty="0" smtClean="0">
              <a:latin typeface="Liberation Serif" pitchFamily="18" charset="0"/>
            </a:rPr>
            <a:t> </a:t>
          </a:r>
          <a:r>
            <a:rPr lang="ru-RU" sz="900" dirty="0" smtClean="0">
              <a:latin typeface="Liberation Serif" pitchFamily="18" charset="0"/>
            </a:rPr>
            <a:t>2021 год  - 6</a:t>
          </a:r>
          <a:endParaRPr lang="ru-RU" sz="900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2021 год  - 2</a:t>
          </a:r>
          <a:endParaRPr lang="ru-RU" sz="900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2022 год  - 4</a:t>
          </a:r>
          <a:endParaRPr lang="ru-RU" sz="900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7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sz="7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sz="700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sz="700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7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7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sz="7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sz="700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 custT="1"/>
      <dgm:spPr/>
      <dgm:t>
        <a:bodyPr/>
        <a:lstStyle/>
        <a:p>
          <a:endParaRPr lang="ru-RU" sz="900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- 3</a:t>
          </a:r>
          <a:endParaRPr lang="ru-RU" sz="900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  <dgm:t>
        <a:bodyPr/>
        <a:lstStyle/>
        <a:p>
          <a:endParaRPr lang="ru-RU"/>
        </a:p>
      </dgm:t>
    </dgm:pt>
    <dgm:pt modelId="{8B62CFB5-C7CE-4B98-9C5D-500EB8535A7E}" type="sibTrans" cxnId="{EE72E0E8-88B9-4143-A8BC-A3E59D5323F1}">
      <dgm:prSet/>
      <dgm:spPr/>
      <dgm:t>
        <a:bodyPr/>
        <a:lstStyle/>
        <a:p>
          <a:endParaRPr lang="ru-RU"/>
        </a:p>
      </dgm:t>
    </dgm:pt>
    <dgm:pt modelId="{A7F25DAF-2499-4C20-812D-9652F1428EDD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- 5</a:t>
          </a:r>
          <a:endParaRPr lang="ru-RU" sz="900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  <dgm:t>
        <a:bodyPr/>
        <a:lstStyle/>
        <a:p>
          <a:endParaRPr lang="ru-RU"/>
        </a:p>
      </dgm:t>
    </dgm:pt>
    <dgm:pt modelId="{575159C8-3B3F-4FF0-B849-A51B4382AE40}" type="sibTrans" cxnId="{0707F698-07BA-4D14-BAFD-5EFA4688A911}">
      <dgm:prSet/>
      <dgm:spPr/>
      <dgm:t>
        <a:bodyPr/>
        <a:lstStyle/>
        <a:p>
          <a:endParaRPr lang="ru-RU"/>
        </a:p>
      </dgm:t>
    </dgm:pt>
    <dgm:pt modelId="{35930A67-1BF2-4820-8F94-F2ECFDA6FBF2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2023 год  - 1 </a:t>
          </a:r>
          <a:endParaRPr lang="ru-RU" sz="900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  <dgm:t>
        <a:bodyPr/>
        <a:lstStyle/>
        <a:p>
          <a:endParaRPr lang="ru-RU"/>
        </a:p>
      </dgm:t>
    </dgm:pt>
    <dgm:pt modelId="{EB1B8D8C-1EF0-408A-9810-1AA3F75DB92A}" type="sibTrans" cxnId="{7FECA64D-FA46-4BBA-8EFE-7FB827CE635E}">
      <dgm:prSet/>
      <dgm:spPr/>
      <dgm:t>
        <a:bodyPr/>
        <a:lstStyle/>
        <a:p>
          <a:endParaRPr lang="ru-RU"/>
        </a:p>
      </dgm:t>
    </dgm:pt>
    <dgm:pt modelId="{C3BAC7E5-626E-4797-8213-7B16E857220C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2024 год  -</a:t>
          </a:r>
          <a:endParaRPr lang="ru-RU" sz="900" dirty="0">
            <a:latin typeface="Liberation Serif" pitchFamily="18" charset="0"/>
          </a:endParaRPr>
        </a:p>
      </dgm:t>
    </dgm:pt>
    <dgm:pt modelId="{1255A880-05A0-4631-B2D2-2812F2C5325A}" type="parTrans" cxnId="{94EF292D-5F29-4C42-AD54-7F32DC8DACE7}">
      <dgm:prSet/>
      <dgm:spPr/>
      <dgm:t>
        <a:bodyPr/>
        <a:lstStyle/>
        <a:p>
          <a:endParaRPr lang="ru-RU"/>
        </a:p>
      </dgm:t>
    </dgm:pt>
    <dgm:pt modelId="{043D52B4-B99F-4434-A971-F555F89FF169}" type="sibTrans" cxnId="{94EF292D-5F29-4C42-AD54-7F32DC8DACE7}">
      <dgm:prSet/>
      <dgm:spPr/>
      <dgm:t>
        <a:bodyPr/>
        <a:lstStyle/>
        <a:p>
          <a:endParaRPr lang="ru-RU"/>
        </a:p>
      </dgm:t>
    </dgm:pt>
    <dgm:pt modelId="{6455570D-3FAF-4961-A51E-2E0A6BCA912E}">
      <dgm:prSet phldrT="[Текст]"/>
      <dgm:spPr/>
      <dgm:t>
        <a:bodyPr/>
        <a:lstStyle/>
        <a:p>
          <a:endParaRPr lang="ru-RU" sz="700" dirty="0">
            <a:latin typeface="Liberation Serif" pitchFamily="18" charset="0"/>
          </a:endParaRPr>
        </a:p>
      </dgm:t>
    </dgm:pt>
    <dgm:pt modelId="{0ABDC57F-694A-4FB5-BCA2-564761741347}" type="parTrans" cxnId="{3D15B845-9685-4EA1-8A8A-2A8BB9D5E2F9}">
      <dgm:prSet/>
      <dgm:spPr/>
      <dgm:t>
        <a:bodyPr/>
        <a:lstStyle/>
        <a:p>
          <a:endParaRPr lang="ru-RU"/>
        </a:p>
      </dgm:t>
    </dgm:pt>
    <dgm:pt modelId="{0BC1D1EC-5433-4D06-9930-571AECEA8363}" type="sibTrans" cxnId="{3D15B845-9685-4EA1-8A8A-2A8BB9D5E2F9}">
      <dgm:prSet/>
      <dgm:spPr/>
      <dgm:t>
        <a:bodyPr/>
        <a:lstStyle/>
        <a:p>
          <a:endParaRPr lang="ru-RU"/>
        </a:p>
      </dgm:t>
    </dgm:pt>
    <dgm:pt modelId="{7DE1F6E2-07D6-4478-9B74-983790D25C8D}">
      <dgm:prSet phldrT="[Текст]"/>
      <dgm:spPr/>
      <dgm:t>
        <a:bodyPr/>
        <a:lstStyle/>
        <a:p>
          <a:endParaRPr lang="ru-RU" sz="700" dirty="0"/>
        </a:p>
      </dgm:t>
    </dgm:pt>
    <dgm:pt modelId="{25E5CF78-351E-4010-9042-CA08F757553E}" type="parTrans" cxnId="{299E3B3B-30A4-4308-A081-AAC1DEF6CE9C}">
      <dgm:prSet/>
      <dgm:spPr/>
      <dgm:t>
        <a:bodyPr/>
        <a:lstStyle/>
        <a:p>
          <a:endParaRPr lang="ru-RU"/>
        </a:p>
      </dgm:t>
    </dgm:pt>
    <dgm:pt modelId="{B4CEBE46-FF42-418C-8CF9-1FD46CC52A30}" type="sibTrans" cxnId="{299E3B3B-30A4-4308-A081-AAC1DEF6CE9C}">
      <dgm:prSet/>
      <dgm:spPr/>
      <dgm:t>
        <a:bodyPr/>
        <a:lstStyle/>
        <a:p>
          <a:endParaRPr lang="ru-RU"/>
        </a:p>
      </dgm:t>
    </dgm:pt>
    <dgm:pt modelId="{2B193239-AA02-4D17-9BA4-892D11B9CC5C}">
      <dgm:prSet phldrT="[Текст]"/>
      <dgm:spPr/>
      <dgm:t>
        <a:bodyPr/>
        <a:lstStyle/>
        <a:p>
          <a:endParaRPr lang="ru-RU" sz="700" dirty="0"/>
        </a:p>
      </dgm:t>
    </dgm:pt>
    <dgm:pt modelId="{B71B99F5-D1A5-4FC1-A95B-F4ACD8E41E9A}" type="parTrans" cxnId="{E6B07676-2074-4ADE-B40D-E711FD886F2F}">
      <dgm:prSet/>
      <dgm:spPr/>
      <dgm:t>
        <a:bodyPr/>
        <a:lstStyle/>
        <a:p>
          <a:endParaRPr lang="ru-RU"/>
        </a:p>
      </dgm:t>
    </dgm:pt>
    <dgm:pt modelId="{EA921C34-E117-4F97-88B4-953D34A6B6D1}" type="sibTrans" cxnId="{E6B07676-2074-4ADE-B40D-E711FD886F2F}">
      <dgm:prSet/>
      <dgm:spPr/>
      <dgm:t>
        <a:bodyPr/>
        <a:lstStyle/>
        <a:p>
          <a:endParaRPr lang="ru-RU"/>
        </a:p>
      </dgm:t>
    </dgm:pt>
    <dgm:pt modelId="{162A5759-E4A3-4218-8C08-FA40EBDCC22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</a:t>
          </a:r>
          <a:endParaRPr lang="ru-RU" sz="900" dirty="0">
            <a:latin typeface="Liberation Serif" pitchFamily="18" charset="0"/>
          </a:endParaRPr>
        </a:p>
      </dgm:t>
    </dgm:pt>
    <dgm:pt modelId="{14B20AEB-A8B6-421F-8595-33ECA7D38DC2}" type="parTrans" cxnId="{E5213E84-F92D-4F59-A90F-20836A86BE90}">
      <dgm:prSet/>
      <dgm:spPr/>
      <dgm:t>
        <a:bodyPr/>
        <a:lstStyle/>
        <a:p>
          <a:endParaRPr lang="ru-RU"/>
        </a:p>
      </dgm:t>
    </dgm:pt>
    <dgm:pt modelId="{B44D8BDD-5622-47CA-ADFB-FBE436AEA00C}" type="sibTrans" cxnId="{E5213E84-F92D-4F59-A90F-20836A86BE90}">
      <dgm:prSet/>
      <dgm:spPr/>
      <dgm:t>
        <a:bodyPr/>
        <a:lstStyle/>
        <a:p>
          <a:endParaRPr lang="ru-RU"/>
        </a:p>
      </dgm:t>
    </dgm:pt>
    <dgm:pt modelId="{17011621-8B8E-4E55-8036-031ECC34ED5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2024 год -  </a:t>
          </a:r>
          <a:endParaRPr lang="ru-RU" sz="900" dirty="0">
            <a:latin typeface="Liberation Serif" pitchFamily="18" charset="0"/>
          </a:endParaRPr>
        </a:p>
      </dgm:t>
    </dgm:pt>
    <dgm:pt modelId="{0CEA8393-0AE0-4525-9D1B-6AE99A1B1ED8}" type="parTrans" cxnId="{E8530C7B-3C9F-4FC1-8702-0DD54F55492A}">
      <dgm:prSet/>
      <dgm:spPr/>
      <dgm:t>
        <a:bodyPr/>
        <a:lstStyle/>
        <a:p>
          <a:endParaRPr lang="ru-RU"/>
        </a:p>
      </dgm:t>
    </dgm:pt>
    <dgm:pt modelId="{CB22BBAA-CF27-48D5-A941-69041D0D530C}" type="sibTrans" cxnId="{E8530C7B-3C9F-4FC1-8702-0DD54F55492A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F25D4805-73D4-4650-B744-EAF6727D7028}" type="presOf" srcId="{7DE1F6E2-07D6-4478-9B74-983790D25C8D}" destId="{61B2C3A3-30F4-43B4-A1C0-036684AEB25E}" srcOrd="0" destOrd="4" presId="urn:microsoft.com/office/officeart/2005/8/layout/vList5"/>
    <dgm:cxn modelId="{4C2D54CE-9726-41E6-8F87-D0DB91266831}" type="presOf" srcId="{162A5759-E4A3-4218-8C08-FA40EBDCC22F}" destId="{4EA3CB0C-BD2C-4FE2-BE2B-EE21E62669B9}" srcOrd="0" destOrd="3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B865C571-1385-4274-AA0D-AC943202A2E4}" type="presOf" srcId="{CD71DCE2-0FEC-49E8-8FC2-63B687DAF02A}" destId="{61B2C3A3-30F4-43B4-A1C0-036684AEB25E}" srcOrd="0" destOrd="7" presId="urn:microsoft.com/office/officeart/2005/8/layout/vList5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3D15B845-9685-4EA1-8A8A-2A8BB9D5E2F9}" srcId="{D2A1E79D-AB84-4F88-BD14-3F3F7A67549D}" destId="{6455570D-3FAF-4961-A51E-2E0A6BCA912E}" srcOrd="8" destOrd="0" parTransId="{0ABDC57F-694A-4FB5-BCA2-564761741347}" sibTransId="{0BC1D1EC-5433-4D06-9930-571AECEA8363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36A56B66-4A17-4470-9EA0-8AE0BD4312CC}" type="presOf" srcId="{C3BAC7E5-626E-4797-8213-7B16E857220C}" destId="{61B2C3A3-30F4-43B4-A1C0-036684AEB25E}" srcOrd="0" destOrd="10" presId="urn:microsoft.com/office/officeart/2005/8/layout/vList5"/>
    <dgm:cxn modelId="{9666A8E6-1AC5-4CE9-9061-5706D519D495}" srcId="{E039AD85-9BE5-4B5C-A519-FCD0E860C5FF}" destId="{CD71DCE2-0FEC-49E8-8FC2-63B687DAF02A}" srcOrd="7" destOrd="0" parTransId="{94CE546B-28A8-4F04-AF95-7112986BDF89}" sibTransId="{CECB5CE9-0363-446E-ADC9-779C451CD8B7}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299E3B3B-30A4-4308-A081-AAC1DEF6CE9C}" srcId="{E039AD85-9BE5-4B5C-A519-FCD0E860C5FF}" destId="{7DE1F6E2-07D6-4478-9B74-983790D25C8D}" srcOrd="4" destOrd="0" parTransId="{25E5CF78-351E-4010-9042-CA08F757553E}" sibTransId="{B4CEBE46-FF42-418C-8CF9-1FD46CC52A30}"/>
    <dgm:cxn modelId="{EE72E0E8-88B9-4143-A8BC-A3E59D5323F1}" srcId="{E039AD85-9BE5-4B5C-A519-FCD0E860C5FF}" destId="{8E8BDC20-2F5B-4579-9229-91ED745ED74E}" srcOrd="9" destOrd="0" parTransId="{07BB1B25-C1CB-470B-A995-0E81630650EA}" sibTransId="{8B62CFB5-C7CE-4B98-9C5D-500EB8535A7E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94EF292D-5F29-4C42-AD54-7F32DC8DACE7}" srcId="{E039AD85-9BE5-4B5C-A519-FCD0E860C5FF}" destId="{C3BAC7E5-626E-4797-8213-7B16E857220C}" srcOrd="10" destOrd="0" parTransId="{1255A880-05A0-4631-B2D2-2812F2C5325A}" sibTransId="{043D52B4-B99F-4434-A971-F555F89FF169}"/>
    <dgm:cxn modelId="{E6B07676-2074-4ADE-B40D-E711FD886F2F}" srcId="{E039AD85-9BE5-4B5C-A519-FCD0E860C5FF}" destId="{2B193239-AA02-4D17-9BA4-892D11B9CC5C}" srcOrd="5" destOrd="0" parTransId="{B71B99F5-D1A5-4FC1-A95B-F4ACD8E41E9A}" sibTransId="{EA921C34-E117-4F97-88B4-953D34A6B6D1}"/>
    <dgm:cxn modelId="{37B1426A-E018-4E12-9B25-457FF9A414C0}" srcId="{E039AD85-9BE5-4B5C-A519-FCD0E860C5FF}" destId="{EA27CD16-BBED-45B2-AAD6-3BE2BDC20256}" srcOrd="8" destOrd="0" parTransId="{8831D9FD-8D77-40AD-AAF9-C98393A0E124}" sibTransId="{A6648923-8F49-4722-8F4D-21E03E30E4D6}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E8530C7B-3C9F-4FC1-8702-0DD54F55492A}" srcId="{D2A1E79D-AB84-4F88-BD14-3F3F7A67549D}" destId="{17011621-8B8E-4E55-8036-031ECC34ED5E}" srcOrd="7" destOrd="0" parTransId="{0CEA8393-0AE0-4525-9D1B-6AE99A1B1ED8}" sibTransId="{CB22BBAA-CF27-48D5-A941-69041D0D530C}"/>
    <dgm:cxn modelId="{60862E68-AE09-4C9D-91D3-6D8816BE5F2E}" type="presOf" srcId="{EA27CD16-BBED-45B2-AAD6-3BE2BDC20256}" destId="{61B2C3A3-30F4-43B4-A1C0-036684AEB25E}" srcOrd="0" destOrd="8" presId="urn:microsoft.com/office/officeart/2005/8/layout/vList5"/>
    <dgm:cxn modelId="{18C05F7D-FEAE-43CE-B188-9213812EA31C}" type="presOf" srcId="{7E5B8813-4978-4829-BEDC-AFB62D2C3B60}" destId="{61B2C3A3-30F4-43B4-A1C0-036684AEB25E}" srcOrd="0" destOrd="6" presId="urn:microsoft.com/office/officeart/2005/8/layout/vList5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FBEA246-61D3-420C-9CFD-B448F10D493C}" srcId="{E039AD85-9BE5-4B5C-A519-FCD0E860C5FF}" destId="{7E5B8813-4978-4829-BEDC-AFB62D2C3B60}" srcOrd="6" destOrd="0" parTransId="{D5DF7E6F-CBE2-4242-AACE-61CCC6D7866F}" sibTransId="{9487B6DF-3564-4854-AFC6-508C3EA99FA9}"/>
    <dgm:cxn modelId="{E5213E84-F92D-4F59-A90F-20836A86BE90}" srcId="{AD2C42EF-DF61-4E46-AA2C-A7CC9960BF15}" destId="{162A5759-E4A3-4218-8C08-FA40EBDCC22F}" srcOrd="3" destOrd="0" parTransId="{14B20AEB-A8B6-421F-8595-33ECA7D38DC2}" sibTransId="{B44D8BDD-5622-47CA-ADFB-FBE436AEA00C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D7867CB1-D94D-4861-81B4-71DAD045AB18}" type="presOf" srcId="{17011621-8B8E-4E55-8036-031ECC34ED5E}" destId="{BF127011-24B1-4CA8-B3B9-74A7FE994A42}" srcOrd="0" destOrd="7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EBB2769A-D3DD-4CE8-9A34-5F8895184B25}" type="presOf" srcId="{8E8BDC20-2F5B-4579-9229-91ED745ED74E}" destId="{61B2C3A3-30F4-43B4-A1C0-036684AEB25E}" srcOrd="0" destOrd="9" presId="urn:microsoft.com/office/officeart/2005/8/layout/vList5"/>
    <dgm:cxn modelId="{80D57EFA-122D-4718-AE99-A6BA4AF88E93}" type="presOf" srcId="{2B193239-AA02-4D17-9BA4-892D11B9CC5C}" destId="{61B2C3A3-30F4-43B4-A1C0-036684AEB25E}" srcOrd="0" destOrd="5" presId="urn:microsoft.com/office/officeart/2005/8/layout/vList5"/>
    <dgm:cxn modelId="{E97781B7-E44D-4002-ACE9-AE8490DE2657}" type="presOf" srcId="{6455570D-3FAF-4961-A51E-2E0A6BCA912E}" destId="{BF127011-24B1-4CA8-B3B9-74A7FE994A42}" srcOrd="0" destOrd="8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– 36 911 чел.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2022 год  - 1 750 чел.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– 35 436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2021 год  - 2 249 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  <dgm:t>
        <a:bodyPr/>
        <a:lstStyle/>
        <a:p>
          <a:endParaRPr lang="ru-RU"/>
        </a:p>
      </dgm:t>
    </dgm:pt>
    <dgm:pt modelId="{0DCD1549-E18C-4FCF-A3DA-BDB0983372F8}" type="sibTrans" cxnId="{5338838E-466F-43C0-A962-46FE9F357519}">
      <dgm:prSet/>
      <dgm:spPr/>
      <dgm:t>
        <a:bodyPr/>
        <a:lstStyle/>
        <a:p>
          <a:endParaRPr lang="ru-RU"/>
        </a:p>
      </dgm:t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– </a:t>
          </a:r>
          <a:r>
            <a:rPr lang="ru-RU" sz="1600" dirty="0" smtClean="0">
              <a:latin typeface="Liberation Serif" pitchFamily="18" charset="0"/>
            </a:rPr>
            <a:t>28 932 чел</a:t>
          </a:r>
          <a:r>
            <a:rPr lang="ru-RU" sz="1600" dirty="0" smtClean="0">
              <a:latin typeface="Liberation Serif" pitchFamily="18" charset="0"/>
            </a:rPr>
            <a:t>.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  <dgm:t>
        <a:bodyPr/>
        <a:lstStyle/>
        <a:p>
          <a:endParaRPr lang="ru-RU"/>
        </a:p>
      </dgm:t>
    </dgm:pt>
    <dgm:pt modelId="{51E97AC1-9FD5-472B-9E2E-AD344FF9D063}" type="sibTrans" cxnId="{154B9961-59F7-47F9-9BB3-F466CD137140}">
      <dgm:prSet/>
      <dgm:spPr/>
      <dgm:t>
        <a:bodyPr/>
        <a:lstStyle/>
        <a:p>
          <a:endParaRPr lang="ru-RU"/>
        </a:p>
      </dgm:t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2023 год  - 5 453 чел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  <dgm:t>
        <a:bodyPr/>
        <a:lstStyle/>
        <a:p>
          <a:endParaRPr lang="ru-RU"/>
        </a:p>
      </dgm:t>
    </dgm:pt>
    <dgm:pt modelId="{D6B0578B-1729-46BC-B8F5-3786390B23E6}" type="sibTrans" cxnId="{F2C4F28E-FC60-4574-A53C-C5804686574E}">
      <dgm:prSet/>
      <dgm:spPr/>
      <dgm:t>
        <a:bodyPr/>
        <a:lstStyle/>
        <a:p>
          <a:endParaRPr lang="ru-RU"/>
        </a:p>
      </dgm:t>
    </dgm:pt>
    <dgm:pt modelId="{6F45D206-48B5-416E-9509-ABE07349BF80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- </a:t>
          </a:r>
          <a:endParaRPr lang="ru-RU" sz="1600" dirty="0">
            <a:latin typeface="Liberation Serif" pitchFamily="18" charset="0"/>
          </a:endParaRPr>
        </a:p>
      </dgm:t>
    </dgm:pt>
    <dgm:pt modelId="{BBE3BF15-69F6-48D7-843C-AC8421037CA4}" type="parTrans" cxnId="{9145642F-3DC3-49F5-9A40-2BEC296AEEDD}">
      <dgm:prSet/>
      <dgm:spPr/>
      <dgm:t>
        <a:bodyPr/>
        <a:lstStyle/>
        <a:p>
          <a:endParaRPr lang="ru-RU"/>
        </a:p>
      </dgm:t>
    </dgm:pt>
    <dgm:pt modelId="{6D4A9280-6F04-4E39-9ABD-6C23E441CBF6}" type="sibTrans" cxnId="{9145642F-3DC3-49F5-9A40-2BEC296AEEDD}">
      <dgm:prSet/>
      <dgm:spPr/>
      <dgm:t>
        <a:bodyPr/>
        <a:lstStyle/>
        <a:p>
          <a:endParaRPr lang="ru-RU"/>
        </a:p>
      </dgm:t>
    </dgm:pt>
    <dgm:pt modelId="{9A5F4984-E4A6-492F-B2E7-849125EEDE41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2024 год </a:t>
          </a:r>
          <a:endParaRPr lang="ru-RU" sz="1600" dirty="0"/>
        </a:p>
      </dgm:t>
    </dgm:pt>
    <dgm:pt modelId="{1E61364A-B7C7-4AAA-83E0-DBA7D02D9857}" type="parTrans" cxnId="{C652BDBB-527E-4A10-A8B2-CCE63D6E8A4D}">
      <dgm:prSet/>
      <dgm:spPr/>
      <dgm:t>
        <a:bodyPr/>
        <a:lstStyle/>
        <a:p>
          <a:endParaRPr lang="ru-RU"/>
        </a:p>
      </dgm:t>
    </dgm:pt>
    <dgm:pt modelId="{C7B19E4E-7EE3-4B15-A7E4-F87792A103A3}" type="sibTrans" cxnId="{C652BDBB-527E-4A10-A8B2-CCE63D6E8A4D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652BDBB-527E-4A10-A8B2-CCE63D6E8A4D}" srcId="{D2A1E79D-AB84-4F88-BD14-3F3F7A67549D}" destId="{9A5F4984-E4A6-492F-B2E7-849125EEDE41}" srcOrd="5" destOrd="0" parTransId="{1E61364A-B7C7-4AAA-83E0-DBA7D02D9857}" sibTransId="{C7B19E4E-7EE3-4B15-A7E4-F87792A103A3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495179E8-8971-4BCF-9031-B863AF1E4FBC}" type="presOf" srcId="{6F45D206-48B5-416E-9509-ABE07349BF80}" destId="{61B2C3A3-30F4-43B4-A1C0-036684AEB25E}" srcOrd="0" destOrd="4" presId="urn:microsoft.com/office/officeart/2005/8/layout/vList5"/>
    <dgm:cxn modelId="{CD1473E9-1ACE-4464-99A5-4121C1EEF5D9}" type="presOf" srcId="{9A5F4984-E4A6-492F-B2E7-849125EEDE41}" destId="{BF127011-24B1-4CA8-B3B9-74A7FE994A42}" srcOrd="0" destOrd="5" presId="urn:microsoft.com/office/officeart/2005/8/layout/vList5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9145642F-3DC3-49F5-9A40-2BEC296AEEDD}" srcId="{E039AD85-9BE5-4B5C-A519-FCD0E860C5FF}" destId="{6F45D206-48B5-416E-9509-ABE07349BF80}" srcOrd="4" destOrd="0" parTransId="{BBE3BF15-69F6-48D7-843C-AC8421037CA4}" sibTransId="{6D4A9280-6F04-4E39-9ABD-6C23E441CBF6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45BF91-B75F-4797-B3DC-87BCFEAE2F9E}">
      <dgm:prSet custT="1"/>
      <dgm:spPr/>
      <dgm:t>
        <a:bodyPr/>
        <a:lstStyle/>
        <a:p>
          <a:r>
            <a:rPr lang="ru-RU" sz="1500" b="1" dirty="0" smtClean="0"/>
            <a:t>В 2023 году поступило одно обращение о возможном получении денежных средств специалистами Управления социальной политики № 23 в целях оказания содействия в решении вопросов по осуществлению прав и обязанностей родителей. По результатам проведенной проверки изложенные в обращении факты не подтвердились.</a:t>
          </a:r>
          <a:endParaRPr lang="ru-RU" sz="1500" b="1" dirty="0"/>
        </a:p>
      </dgm:t>
    </dgm:pt>
    <dgm:pt modelId="{497F395D-D470-48CD-B1CF-A28804686896}" type="parTrans" cxnId="{90A40183-0510-41D6-A35E-921A0D4C7004}">
      <dgm:prSet/>
      <dgm:spPr/>
      <dgm:t>
        <a:bodyPr/>
        <a:lstStyle/>
        <a:p>
          <a:endParaRPr lang="ru-RU"/>
        </a:p>
      </dgm:t>
    </dgm:pt>
    <dgm:pt modelId="{5FBFD8BD-7A6D-49C3-ACA0-45E51199B673}" type="sibTrans" cxnId="{90A40183-0510-41D6-A35E-921A0D4C7004}">
      <dgm:prSet/>
      <dgm:spPr/>
      <dgm:t>
        <a:bodyPr/>
        <a:lstStyle/>
        <a:p>
          <a:endParaRPr lang="ru-RU"/>
        </a:p>
      </dgm:t>
    </dgm:pt>
    <dgm:pt modelId="{367675D7-196B-41BA-A8B9-72ADFEE16699}">
      <dgm:prSet custT="1"/>
      <dgm:spPr/>
      <dgm:t>
        <a:bodyPr/>
        <a:lstStyle/>
        <a:p>
          <a:endParaRPr lang="ru-RU" sz="1500" b="1" dirty="0"/>
        </a:p>
      </dgm:t>
    </dgm:pt>
    <dgm:pt modelId="{6708AE0D-0950-4B57-A2CF-023C5A37DE37}" type="parTrans" cxnId="{1DE086C4-2375-4D73-A4B2-E0C0BFB84C6A}">
      <dgm:prSet/>
      <dgm:spPr/>
      <dgm:t>
        <a:bodyPr/>
        <a:lstStyle/>
        <a:p>
          <a:endParaRPr lang="ru-RU"/>
        </a:p>
      </dgm:t>
    </dgm:pt>
    <dgm:pt modelId="{1352D048-3B4B-4BEE-A4CD-A842385AB6DB}" type="sibTrans" cxnId="{1DE086C4-2375-4D73-A4B2-E0C0BFB84C6A}">
      <dgm:prSet/>
      <dgm:spPr/>
      <dgm:t>
        <a:bodyPr/>
        <a:lstStyle/>
        <a:p>
          <a:endParaRPr lang="ru-RU"/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0A40183-0510-41D6-A35E-921A0D4C7004}" srcId="{FDF176CA-18CA-405C-8148-FD6248248F11}" destId="{6945BF91-B75F-4797-B3DC-87BCFEAE2F9E}" srcOrd="1" destOrd="0" parTransId="{497F395D-D470-48CD-B1CF-A28804686896}" sibTransId="{5FBFD8BD-7A6D-49C3-ACA0-45E51199B673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A5DDB4DB-F79D-4DB6-90AD-B5AF32A7B532}" type="presOf" srcId="{367675D7-196B-41BA-A8B9-72ADFEE16699}" destId="{B5D9B1B7-031B-4C9C-8C42-8FF3721FBFCA}" srcOrd="0" destOrd="2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DE086C4-2375-4D73-A4B2-E0C0BFB84C6A}" srcId="{FDF176CA-18CA-405C-8148-FD6248248F11}" destId="{367675D7-196B-41BA-A8B9-72ADFEE16699}" srcOrd="2" destOrd="0" parTransId="{6708AE0D-0950-4B57-A2CF-023C5A37DE37}" sibTransId="{1352D048-3B4B-4BEE-A4CD-A842385AB6DB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C9959A72-E7E7-439A-BCAD-CC3AFCF0A635}" type="presOf" srcId="{6945BF91-B75F-4797-B3DC-87BCFEAE2F9E}" destId="{B5D9B1B7-031B-4C9C-8C42-8FF3721FBFCA}" srcOrd="0" destOrd="1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 custLinFactNeighborX="875" custLinFactNeighborY="-16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723956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00752" cy="107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1. Совершенствование нормативного правового обеспечения деятельности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1114" y="52487"/>
        <a:ext cx="5595778" cy="970225"/>
      </dsp:txXfrm>
    </dsp:sp>
    <dsp:sp modelId="{9CAF3CFF-0CB4-4937-B880-4212F0FD3834}">
      <dsp:nvSpPr>
        <dsp:cNvPr id="0" name=""/>
        <dsp:cNvSpPr/>
      </dsp:nvSpPr>
      <dsp:spPr>
        <a:xfrm>
          <a:off x="0" y="1654625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307466"/>
          <a:ext cx="5700752" cy="7253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кадровой работы по профилактике коррупционных и иных правонарушений 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64034" y="1342873"/>
        <a:ext cx="5629938" cy="654511"/>
      </dsp:txXfrm>
    </dsp:sp>
    <dsp:sp modelId="{B1D77F83-93E3-445A-8C18-3A182C7B6777}">
      <dsp:nvSpPr>
        <dsp:cNvPr id="0" name=""/>
        <dsp:cNvSpPr/>
      </dsp:nvSpPr>
      <dsp:spPr>
        <a:xfrm>
          <a:off x="0" y="2635265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216208"/>
          <a:ext cx="5700752" cy="84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41446" y="2257589"/>
        <a:ext cx="5617990" cy="7649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581082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00752" cy="107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4.Обеспечение открытости деятельности Управления в сфере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1114" y="52487"/>
        <a:ext cx="5595778" cy="970225"/>
      </dsp:txXfrm>
    </dsp:sp>
    <dsp:sp modelId="{9CAF3CFF-0CB4-4937-B880-4212F0FD3834}">
      <dsp:nvSpPr>
        <dsp:cNvPr id="0" name=""/>
        <dsp:cNvSpPr/>
      </dsp:nvSpPr>
      <dsp:spPr>
        <a:xfrm>
          <a:off x="0" y="1811468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330204"/>
          <a:ext cx="5700752" cy="10250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78665" y="1380242"/>
        <a:ext cx="5600676" cy="924966"/>
      </dsp:txXfrm>
    </dsp:sp>
    <dsp:sp modelId="{B1D77F83-93E3-445A-8C18-3A182C7B6777}">
      <dsp:nvSpPr>
        <dsp:cNvPr id="0" name=""/>
        <dsp:cNvSpPr/>
      </dsp:nvSpPr>
      <dsp:spPr>
        <a:xfrm>
          <a:off x="0" y="2693078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492381"/>
          <a:ext cx="5700752" cy="8337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6.Повышение эффективности деятельности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40764" y="2533080"/>
        <a:ext cx="5619354" cy="7523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542745"/>
          <a:ext cx="8143932" cy="4068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428627" y="0"/>
          <a:ext cx="5729313" cy="1236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7. Реализация мероприятий Концепции взаимодействия органов государственной власти Свердловской области, органов местного самоуправления муниципальных образований, расположенных на территории Свердловской области, и институтов гражданского общества в сфере противодействия коррупции на период до 2021 года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88985" y="60358"/>
        <a:ext cx="5608597" cy="1115720"/>
      </dsp:txXfrm>
    </dsp:sp>
    <dsp:sp modelId="{9CAF3CFF-0CB4-4937-B880-4212F0FD3834}">
      <dsp:nvSpPr>
        <dsp:cNvPr id="0" name=""/>
        <dsp:cNvSpPr/>
      </dsp:nvSpPr>
      <dsp:spPr>
        <a:xfrm>
          <a:off x="0" y="1763632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1412943"/>
          <a:ext cx="5700752" cy="10155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коррупции;</a:t>
          </a:r>
        </a:p>
      </dsp:txBody>
      <dsp:txXfrm>
        <a:off x="478202" y="1462518"/>
        <a:ext cx="5601602" cy="916394"/>
      </dsp:txXfrm>
    </dsp:sp>
    <dsp:sp modelId="{B1D77F83-93E3-445A-8C18-3A182C7B6777}">
      <dsp:nvSpPr>
        <dsp:cNvPr id="0" name=""/>
        <dsp:cNvSpPr/>
      </dsp:nvSpPr>
      <dsp:spPr>
        <a:xfrm>
          <a:off x="0" y="2892653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2768581"/>
          <a:ext cx="5700752" cy="10811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-    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52841" y="2821357"/>
        <a:ext cx="5595200" cy="975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285748"/>
          <a:ext cx="8143932" cy="5131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357188" y="0"/>
          <a:ext cx="5843613" cy="10162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формирование в обществе нетерпимости к коррупционному поведению, антикоррупционное просвещение 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6796" y="49608"/>
        <a:ext cx="5744397" cy="917018"/>
      </dsp:txXfrm>
    </dsp:sp>
    <dsp:sp modelId="{9CAF3CFF-0CB4-4937-B880-4212F0FD3834}">
      <dsp:nvSpPr>
        <dsp:cNvPr id="0" name=""/>
        <dsp:cNvSpPr/>
      </dsp:nvSpPr>
      <dsp:spPr>
        <a:xfrm>
          <a:off x="0" y="1296517"/>
          <a:ext cx="8143932" cy="411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357188" y="1071565"/>
          <a:ext cx="5986531" cy="8946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 обеспечение участия институтов гражданского общества в противодействии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0863" y="1115240"/>
        <a:ext cx="5899181" cy="807328"/>
      </dsp:txXfrm>
    </dsp:sp>
    <dsp:sp modelId="{B1D77F83-93E3-445A-8C18-3A182C7B6777}">
      <dsp:nvSpPr>
        <dsp:cNvPr id="0" name=""/>
        <dsp:cNvSpPr/>
      </dsp:nvSpPr>
      <dsp:spPr>
        <a:xfrm>
          <a:off x="0" y="2143140"/>
          <a:ext cx="8143932" cy="3144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357192" y="2000263"/>
          <a:ext cx="6015091" cy="5821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-</a:t>
          </a:r>
          <a:r>
            <a:rPr lang="ru-RU" sz="1600" kern="1200" baseline="0" dirty="0" smtClean="0">
              <a:solidFill>
                <a:schemeClr val="tx1"/>
              </a:solidFill>
              <a:latin typeface="Liberation Serif" pitchFamily="18" charset="0"/>
            </a:rPr>
            <a:t> противодействие коррупции в бюджетной сфере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385610" y="2028681"/>
        <a:ext cx="5958255" cy="525310"/>
      </dsp:txXfrm>
    </dsp:sp>
    <dsp:sp modelId="{C9348430-B5F1-4305-8BF8-7A31C0DB0804}">
      <dsp:nvSpPr>
        <dsp:cNvPr id="0" name=""/>
        <dsp:cNvSpPr/>
      </dsp:nvSpPr>
      <dsp:spPr>
        <a:xfrm>
          <a:off x="0" y="3071835"/>
          <a:ext cx="8143932" cy="435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1CAC64-06AD-4BB5-B506-D57E8A15F394}">
      <dsp:nvSpPr>
        <dsp:cNvPr id="0" name=""/>
        <dsp:cNvSpPr/>
      </dsp:nvSpPr>
      <dsp:spPr>
        <a:xfrm>
          <a:off x="357188" y="2714643"/>
          <a:ext cx="6015091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  <a:latin typeface="Liberation Serif" pitchFamily="18" charset="0"/>
            </a:rPr>
            <a:t>8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.</a:t>
          </a:r>
          <a:r>
            <a:rPr lang="en-US" sz="1400" kern="1200" dirty="0" smtClean="0">
              <a:solidFill>
                <a:schemeClr val="tx1"/>
              </a:solidFill>
              <a:latin typeface="Liberation Serif" pitchFamily="18" charset="0"/>
            </a:rPr>
            <a:t>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Исполнение мероприятий Национального плана противодействия коррупции на 2021-2024 годы, утвержденного Указом Президента Российской Федерации от 16.08.2021 № 478 «О национальном плане противодействия коррупции на 2021-2024 годы»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07625" y="2765080"/>
        <a:ext cx="5914217" cy="9323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3303" y="53303"/>
        <a:ext cx="3533187" cy="1713290"/>
      </dsp:txXfrm>
    </dsp:sp>
    <dsp:sp modelId="{5F999584-A915-4BC4-86FA-591E66BEFFD6}">
      <dsp:nvSpPr>
        <dsp:cNvPr id="0" name=""/>
        <dsp:cNvSpPr/>
      </dsp:nvSpPr>
      <dsp:spPr>
        <a:xfrm>
          <a:off x="363979" y="1819896"/>
          <a:ext cx="136079" cy="538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816"/>
              </a:lnTo>
              <a:lnTo>
                <a:pt x="136079" y="5388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500059" y="2000257"/>
          <a:ext cx="3129989" cy="716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kern="1200" dirty="0">
            <a:latin typeface="Liberation Serif" pitchFamily="18" charset="0"/>
          </a:endParaRPr>
        </a:p>
      </dsp:txBody>
      <dsp:txXfrm>
        <a:off x="521057" y="2021255"/>
        <a:ext cx="3087993" cy="674915"/>
      </dsp:txXfrm>
    </dsp:sp>
    <dsp:sp modelId="{25F6C739-8652-4748-8FB5-53B96A1BBCF6}">
      <dsp:nvSpPr>
        <dsp:cNvPr id="0" name=""/>
        <dsp:cNvSpPr/>
      </dsp:nvSpPr>
      <dsp:spPr>
        <a:xfrm>
          <a:off x="4520422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573725" y="53303"/>
        <a:ext cx="3533187" cy="17132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408720"/>
          <a:ext cx="8856414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766938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69552" y="37439"/>
        <a:ext cx="6124611" cy="692060"/>
      </dsp:txXfrm>
    </dsp:sp>
    <dsp:sp modelId="{F1DDECCD-72B7-4FC5-B66B-EA8FD237EC5C}">
      <dsp:nvSpPr>
        <dsp:cNvPr id="0" name=""/>
        <dsp:cNvSpPr/>
      </dsp:nvSpPr>
      <dsp:spPr>
        <a:xfrm>
          <a:off x="0" y="2164009"/>
          <a:ext cx="8856414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26763" y="1000133"/>
          <a:ext cx="6193435" cy="12510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7835" y="1061205"/>
        <a:ext cx="6071291" cy="1128927"/>
      </dsp:txXfrm>
    </dsp:sp>
    <dsp:sp modelId="{40701B9E-78C3-4524-9C5A-C186300220FD}">
      <dsp:nvSpPr>
        <dsp:cNvPr id="0" name=""/>
        <dsp:cNvSpPr/>
      </dsp:nvSpPr>
      <dsp:spPr>
        <a:xfrm>
          <a:off x="0" y="3546928"/>
          <a:ext cx="8856414" cy="4536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2549773"/>
          <a:ext cx="6199489" cy="110521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6065" y="2603725"/>
        <a:ext cx="6091585" cy="9973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AA2C2-2DEF-468F-8FF6-F4FC8B9D4D4A}">
      <dsp:nvSpPr>
        <dsp:cNvPr id="0" name=""/>
        <dsp:cNvSpPr/>
      </dsp:nvSpPr>
      <dsp:spPr>
        <a:xfrm>
          <a:off x="0" y="773937"/>
          <a:ext cx="8856414" cy="3780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130992"/>
          <a:ext cx="6199489" cy="72618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67562" y="166441"/>
        <a:ext cx="6128591" cy="655285"/>
      </dsp:txXfrm>
    </dsp:sp>
    <dsp:sp modelId="{D1B0E364-E53E-45ED-8081-9F3517920ECD}">
      <dsp:nvSpPr>
        <dsp:cNvPr id="0" name=""/>
        <dsp:cNvSpPr/>
      </dsp:nvSpPr>
      <dsp:spPr>
        <a:xfrm>
          <a:off x="0" y="2381289"/>
          <a:ext cx="8856414" cy="3780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988247"/>
          <a:ext cx="6193435" cy="144439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№ 23, председателя </a:t>
          </a:r>
          <a:r>
            <a:rPr lang="ru-RU" sz="1200" b="1" kern="1200" dirty="0" smtClean="0">
              <a:latin typeface="Liberation Serif" pitchFamily="18" charset="0"/>
            </a:rPr>
            <a:t>Контрактной службы, Комиссии по осуществлению закупок товаров, работ, услуг для обеспечения государственных нужд Управления об организации работы комиссии по исключению конфликта интересов между участниками закупок и должностными лицами заказчиков, осуществляющих закупки, </a:t>
          </a:r>
          <a:r>
            <a:rPr lang="ru-RU" sz="12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выработка рекомендаций и контроль реализации решений комиссии </a:t>
          </a:r>
          <a:endParaRPr lang="ru-RU" sz="12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502626" y="1058757"/>
        <a:ext cx="6052415" cy="1303375"/>
      </dsp:txXfrm>
    </dsp:sp>
    <dsp:sp modelId="{A1DC9090-66C5-4BC5-9EA5-0F6E81D08F15}">
      <dsp:nvSpPr>
        <dsp:cNvPr id="0" name=""/>
        <dsp:cNvSpPr/>
      </dsp:nvSpPr>
      <dsp:spPr>
        <a:xfrm>
          <a:off x="0" y="3537099"/>
          <a:ext cx="8856414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1691" y="2595604"/>
          <a:ext cx="6193435" cy="102729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1839" y="2645752"/>
        <a:ext cx="6093139" cy="9269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0"/>
          <a:ext cx="2998750" cy="13714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sz="1400" b="1" kern="1200" dirty="0">
            <a:solidFill>
              <a:srgbClr val="002060"/>
            </a:solidFill>
            <a:latin typeface="Liberation Serif" pitchFamily="18" charset="0"/>
          </a:endParaRPr>
        </a:p>
      </dsp:txBody>
      <dsp:txXfrm>
        <a:off x="40169" y="40169"/>
        <a:ext cx="2918412" cy="1291125"/>
      </dsp:txXfrm>
    </dsp:sp>
    <dsp:sp modelId="{1F25B52E-1F15-41FF-BD0D-AA86D5090621}">
      <dsp:nvSpPr>
        <dsp:cNvPr id="0" name=""/>
        <dsp:cNvSpPr/>
      </dsp:nvSpPr>
      <dsp:spPr>
        <a:xfrm>
          <a:off x="3962133" y="411"/>
          <a:ext cx="2998750" cy="1499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sz="1400" b="1" kern="1200" dirty="0" smtClean="0">
              <a:solidFill>
                <a:srgbClr val="002060"/>
              </a:solidFill>
            </a:rPr>
            <a:t> </a:t>
          </a:r>
        </a:p>
      </dsp:txBody>
      <dsp:txXfrm>
        <a:off x="4006048" y="44326"/>
        <a:ext cx="2910920" cy="141154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9671" y="-1767224"/>
          <a:ext cx="1452580" cy="499384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2021 год  - 2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- 3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2024 год  -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809039" y="74317"/>
        <a:ext cx="4922937" cy="1310762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9038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76298"/>
        <a:ext cx="2667648" cy="130679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700" kern="1200" dirty="0" smtClean="0">
              <a:latin typeface="Liberation Serif" pitchFamily="18" charset="0"/>
            </a:rPr>
            <a:t> </a:t>
          </a:r>
          <a:r>
            <a:rPr lang="ru-RU" sz="900" kern="1200" dirty="0" smtClean="0">
              <a:latin typeface="Liberation Serif" pitchFamily="18" charset="0"/>
            </a:rPr>
            <a:t>2021 год  - 6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- 5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2024 год - 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>
            <a:latin typeface="Liberation Serif" pitchFamily="18" charset="0"/>
          </a:endParaRPr>
        </a:p>
      </dsp:txBody>
      <dsp:txXfrm rot="-5400000">
        <a:off x="2811784" y="1729773"/>
        <a:ext cx="4942171" cy="1045439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1599092"/>
        <a:ext cx="2670394" cy="130679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2021 год  - 2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2022 год  - 4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2023 год  - 1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2024 год - 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811784" y="3250371"/>
        <a:ext cx="4942171" cy="1045439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sz="1300" kern="1200" dirty="0">
            <a:latin typeface="Liberation Serif" pitchFamily="18" charset="0"/>
          </a:endParaRPr>
        </a:p>
      </dsp:txBody>
      <dsp:txXfrm>
        <a:off x="70695" y="3119691"/>
        <a:ext cx="2670394" cy="13067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71421" y="71444"/>
          <a:ext cx="1938829" cy="9333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71421" y="71444"/>
        <a:ext cx="1938829" cy="933364"/>
      </dsp:txXfrm>
    </dsp:sp>
    <dsp:sp modelId="{97887639-A99A-4B70-9241-EB9EF95C37FF}">
      <dsp:nvSpPr>
        <dsp:cNvPr id="0" name=""/>
        <dsp:cNvSpPr/>
      </dsp:nvSpPr>
      <dsp:spPr>
        <a:xfrm>
          <a:off x="2357448" y="71444"/>
          <a:ext cx="2009223" cy="936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2357448" y="71444"/>
        <a:ext cx="2009223" cy="936572"/>
      </dsp:txXfrm>
    </dsp:sp>
    <dsp:sp modelId="{88CCEA6E-65F0-45F7-AE3A-65F2B486BD37}">
      <dsp:nvSpPr>
        <dsp:cNvPr id="0" name=""/>
        <dsp:cNvSpPr/>
      </dsp:nvSpPr>
      <dsp:spPr>
        <a:xfrm>
          <a:off x="4572062" y="0"/>
          <a:ext cx="1419020" cy="10002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4572062" y="0"/>
        <a:ext cx="1419020" cy="100027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официальном сайте в сети Интернет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9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9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5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5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5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5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5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5114416" y="-298560"/>
          <a:ext cx="2197605" cy="27972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4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2021 год – 35 436 чел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2022 год – 36 911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2023 год – </a:t>
          </a:r>
          <a:r>
            <a:rPr lang="ru-RU" sz="1600" kern="1200" dirty="0" smtClean="0">
              <a:latin typeface="Liberation Serif" pitchFamily="18" charset="0"/>
            </a:rPr>
            <a:t>28 932 чел</a:t>
          </a:r>
          <a:r>
            <a:rPr lang="ru-RU" sz="1600" kern="1200" dirty="0" smtClean="0">
              <a:latin typeface="Liberation Serif" pitchFamily="18" charset="0"/>
            </a:rPr>
            <a:t>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2024 год - </a:t>
          </a:r>
          <a:endParaRPr lang="ru-RU" sz="1600" kern="1200" dirty="0">
            <a:latin typeface="Liberation Serif" pitchFamily="18" charset="0"/>
          </a:endParaRPr>
        </a:p>
      </dsp:txBody>
      <dsp:txXfrm rot="-5400000">
        <a:off x="4814617" y="108517"/>
        <a:ext cx="2689925" cy="1983049"/>
      </dsp:txXfrm>
    </dsp:sp>
    <dsp:sp modelId="{AAEDA528-902C-4B9D-83E8-8387A78B3244}">
      <dsp:nvSpPr>
        <dsp:cNvPr id="0" name=""/>
        <dsp:cNvSpPr/>
      </dsp:nvSpPr>
      <dsp:spPr>
        <a:xfrm>
          <a:off x="2201" y="4559"/>
          <a:ext cx="4812416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111513"/>
        <a:ext cx="4598508" cy="1977054"/>
      </dsp:txXfrm>
    </dsp:sp>
    <dsp:sp modelId="{BF127011-24B1-4CA8-B3B9-74A7FE994A42}">
      <dsp:nvSpPr>
        <dsp:cNvPr id="0" name=""/>
        <dsp:cNvSpPr/>
      </dsp:nvSpPr>
      <dsp:spPr>
        <a:xfrm rot="5400000">
          <a:off x="5445487" y="1917436"/>
          <a:ext cx="1752770" cy="297287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2021 год  - 2 249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2022 год  - 1 750 чел.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2023 год  - 5 453 чел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2024 год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</dsp:txBody>
      <dsp:txXfrm rot="-5400000">
        <a:off x="4835435" y="2613052"/>
        <a:ext cx="2887313" cy="1581644"/>
      </dsp:txXfrm>
    </dsp:sp>
    <dsp:sp modelId="{C3418461-1E31-4ECA-B72D-BB82E27E36CD}">
      <dsp:nvSpPr>
        <dsp:cNvPr id="0" name=""/>
        <dsp:cNvSpPr/>
      </dsp:nvSpPr>
      <dsp:spPr>
        <a:xfrm>
          <a:off x="2201" y="2308392"/>
          <a:ext cx="4833233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2415346"/>
        <a:ext cx="4619325" cy="19770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0080" y="316051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9492"/>
        <a:ext cx="887044" cy="380162"/>
      </dsp:txXfrm>
    </dsp:sp>
    <dsp:sp modelId="{B5D9B1B7-031B-4C9C-8C42-8FF3721FBFCA}">
      <dsp:nvSpPr>
        <dsp:cNvPr id="0" name=""/>
        <dsp:cNvSpPr/>
      </dsp:nvSpPr>
      <dsp:spPr>
        <a:xfrm rot="5400000">
          <a:off x="4198379" y="-3302924"/>
          <a:ext cx="1059238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1" kern="1200" dirty="0" smtClean="0"/>
            <a:t>В 2023 году поступило одно обращение о возможном получении денежных средств специалистами Управления социальной политики № 23 в целях оказания содействия в решении вопросов по осуществлению прав и обязанностей родителей. По результатам проведенной проверки изложенные в обращении факты не подтвердились.</a:t>
          </a:r>
          <a:endParaRPr lang="ru-RU" sz="1500" b="1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b="1" kern="1200" dirty="0"/>
        </a:p>
      </dsp:txBody>
      <dsp:txXfrm rot="-5400000">
        <a:off x="887045" y="60118"/>
        <a:ext cx="7630199" cy="955822"/>
      </dsp:txXfrm>
    </dsp:sp>
    <dsp:sp modelId="{06388F85-6B45-471E-AD17-4246AD137CC8}">
      <dsp:nvSpPr>
        <dsp:cNvPr id="0" name=""/>
        <dsp:cNvSpPr/>
      </dsp:nvSpPr>
      <dsp:spPr>
        <a:xfrm rot="5400000">
          <a:off x="-190080" y="1564330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54397"/>
                <a:satOff val="-3144"/>
                <a:lumOff val="4314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54397"/>
                <a:satOff val="-3144"/>
                <a:lumOff val="4314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54397"/>
                <a:satOff val="-3144"/>
                <a:lumOff val="431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54397"/>
                <a:satOff val="-3144"/>
                <a:lumOff val="431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17771"/>
        <a:ext cx="887044" cy="380162"/>
      </dsp:txXfrm>
    </dsp:sp>
    <dsp:sp modelId="{1C21BE01-8072-4D0F-A3AD-AA123D95EF46}">
      <dsp:nvSpPr>
        <dsp:cNvPr id="0" name=""/>
        <dsp:cNvSpPr/>
      </dsp:nvSpPr>
      <dsp:spPr>
        <a:xfrm rot="5400000">
          <a:off x="4202339" y="-2054862"/>
          <a:ext cx="1051317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1311753"/>
        <a:ext cx="7630586" cy="948675"/>
      </dsp:txXfrm>
    </dsp:sp>
    <dsp:sp modelId="{64EB2BE6-13B2-472B-A8F8-9195DD22749D}">
      <dsp:nvSpPr>
        <dsp:cNvPr id="0" name=""/>
        <dsp:cNvSpPr/>
      </dsp:nvSpPr>
      <dsp:spPr>
        <a:xfrm rot="5400000">
          <a:off x="-190080" y="2786568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08793"/>
                <a:satOff val="-6288"/>
                <a:lumOff val="8627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08793"/>
                <a:satOff val="-6288"/>
                <a:lumOff val="8627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08793"/>
                <a:satOff val="-6288"/>
                <a:lumOff val="862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08793"/>
                <a:satOff val="-6288"/>
                <a:lumOff val="862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40009"/>
        <a:ext cx="887044" cy="380162"/>
      </dsp:txXfrm>
    </dsp:sp>
    <dsp:sp modelId="{DC5A9139-1E26-4D70-913C-FA3DB144623E}">
      <dsp:nvSpPr>
        <dsp:cNvPr id="0" name=""/>
        <dsp:cNvSpPr/>
      </dsp:nvSpPr>
      <dsp:spPr>
        <a:xfrm rot="5400000">
          <a:off x="4228380" y="-832623"/>
          <a:ext cx="999236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2557491"/>
        <a:ext cx="7633128" cy="901678"/>
      </dsp:txXfrm>
    </dsp:sp>
    <dsp:sp modelId="{19315E22-BF9D-43E7-A29C-9D941CC22A87}">
      <dsp:nvSpPr>
        <dsp:cNvPr id="0" name=""/>
        <dsp:cNvSpPr/>
      </dsp:nvSpPr>
      <dsp:spPr>
        <a:xfrm rot="5400000">
          <a:off x="-190080" y="4028196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281637"/>
        <a:ext cx="887044" cy="380162"/>
      </dsp:txXfrm>
    </dsp:sp>
    <dsp:sp modelId="{0732ACB9-B448-4294-A2DC-DE5B82E2F1D8}">
      <dsp:nvSpPr>
        <dsp:cNvPr id="0" name=""/>
        <dsp:cNvSpPr/>
      </dsp:nvSpPr>
      <dsp:spPr>
        <a:xfrm rot="5400000">
          <a:off x="4208990" y="409004"/>
          <a:ext cx="1038015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4" y="3781622"/>
        <a:ext cx="7631235" cy="9366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241035" y="245698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7080"/>
        <a:ext cx="1124833" cy="482071"/>
      </dsp:txXfrm>
    </dsp:sp>
    <dsp:sp modelId="{B5D9B1B7-031B-4C9C-8C42-8FF3721FBFCA}">
      <dsp:nvSpPr>
        <dsp:cNvPr id="0" name=""/>
        <dsp:cNvSpPr/>
      </dsp:nvSpPr>
      <dsp:spPr>
        <a:xfrm rot="5400000">
          <a:off x="4324373" y="-3194877"/>
          <a:ext cx="1045037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3" y="55678"/>
        <a:ext cx="7393103" cy="943007"/>
      </dsp:txXfrm>
    </dsp:sp>
    <dsp:sp modelId="{06388F85-6B45-471E-AD17-4246AD137CC8}">
      <dsp:nvSpPr>
        <dsp:cNvPr id="0" name=""/>
        <dsp:cNvSpPr/>
      </dsp:nvSpPr>
      <dsp:spPr>
        <a:xfrm rot="5400000">
          <a:off x="-241035" y="1667769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81595"/>
                <a:satOff val="-4716"/>
                <a:lumOff val="64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81595"/>
                <a:satOff val="-4716"/>
                <a:lumOff val="64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81595"/>
                <a:satOff val="-4716"/>
                <a:lumOff val="64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81595"/>
                <a:satOff val="-4716"/>
                <a:lumOff val="64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989151"/>
        <a:ext cx="1124833" cy="482071"/>
      </dsp:txXfrm>
    </dsp:sp>
    <dsp:sp modelId="{1C21BE01-8072-4D0F-A3AD-AA123D95EF46}">
      <dsp:nvSpPr>
        <dsp:cNvPr id="0" name=""/>
        <dsp:cNvSpPr/>
      </dsp:nvSpPr>
      <dsp:spPr>
        <a:xfrm rot="5400000">
          <a:off x="4322909" y="-1946560"/>
          <a:ext cx="1047966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4" y="1302672"/>
        <a:ext cx="7392961" cy="945652"/>
      </dsp:txXfrm>
    </dsp:sp>
    <dsp:sp modelId="{7ACF57B7-D9B9-4377-B9F0-D1751097DEA8}">
      <dsp:nvSpPr>
        <dsp:cNvPr id="0" name=""/>
        <dsp:cNvSpPr/>
      </dsp:nvSpPr>
      <dsp:spPr>
        <a:xfrm rot="5400000">
          <a:off x="-241035" y="3243133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564515"/>
        <a:ext cx="1124833" cy="482071"/>
      </dsp:txXfrm>
    </dsp:sp>
    <dsp:sp modelId="{04247092-F8B8-499E-BE8C-40230B00D2A4}">
      <dsp:nvSpPr>
        <dsp:cNvPr id="0" name=""/>
        <dsp:cNvSpPr/>
      </dsp:nvSpPr>
      <dsp:spPr>
        <a:xfrm rot="5400000">
          <a:off x="4146240" y="-509998"/>
          <a:ext cx="1354554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Liberation Serif" pitchFamily="18" charset="0"/>
            <a:cs typeface="Arial" pitchFamily="34" charset="0"/>
          </a:endParaRPr>
        </a:p>
      </dsp:txBody>
      <dsp:txXfrm rot="-5400000">
        <a:off x="1101458" y="2600908"/>
        <a:ext cx="7377994" cy="122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29.01.2024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29.01.2024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29.01.2024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29.01.2024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1/29/2024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1/29/2024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                              на 2021-2024 годы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2023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19 января 2024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11358429"/>
              </p:ext>
            </p:extLst>
          </p:nvPr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86058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социальной политики 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- 12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- 23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2023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- 17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2023 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00010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5929330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-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2023 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71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государственных гражданских служащих Управления социальной политики № 23,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нарушений не выявлено.</a:t>
            </a:r>
            <a:endParaRPr lang="ru-RU" sz="1200" b="1" dirty="0" smtClean="0"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ОБЛАСТИ№ 23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                                                         Управления социальной политики № 23 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>
            <a:lum bright="-10000" contrast="-10000"/>
          </a:blip>
          <a:srcRect l="23743" t="10918" r="23963" b="3596"/>
          <a:stretch>
            <a:fillRect/>
          </a:stretch>
        </p:blipFill>
        <p:spPr bwMode="auto">
          <a:xfrm>
            <a:off x="4000496" y="2714620"/>
            <a:ext cx="48577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СОЦИАЛЬНОЙ ПОЛИТИКИ 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895354266"/>
              </p:ext>
            </p:extLst>
          </p:nvPr>
        </p:nvGraphicFramePr>
        <p:xfrm>
          <a:off x="683568" y="2204864"/>
          <a:ext cx="8103274" cy="4153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№ 23            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2023 году проходил самообразование по антикоррупционной тематике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 № 23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№23                                                           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642910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0023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- 3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2021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7226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2022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86710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43174" y="585789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71670" y="5000636"/>
            <a:ext cx="107157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572264" y="507207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2024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683999339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проводимых Департаментом противодействия коррупции Свердловской области, 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</a:p>
          <a:p>
            <a:pPr algn="ctr"/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857232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Размещение информации в социальных сетях</a:t>
            </a:r>
          </a:p>
          <a:p>
            <a:pPr algn="ctr"/>
            <a:r>
              <a:rPr lang="ru-RU" sz="1100" dirty="0" err="1" smtClean="0">
                <a:solidFill>
                  <a:srgbClr val="7030A0"/>
                </a:solidFill>
                <a:latin typeface="Liberation Serif" pitchFamily="18" charset="0"/>
              </a:rPr>
              <a:t>ВКонтакте</a:t>
            </a:r>
            <a:endParaRPr lang="ru-RU" sz="1100" dirty="0">
              <a:solidFill>
                <a:srgbClr val="7030A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8">
            <a:lum bright="-12000" contrast="23000"/>
          </a:blip>
          <a:srcRect l="23389" r="25553" b="54101"/>
          <a:stretch>
            <a:fillRect/>
          </a:stretch>
        </p:blipFill>
        <p:spPr bwMode="auto">
          <a:xfrm>
            <a:off x="4643438" y="157161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9">
            <a:lum bright="-10000" contrast="10000"/>
          </a:blip>
          <a:srcRect l="23441" t="9811" r="24230" b="14072"/>
          <a:stretch>
            <a:fillRect/>
          </a:stretch>
        </p:blipFill>
        <p:spPr bwMode="auto">
          <a:xfrm>
            <a:off x="642910" y="1571612"/>
            <a:ext cx="3857652" cy="247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27830079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74942320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96418010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8321</TotalTime>
  <Words>1422</Words>
  <Application>Microsoft Office PowerPoint</Application>
  <PresentationFormat>Экран (4:3)</PresentationFormat>
  <Paragraphs>178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30" baseType="lpstr">
      <vt:lpstr>Arial</vt:lpstr>
      <vt:lpstr>Arial Black</vt:lpstr>
      <vt:lpstr>Calibri</vt:lpstr>
      <vt:lpstr>Candara</vt:lpstr>
      <vt:lpstr>Franklin Gothic Book</vt:lpstr>
      <vt:lpstr>Franklin Gothic Medium</vt:lpstr>
      <vt:lpstr>Liberation Serif</vt:lpstr>
      <vt:lpstr>Symbol</vt:lpstr>
      <vt:lpstr>Times New Roman</vt:lpstr>
      <vt:lpstr>Wingdings 2</vt:lpstr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Презентация PowerPoint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Презентация PowerPoint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Говорухина А.С</cp:lastModifiedBy>
  <cp:revision>604</cp:revision>
  <cp:lastPrinted>2024-01-29T12:16:19Z</cp:lastPrinted>
  <dcterms:created xsi:type="dcterms:W3CDTF">2013-09-24T14:29:11Z</dcterms:created>
  <dcterms:modified xsi:type="dcterms:W3CDTF">2024-01-29T12:16:33Z</dcterms:modified>
</cp:coreProperties>
</file>