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76" userDrawn="1">
          <p15:clr>
            <a:srgbClr val="A4A3A4"/>
          </p15:clr>
        </p15:guide>
        <p15:guide id="2" pos="381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78" autoAdjust="0"/>
    <p:restoredTop sz="94660"/>
  </p:normalViewPr>
  <p:slideViewPr>
    <p:cSldViewPr snapToGrid="0" showGuides="1">
      <p:cViewPr>
        <p:scale>
          <a:sx n="97" d="100"/>
          <a:sy n="97" d="100"/>
        </p:scale>
        <p:origin x="-269" y="202"/>
      </p:cViewPr>
      <p:guideLst>
        <p:guide orient="horz" pos="2176"/>
        <p:guide pos="3814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9217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799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700" y="-3175"/>
            <a:ext cx="12204700" cy="686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063751" y="1125538"/>
            <a:ext cx="9211733" cy="1082675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063751" y="2351088"/>
            <a:ext cx="9218083" cy="1752600"/>
          </a:xfrm>
        </p:spPr>
        <p:txBody>
          <a:bodyPr/>
          <a:lstStyle>
            <a:lvl1pPr marL="0" indent="0" algn="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760FBDFE-C587-4B4C-A407-44438C67B59E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  <a:t>1/24/2024</a:t>
            </a:fld>
            <a:endParaRPr lang="en-US" dirty="0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078FD23A-2F78-4156-BB62-C393E2F1F45C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SimSun" panose="02010600030101010101" pitchFamily="2" charset="-122"/>
                <a:cs typeface="+mn-cs"/>
              </a:rPr>
              <a:t>‹#›</a:t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8351" cy="686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zh-CN" dirty="0"/>
              <a:t>Click to edit Master title style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dirty="0"/>
              <a:t>Click to 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760FBDFE-C587-4B4C-A407-44438C67B59E}" type="datetimeFigureOut">
              <a:rPr lang="en-US" smtClean="0"/>
              <a:t>1/24/2024</a:t>
            </a:fld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4417" y="1196975"/>
            <a:ext cx="10943167" cy="2113492"/>
          </a:xfrm>
        </p:spPr>
        <p:txBody>
          <a:bodyPr/>
          <a:lstStyle/>
          <a:p>
            <a:r>
              <a:rPr lang="ru-RU" dirty="0" smtClean="0"/>
              <a:t>Отчет  о выполнении плана мероприятий по противодействию коррупции </a:t>
            </a:r>
            <a:br>
              <a:rPr lang="ru-RU" dirty="0" smtClean="0"/>
            </a:br>
            <a:r>
              <a:rPr lang="ru-RU" dirty="0" smtClean="0"/>
              <a:t>в ГАСУСО СО «Щелкунский ПНИ» 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626533" y="3530600"/>
            <a:ext cx="10949517" cy="644525"/>
          </a:xfrm>
        </p:spPr>
        <p:txBody>
          <a:bodyPr/>
          <a:lstStyle/>
          <a:p>
            <a:r>
              <a:rPr lang="ru-RU" dirty="0" smtClean="0"/>
              <a:t>за 2023 год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05410"/>
            <a:ext cx="10972800" cy="829945"/>
          </a:xfrm>
        </p:spPr>
        <p:txBody>
          <a:bodyPr/>
          <a:lstStyle/>
          <a:p>
            <a:pPr algn="ctr"/>
            <a:r>
              <a:rPr lang="ru-RU" altLang="en-US" sz="2000"/>
              <a:t>Совершенствование нормативного правового обеспечения деятельности по противодействию коррупции</a:t>
            </a:r>
            <a:br>
              <a:rPr lang="ru-RU" altLang="en-US" sz="2000"/>
            </a:br>
            <a:r>
              <a:rPr lang="ru-RU" altLang="en-US" sz="2000"/>
              <a:t>ГАСУСО СО «Щелкунский ПНИ»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502920" y="1797685"/>
            <a:ext cx="4860290" cy="116840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ru-RU" altLang="en-US" sz="1400" b="1">
                <a:sym typeface="+mn-ea"/>
              </a:rPr>
              <a:t>Мониторинг локальных правовых актов  ГАСУСО СО «Щелкунский ПНИ»  (далее Учреждение) по вопросам противодействия коррупции в целях приведения их в соответствие с законодательством Российской Федерации и Свердловской области</a:t>
            </a:r>
          </a:p>
        </p:txBody>
      </p:sp>
      <p:sp>
        <p:nvSpPr>
          <p:cNvPr id="11" name="Текстовое поле 10"/>
          <p:cNvSpPr txBox="1"/>
          <p:nvPr/>
        </p:nvSpPr>
        <p:spPr>
          <a:xfrm>
            <a:off x="6937375" y="1797050"/>
            <a:ext cx="4645025" cy="1168400"/>
          </a:xfrm>
          <a:prstGeom prst="rect">
            <a:avLst/>
          </a:prstGeom>
          <a:ln w="38100"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ru-RU" altLang="en-US" sz="1400" b="1">
                <a:sym typeface="+mn-ea"/>
              </a:rPr>
              <a:t>Проведение внутренней правовой экспертизы  проектов локальных правовых актов на наличие признаков несовершенства правовых норм, которые создают условия для совершения коррупционных правонарушений</a:t>
            </a:r>
            <a:endParaRPr lang="ru-RU" altLang="en-US" sz="1400">
              <a:sym typeface="+mn-ea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3692525" y="1065530"/>
            <a:ext cx="835660" cy="5156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>
            <a:off x="7529195" y="1065530"/>
            <a:ext cx="751840" cy="5632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 flipH="1">
            <a:off x="2589530" y="3121025"/>
            <a:ext cx="3810" cy="5759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5" name="Прямая со стрелкой 14"/>
          <p:cNvCxnSpPr/>
          <p:nvPr/>
        </p:nvCxnSpPr>
        <p:spPr>
          <a:xfrm flipH="1">
            <a:off x="9389745" y="3181350"/>
            <a:ext cx="1270" cy="5156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1109132" y="3851910"/>
            <a:ext cx="4004735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Приведено в соответствие с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изменениями 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 действующем законодательстве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4 локальных акта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7646670" y="3847465"/>
            <a:ext cx="348742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по мере подготовки локальных 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нормативных правовых актов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 sz="2000"/>
              <a:t>Совершенствование кадровой работы по профилактике коррупционных и иных правонарушений</a:t>
            </a:r>
            <a:r>
              <a:rPr lang="ru-RU" altLang="en-US" sz="1800"/>
              <a:t> 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194310" y="1100772"/>
            <a:ext cx="1929130" cy="332295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ru-RU" altLang="en-US" sz="1000" b="1" dirty="0"/>
              <a:t>Организация предоставления сведений о доходах, расходах, об имуществе и обязательствах имущественного характера  директором  Учреждения с использованием специального программного обеспечения «Справки БК». </a:t>
            </a:r>
          </a:p>
          <a:p>
            <a:r>
              <a:rPr lang="ru-RU" altLang="en-US" sz="1000" b="1" dirty="0"/>
              <a:t>Обеспечение контроля своевременности предоставления сведений о доходах, расходах, об имуществе и обязательствах имущественного характера директором, заместителями директора и главным бухгалтером</a:t>
            </a: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3299460" y="946150"/>
            <a:ext cx="2102485" cy="101473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000" b="1"/>
              <a:t>Проведение проверок достоверности и полноты персональных данных и иных сведений, представляемых гражданами при поступлении на работу</a:t>
            </a:r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10396855" y="1026160"/>
            <a:ext cx="1737995" cy="132207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000" b="1"/>
              <a:t>Организация проведения проверок соблюдения работниками Учреждения запретов, ограничений и требований к служебному поведению</a:t>
            </a:r>
          </a:p>
        </p:txBody>
      </p:sp>
      <p:sp>
        <p:nvSpPr>
          <p:cNvPr id="11" name="Текстовое поле 10"/>
          <p:cNvSpPr txBox="1"/>
          <p:nvPr/>
        </p:nvSpPr>
        <p:spPr>
          <a:xfrm>
            <a:off x="5674995" y="953135"/>
            <a:ext cx="1888490" cy="163004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000" b="1"/>
              <a:t>Выявление случаев нарушения работниками Учреждения запретов, ограничений и требований к должностному (служебному) поведению, связанных с должностными обязанностями</a:t>
            </a:r>
          </a:p>
        </p:txBody>
      </p:sp>
      <p:sp>
        <p:nvSpPr>
          <p:cNvPr id="12" name="Текстовое поле 11"/>
          <p:cNvSpPr txBox="1"/>
          <p:nvPr/>
        </p:nvSpPr>
        <p:spPr>
          <a:xfrm>
            <a:off x="2506134" y="2694940"/>
            <a:ext cx="1398482" cy="1323439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000" b="1"/>
              <a:t>Мониторинг и актуализация (при необходимости) Перечня должностей, связанных с коррупционными рисками</a:t>
            </a:r>
          </a:p>
        </p:txBody>
      </p:sp>
      <p:sp>
        <p:nvSpPr>
          <p:cNvPr id="13" name="Текстовое поле 12"/>
          <p:cNvSpPr txBox="1"/>
          <p:nvPr/>
        </p:nvSpPr>
        <p:spPr>
          <a:xfrm>
            <a:off x="8615045" y="1026160"/>
            <a:ext cx="1460500" cy="132207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000" b="1"/>
              <a:t>Выявление случаев возникновения конфликта интересов, возникающих у работников Учреждения</a:t>
            </a:r>
          </a:p>
        </p:txBody>
      </p:sp>
      <p:sp>
        <p:nvSpPr>
          <p:cNvPr id="15" name="Текстовое поле 14"/>
          <p:cNvSpPr txBox="1"/>
          <p:nvPr/>
        </p:nvSpPr>
        <p:spPr>
          <a:xfrm>
            <a:off x="6518910" y="2804160"/>
            <a:ext cx="2438400" cy="101473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000" b="1"/>
              <a:t>Выявление родственных (свойственных) связей, которые приводят или могут привести к конфликту интересов, превышению полномочий при работе в Учреждении</a:t>
            </a:r>
          </a:p>
        </p:txBody>
      </p:sp>
      <p:sp>
        <p:nvSpPr>
          <p:cNvPr id="16" name="Текстовое поле 15"/>
          <p:cNvSpPr txBox="1"/>
          <p:nvPr/>
        </p:nvSpPr>
        <p:spPr>
          <a:xfrm>
            <a:off x="8750935" y="3950335"/>
            <a:ext cx="3278505" cy="270700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000" b="1"/>
              <a:t>Организация работы по доведению до граждан, поступающих на работу в Учреждение положений антикоррупционного законодательства Российской Федерации, в том числе:</a:t>
            </a:r>
          </a:p>
          <a:p>
            <a:r>
              <a:rPr lang="ru-RU" altLang="en-US" sz="1000" b="1"/>
              <a:t>1) об ответственности за коррупционные правонарушения (в том числе об увольнении в связи с утратой доверия);</a:t>
            </a:r>
          </a:p>
          <a:p>
            <a:r>
              <a:rPr lang="ru-RU" altLang="en-US" sz="1000" b="1"/>
              <a:t>2) рекомендаций по соблюдению работниками Учреждения норм этики в целях противодействия коррупции и иным правонарушениям;</a:t>
            </a:r>
          </a:p>
          <a:p>
            <a:r>
              <a:rPr lang="ru-RU" altLang="en-US" sz="1000" b="1"/>
              <a:t>3) о запретах и ограничениях, требованиях о предотвращении и урегулировании конфликта интересов, исполнении иных обязанностей, установленных в целях противодействия коррупции </a:t>
            </a:r>
          </a:p>
        </p:txBody>
      </p:sp>
      <p:cxnSp>
        <p:nvCxnSpPr>
          <p:cNvPr id="17" name="Прямая со стрелкой 16"/>
          <p:cNvCxnSpPr/>
          <p:nvPr/>
        </p:nvCxnSpPr>
        <p:spPr>
          <a:xfrm flipH="1">
            <a:off x="1810385" y="471170"/>
            <a:ext cx="10160" cy="4216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8" name="Прямая со стрелкой 17"/>
          <p:cNvCxnSpPr/>
          <p:nvPr/>
        </p:nvCxnSpPr>
        <p:spPr>
          <a:xfrm>
            <a:off x="10423525" y="586105"/>
            <a:ext cx="429895" cy="39370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9" name="Прямая со стрелкой 18"/>
          <p:cNvCxnSpPr/>
          <p:nvPr/>
        </p:nvCxnSpPr>
        <p:spPr>
          <a:xfrm>
            <a:off x="3126105" y="579120"/>
            <a:ext cx="6985" cy="21158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0" name="Прямая со стрелкой 19"/>
          <p:cNvCxnSpPr/>
          <p:nvPr/>
        </p:nvCxnSpPr>
        <p:spPr>
          <a:xfrm flipH="1">
            <a:off x="4280535" y="524510"/>
            <a:ext cx="10160" cy="4216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1" name="Прямая со стрелкой 20"/>
          <p:cNvCxnSpPr/>
          <p:nvPr/>
        </p:nvCxnSpPr>
        <p:spPr>
          <a:xfrm flipH="1">
            <a:off x="10242550" y="524510"/>
            <a:ext cx="13335" cy="337439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2" name="Прямая со стрелкой 21"/>
          <p:cNvCxnSpPr/>
          <p:nvPr/>
        </p:nvCxnSpPr>
        <p:spPr>
          <a:xfrm flipH="1">
            <a:off x="9225280" y="471170"/>
            <a:ext cx="8890" cy="46990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3" name="Прямая со стрелкой 22"/>
          <p:cNvCxnSpPr/>
          <p:nvPr/>
        </p:nvCxnSpPr>
        <p:spPr>
          <a:xfrm>
            <a:off x="7289165" y="595630"/>
            <a:ext cx="1905" cy="3505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4" name="Прямая со стрелкой 23"/>
          <p:cNvCxnSpPr/>
          <p:nvPr/>
        </p:nvCxnSpPr>
        <p:spPr>
          <a:xfrm flipH="1">
            <a:off x="8017510" y="524510"/>
            <a:ext cx="27305" cy="224726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4" name="Овал 3"/>
          <p:cNvSpPr/>
          <p:nvPr/>
        </p:nvSpPr>
        <p:spPr>
          <a:xfrm>
            <a:off x="0" y="5554345"/>
            <a:ext cx="1647825" cy="10934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Сведения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предоставлены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30.03.2023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3" name="Прямая со стрелкой 2"/>
          <p:cNvCxnSpPr/>
          <p:nvPr/>
        </p:nvCxnSpPr>
        <p:spPr>
          <a:xfrm flipH="1">
            <a:off x="609600" y="4375785"/>
            <a:ext cx="16510" cy="10712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6" name="Овал 5"/>
          <p:cNvSpPr/>
          <p:nvPr/>
        </p:nvSpPr>
        <p:spPr>
          <a:xfrm>
            <a:off x="4035425" y="2353945"/>
            <a:ext cx="1647825" cy="10934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постоянно 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 течение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2023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г.г.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4719955" y="1960880"/>
            <a:ext cx="10160" cy="4216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6" name="Прямая со стрелкой 25"/>
          <p:cNvCxnSpPr>
            <a:endCxn id="6" idx="6"/>
          </p:cNvCxnSpPr>
          <p:nvPr/>
        </p:nvCxnSpPr>
        <p:spPr>
          <a:xfrm flipH="1" flipV="1">
            <a:off x="5683250" y="2900680"/>
            <a:ext cx="607695" cy="107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7" name="Прямое соединение 26"/>
          <p:cNvCxnSpPr/>
          <p:nvPr/>
        </p:nvCxnSpPr>
        <p:spPr>
          <a:xfrm flipH="1" flipV="1">
            <a:off x="6282690" y="2590165"/>
            <a:ext cx="9525" cy="344170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" name="Овал 27"/>
          <p:cNvSpPr/>
          <p:nvPr/>
        </p:nvSpPr>
        <p:spPr>
          <a:xfrm>
            <a:off x="9327515" y="2512695"/>
            <a:ext cx="1647825" cy="10934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Сведения заполнены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12 сентября 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202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3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г.</a:t>
            </a:r>
          </a:p>
        </p:txBody>
      </p:sp>
      <p:cxnSp>
        <p:nvCxnSpPr>
          <p:cNvPr id="29" name="Прямая со стрелкой 28"/>
          <p:cNvCxnSpPr/>
          <p:nvPr/>
        </p:nvCxnSpPr>
        <p:spPr>
          <a:xfrm flipV="1">
            <a:off x="8966835" y="3062605"/>
            <a:ext cx="400050" cy="635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30" name="Прямая со стрелкой 29"/>
          <p:cNvCxnSpPr/>
          <p:nvPr/>
        </p:nvCxnSpPr>
        <p:spPr>
          <a:xfrm flipH="1">
            <a:off x="9441815" y="2348230"/>
            <a:ext cx="10160" cy="4216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31" name="Прямая со стрелкой 30"/>
          <p:cNvCxnSpPr/>
          <p:nvPr/>
        </p:nvCxnSpPr>
        <p:spPr>
          <a:xfrm flipH="1">
            <a:off x="10845165" y="2394585"/>
            <a:ext cx="130175" cy="24320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32" name="Прямая со стрелкой 31"/>
          <p:cNvCxnSpPr/>
          <p:nvPr/>
        </p:nvCxnSpPr>
        <p:spPr>
          <a:xfrm flipH="1" flipV="1">
            <a:off x="10067290" y="3610610"/>
            <a:ext cx="7620" cy="3346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4" name="Овал 33"/>
          <p:cNvSpPr/>
          <p:nvPr/>
        </p:nvSpPr>
        <p:spPr>
          <a:xfrm>
            <a:off x="4660265" y="3602355"/>
            <a:ext cx="1647825" cy="10934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14 декабря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2023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35" name="Прямая со стрелкой 34"/>
          <p:cNvCxnSpPr/>
          <p:nvPr/>
        </p:nvCxnSpPr>
        <p:spPr>
          <a:xfrm flipV="1">
            <a:off x="3918585" y="3942080"/>
            <a:ext cx="741680" cy="82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04775"/>
            <a:ext cx="10972800" cy="1096645"/>
          </a:xfrm>
        </p:spPr>
        <p:txBody>
          <a:bodyPr/>
          <a:lstStyle/>
          <a:p>
            <a:pPr algn="ctr"/>
            <a:r>
              <a:rPr lang="ru-RU" altLang="en-US" sz="2000" dirty="0"/>
              <a:t>Повышение качества профессиональной подготовки </a:t>
            </a:r>
            <a:r>
              <a:rPr lang="ru-RU" altLang="en-US" sz="2000" dirty="0" smtClean="0"/>
              <a:t>работников Учреждения ,</a:t>
            </a:r>
            <a:r>
              <a:rPr lang="ru-RU" altLang="en-US" sz="2000" dirty="0"/>
              <a:t>в </a:t>
            </a:r>
            <a:r>
              <a:rPr lang="ru-RU" altLang="en-US" sz="2000" dirty="0" err="1"/>
              <a:t>т.ч</a:t>
            </a:r>
            <a:r>
              <a:rPr lang="ru-RU" altLang="en-US" sz="2000" dirty="0"/>
              <a:t>. профессиональное развитие специалистов в сфере организации противодействия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175895" y="1635760"/>
            <a:ext cx="4071620" cy="203009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Организация профессионального развития работников, в должностные обязанности которых входит организация работы по противодействию коррупции, с учетом потребности в обучении по антикоррупционной тематике, в </a:t>
            </a:r>
            <a:r>
              <a:rPr lang="ru-RU" altLang="en-US" sz="1400" b="1" dirty="0" err="1"/>
              <a:t>т.ч</a:t>
            </a:r>
            <a:r>
              <a:rPr lang="ru-RU" altLang="en-US" sz="1400" b="1" dirty="0"/>
              <a:t>. участие в учебных семинарах, организуемых Министерством социальной политики Свердловской области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4834255" y="1767840"/>
            <a:ext cx="2523490" cy="181483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400" b="1"/>
              <a:t>Организация и проведение профессиональных учеб по правовому просвещению работников Учреждения по вопросам  противодействия коррупции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8637905" y="1767840"/>
            <a:ext cx="2801620" cy="181483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400" b="1"/>
              <a:t>Участие работников Учреждения в семинарах, конференциях, круглых столах, мероприятиях по обмену опытом и иных обучающих мероприятиях по вопросам противодействия коррупции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2732405" y="1046480"/>
            <a:ext cx="560070" cy="40068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9" name="Прямая со стрелкой 8"/>
          <p:cNvCxnSpPr/>
          <p:nvPr/>
        </p:nvCxnSpPr>
        <p:spPr>
          <a:xfrm flipH="1">
            <a:off x="6092825" y="1201420"/>
            <a:ext cx="6350" cy="4933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0" name="Прямая со стрелкой 9"/>
          <p:cNvCxnSpPr/>
          <p:nvPr/>
        </p:nvCxnSpPr>
        <p:spPr>
          <a:xfrm>
            <a:off x="8909050" y="1142365"/>
            <a:ext cx="460375" cy="4597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401955" y="4623435"/>
            <a:ext cx="338201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Приняли участие в  двух методических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семинарах,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проведенных МСП СО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4577927" y="4619625"/>
            <a:ext cx="348742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Ознакомление  работников  при проведении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baseline="0" dirty="0" smtClean="0">
                <a:latin typeface="+mj-lt"/>
                <a:ea typeface="SimSun" panose="02010600030101010101" pitchFamily="2" charset="-122"/>
                <a:cs typeface="+mj-lt"/>
              </a:rPr>
              <a:t>учеб</a:t>
            </a: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 с Кодексом этики 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 служебного поведения ГАСУСО СО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«Щелкунский ПНИ»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8486775" y="4623435"/>
            <a:ext cx="348742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Отчет Учреждения о проделанной работе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19 декабря 2023г.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1955800" y="3854450"/>
            <a:ext cx="6350" cy="4933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 flipH="1">
            <a:off x="6086475" y="3854450"/>
            <a:ext cx="6350" cy="4933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 flipH="1">
            <a:off x="10117455" y="3856355"/>
            <a:ext cx="6350" cy="4933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868680"/>
          </a:xfrm>
        </p:spPr>
        <p:txBody>
          <a:bodyPr/>
          <a:lstStyle/>
          <a:p>
            <a:pPr algn="ctr"/>
            <a:r>
              <a:rPr lang="ru-RU" altLang="en-US" sz="2000"/>
              <a:t>Устранение необоснованных запретов и ограничений в области экономической деятельности, повышение доступности и качества предоставления государственных услуг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1325880" y="1374775"/>
            <a:ext cx="3997960" cy="224536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altLang="en-US" sz="1400" b="1"/>
              <a:t>Повышение качества предоставления государственных услуг, включая расширения доли граждан, имеющих доступ к получению государственных услуг по принципу «одного окна», в том числе в многофункциональных центрах предоставления государственных услуг, и доли граждан, использующих механизм получения государственных услуг в электронной форме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7074535" y="1374775"/>
            <a:ext cx="3491865" cy="95313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altLang="en-US" sz="1400" b="1"/>
              <a:t>Проведение разъяснительной работы среди граждан о порядке предоставления государственных услуг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3220720" y="763270"/>
            <a:ext cx="718185" cy="53467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6" name="Прямая со стрелкой 5"/>
          <p:cNvCxnSpPr/>
          <p:nvPr/>
        </p:nvCxnSpPr>
        <p:spPr>
          <a:xfrm>
            <a:off x="7940040" y="782320"/>
            <a:ext cx="703580" cy="5156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1325880" y="4479289"/>
            <a:ext cx="348742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Подано через многофункциональный центр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5 заявлений от получателей социальных услуг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6790267" y="3245485"/>
            <a:ext cx="3879003" cy="160591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Проведена 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разъяснительная беседа на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baseline="0" dirty="0" smtClean="0">
                <a:latin typeface="+mj-lt"/>
                <a:ea typeface="SimSun" panose="02010600030101010101" pitchFamily="2" charset="-122"/>
                <a:cs typeface="+mj-lt"/>
              </a:rPr>
              <a:t>общем</a:t>
            </a: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 собрании работников Учреждения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 28.02.2023 г. Помощь в регистрации  сотрудников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на портале </a:t>
            </a:r>
            <a:r>
              <a:rPr lang="ru-RU" altLang="zh-CN" sz="1200" dirty="0" err="1" smtClean="0">
                <a:latin typeface="+mj-lt"/>
                <a:ea typeface="SimSun" panose="02010600030101010101" pitchFamily="2" charset="-122"/>
                <a:cs typeface="+mj-lt"/>
              </a:rPr>
              <a:t>гос.услуг</a:t>
            </a: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 - постоянно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2870200" y="3791585"/>
            <a:ext cx="6985" cy="5156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0" name="Прямая со стрелкой 9"/>
          <p:cNvCxnSpPr/>
          <p:nvPr/>
        </p:nvCxnSpPr>
        <p:spPr>
          <a:xfrm>
            <a:off x="8816975" y="2529205"/>
            <a:ext cx="6985" cy="5156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94615"/>
            <a:ext cx="10972800" cy="582613"/>
          </a:xfrm>
        </p:spPr>
        <p:txBody>
          <a:bodyPr/>
          <a:lstStyle/>
          <a:p>
            <a:pPr algn="ctr"/>
            <a:r>
              <a:rPr lang="ru-RU" altLang="en-US" sz="2000"/>
              <a:t>Повышение результативности и эффективности работы с обращениями граждан по фактам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97790" y="1374775"/>
            <a:ext cx="2801620" cy="310769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400" b="1"/>
              <a:t>Обеспечение возможности оперативного информирования гражданами и организациями о фактах коррупции в действиях (бездействии) работников Учреждения, посредством «телефона доверия» по вопросам противодействия коррупции, электронных сообщений на сайт Учреждения и (или) иными способами обратной связи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3172460" y="1374775"/>
            <a:ext cx="2801620" cy="203009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400" b="1"/>
              <a:t>Проведение мониторинга обращений и результатов рассмотрения обращений граждан и организаций о фактах коррупции, анализ обращений граждан по фактам коррупции по содержанию, результатам рассмотрения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6149340" y="1374775"/>
            <a:ext cx="2708275" cy="310769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400" b="1"/>
              <a:t>Ведение и направление в Министерство социальной политики Свердловской области реестра поступивших обращений граждан по фактам коррупции с приложением копий обращений, ответов заявителям, писем о переадресации обращений по компетенции в государственные органы и поступивших ответов об их рассмотрении</a:t>
            </a: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9085580" y="1374775"/>
            <a:ext cx="3032760" cy="375348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400" b="1"/>
              <a:t>Включение информации о результатах работы по рассмотрению обращений граждан по фактам коррупции в ежеквартальные обзоры обращений граждан, размещаемые на официальном сайте Учреждения в соответствии с подпунктом «в» пункта 9 части 1 статьи 13 Федерального закона от 9 февраля 2009 года № 8-ФЗ «Об обеспечении доступа к информации о деятельности государственных органов и органов местного самоуправления»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2051685" y="691515"/>
            <a:ext cx="3765550" cy="54737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0" name="Прямая со стрелкой 9"/>
          <p:cNvCxnSpPr/>
          <p:nvPr/>
        </p:nvCxnSpPr>
        <p:spPr>
          <a:xfrm flipH="1">
            <a:off x="4478020" y="681990"/>
            <a:ext cx="1339215" cy="5664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1" name="Прямая со стрелкой 10"/>
          <p:cNvCxnSpPr/>
          <p:nvPr/>
        </p:nvCxnSpPr>
        <p:spPr>
          <a:xfrm>
            <a:off x="5817235" y="699770"/>
            <a:ext cx="1279525" cy="5670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2" name="Прямая со стрелкой 11"/>
          <p:cNvCxnSpPr/>
          <p:nvPr/>
        </p:nvCxnSpPr>
        <p:spPr>
          <a:xfrm>
            <a:off x="5817235" y="690245"/>
            <a:ext cx="3867785" cy="57658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-19685" y="5149850"/>
            <a:ext cx="263525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Сообщений о фактах коррупции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за 2023 год не поступало</a:t>
            </a:r>
          </a:p>
        </p:txBody>
      </p:sp>
      <p:sp>
        <p:nvSpPr>
          <p:cNvPr id="4" name="Овал 3"/>
          <p:cNvSpPr/>
          <p:nvPr/>
        </p:nvSpPr>
        <p:spPr>
          <a:xfrm>
            <a:off x="3054350" y="4003675"/>
            <a:ext cx="2701290" cy="129413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Обращений не зарегистрировано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6069965" y="5238115"/>
            <a:ext cx="2701290" cy="129413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 связи с отсутствием обращений,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Реестр поступивших заявлений не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направлялся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9417050" y="5638800"/>
            <a:ext cx="2701290" cy="114173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В связи с отсутствием обращений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информация не размещалась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 flipH="1">
            <a:off x="1302385" y="4566920"/>
            <a:ext cx="9525" cy="4984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7" name="Прямая со стрелкой 16"/>
          <p:cNvCxnSpPr/>
          <p:nvPr/>
        </p:nvCxnSpPr>
        <p:spPr>
          <a:xfrm flipH="1">
            <a:off x="7498080" y="4610735"/>
            <a:ext cx="9525" cy="4984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8" name="Прямая со стрелкой 17"/>
          <p:cNvCxnSpPr/>
          <p:nvPr/>
        </p:nvCxnSpPr>
        <p:spPr>
          <a:xfrm flipH="1">
            <a:off x="4307205" y="3455035"/>
            <a:ext cx="9525" cy="4984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9" name="Прямая со стрелкой 18"/>
          <p:cNvCxnSpPr/>
          <p:nvPr/>
        </p:nvCxnSpPr>
        <p:spPr>
          <a:xfrm flipH="1">
            <a:off x="10601325" y="5236210"/>
            <a:ext cx="1905" cy="3632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00025"/>
            <a:ext cx="10972800" cy="582613"/>
          </a:xfrm>
        </p:spPr>
        <p:txBody>
          <a:bodyPr/>
          <a:lstStyle/>
          <a:p>
            <a:pPr algn="ctr"/>
            <a:r>
              <a:rPr lang="ru-RU" altLang="en-US" sz="2000"/>
              <a:t>Обеспечение открытости деятельности Учреждения в сфере противодействия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97790" y="1135380"/>
            <a:ext cx="2488565" cy="304609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Наполнение и актуализация раздела «Противодействие коррупции» на официальном сайте Учреждения с учетом перечня информации, утвержденного постановлением Правительства Свердловской области от 22.07.2011 № 962-ПП «Об обеспечении доступа к информации о деятельности Правительства Свердловской области и исполнительных органов государственной власти Свердловской области»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3247390" y="1135380"/>
            <a:ext cx="2801620" cy="175323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Актуализация информации по вопросам противодействия коррупции на информационном стенде, в том числе контактных данных лиц, ответственных за организацию в Учреждении, и номеров «телефонов доверия» для сообщения о фактах коррупции в Учреждении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6193790" y="1135380"/>
            <a:ext cx="2801620" cy="175323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Информирование граждан о работе комиссии по соблюдению требований к служебному поведению и урегулированию конфликта интересов путем размещения информации на официальном сайте Учреждения и на информационном стенде в Учреждении</a:t>
            </a: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9328150" y="1135380"/>
            <a:ext cx="2801620" cy="193802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Подготовка к размещению на официальном сайте Министерства социальной политики Свердловской области сведений о доходах, расходах, имуществе и обязательствах имущественного характера, предоставляемых директором в соответствии с требованиями законодательства</a:t>
            </a: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7272020" y="4967605"/>
            <a:ext cx="2801620" cy="124777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ru-RU" altLang="en-US" sz="1200" b="1"/>
              <a:t>Информирование граждан о нормативном правовом обеспечении работы по противодействию коррупции и ответственности за совершение коррупционных правонарушений</a:t>
            </a:r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2222500" y="4677410"/>
            <a:ext cx="2801620" cy="138366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Мониторинг информации в средствах массовой информации (далее СМИ) о фактах коррупции в действиях (бездействии) государственных гражданских служащих и работников Учреждения</a:t>
            </a:r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1839595" y="640715"/>
            <a:ext cx="191770" cy="47879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2" name="Прямая со стрелкой 11"/>
          <p:cNvCxnSpPr/>
          <p:nvPr/>
        </p:nvCxnSpPr>
        <p:spPr>
          <a:xfrm>
            <a:off x="9440545" y="595630"/>
            <a:ext cx="680085" cy="45085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 flipH="1">
            <a:off x="4526915" y="624840"/>
            <a:ext cx="255270" cy="5105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>
            <a:off x="6487795" y="624840"/>
            <a:ext cx="824865" cy="47879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6" name="Прямая со стрелкой 15"/>
          <p:cNvCxnSpPr/>
          <p:nvPr/>
        </p:nvCxnSpPr>
        <p:spPr>
          <a:xfrm flipH="1">
            <a:off x="3033395" y="634365"/>
            <a:ext cx="34925" cy="39198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7" name="Прямая со стрелкой 16"/>
          <p:cNvCxnSpPr/>
          <p:nvPr/>
        </p:nvCxnSpPr>
        <p:spPr>
          <a:xfrm>
            <a:off x="9157970" y="624840"/>
            <a:ext cx="28575" cy="400621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3" name="Прямая со стрелкой 2"/>
          <p:cNvCxnSpPr/>
          <p:nvPr/>
        </p:nvCxnSpPr>
        <p:spPr>
          <a:xfrm flipH="1">
            <a:off x="1056005" y="4253865"/>
            <a:ext cx="9525" cy="4984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4" name="Овал 3"/>
          <p:cNvSpPr/>
          <p:nvPr/>
        </p:nvSpPr>
        <p:spPr>
          <a:xfrm>
            <a:off x="105410" y="4924901"/>
            <a:ext cx="1925955" cy="11887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Проводилось постоянно</a:t>
            </a:r>
          </a:p>
        </p:txBody>
      </p:sp>
      <p:sp>
        <p:nvSpPr>
          <p:cNvPr id="15" name="Овал 14"/>
          <p:cNvSpPr/>
          <p:nvPr/>
        </p:nvSpPr>
        <p:spPr>
          <a:xfrm>
            <a:off x="6487795" y="3333750"/>
            <a:ext cx="1925955" cy="11887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ежеквартально,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в течение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2023г.</a:t>
            </a:r>
            <a:endParaRPr kumimoji="0" lang="zh-CN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3425190" y="3241040"/>
            <a:ext cx="1925955" cy="11887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 течение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  <a:r>
              <a:rPr lang="ru-RU" altLang="zh-CN" sz="1200" dirty="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2023г.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 проводилось постоянно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.</a:t>
            </a:r>
          </a:p>
        </p:txBody>
      </p:sp>
      <p:sp>
        <p:nvSpPr>
          <p:cNvPr id="19" name="Овал 18"/>
          <p:cNvSpPr/>
          <p:nvPr/>
        </p:nvSpPr>
        <p:spPr>
          <a:xfrm>
            <a:off x="9349105" y="3413125"/>
            <a:ext cx="2747010" cy="145605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Сведения о доходах, расходах,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имуществе  и обязательствах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имущественного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характера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руководителя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 не размещены в связи со сменой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руководителя. Новый </a:t>
            </a: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руководитель </a:t>
            </a:r>
            <a:endParaRPr lang="ru-RU" altLang="zh-CN" sz="1200" dirty="0" smtClean="0"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не назначен </a:t>
            </a: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Распоряжением </a:t>
            </a:r>
            <a:endParaRPr lang="ru-RU" altLang="zh-CN" sz="1200" dirty="0" smtClean="0"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Губернатора Свердловской области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 flipH="1">
            <a:off x="4441825" y="2888615"/>
            <a:ext cx="9525" cy="38163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1" name="Прямая со стрелкой 20"/>
          <p:cNvCxnSpPr/>
          <p:nvPr/>
        </p:nvCxnSpPr>
        <p:spPr>
          <a:xfrm flipH="1">
            <a:off x="7446010" y="2920365"/>
            <a:ext cx="9525" cy="38163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2" name="Прямая со стрелкой 21"/>
          <p:cNvCxnSpPr/>
          <p:nvPr/>
        </p:nvCxnSpPr>
        <p:spPr>
          <a:xfrm flipH="1">
            <a:off x="10888980" y="3073400"/>
            <a:ext cx="9525" cy="38163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23" name="Овал 22"/>
          <p:cNvSpPr/>
          <p:nvPr/>
        </p:nvSpPr>
        <p:spPr>
          <a:xfrm>
            <a:off x="5025390" y="5369242"/>
            <a:ext cx="2218055" cy="1488758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Рассмотрено на заседаниях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комиссии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по противодействию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коррупции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10101580" y="5669280"/>
            <a:ext cx="1925955" cy="11887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 течение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2023г.</a:t>
            </a:r>
            <a:endParaRPr kumimoji="0" lang="ru-RU" altLang="zh-CN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.</a:t>
            </a:r>
          </a:p>
        </p:txBody>
      </p:sp>
      <p:cxnSp>
        <p:nvCxnSpPr>
          <p:cNvPr id="25" name="Прямая со стрелкой 24"/>
          <p:cNvCxnSpPr/>
          <p:nvPr/>
        </p:nvCxnSpPr>
        <p:spPr>
          <a:xfrm>
            <a:off x="3639820" y="6414135"/>
            <a:ext cx="1253490" cy="1905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6" name="Прямая со стрелкой 25"/>
          <p:cNvCxnSpPr/>
          <p:nvPr/>
        </p:nvCxnSpPr>
        <p:spPr>
          <a:xfrm flipV="1">
            <a:off x="8587105" y="6423660"/>
            <a:ext cx="1501140" cy="952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7" name="Прямое соединение 26"/>
          <p:cNvCxnSpPr>
            <a:endCxn id="10" idx="2"/>
          </p:cNvCxnSpPr>
          <p:nvPr/>
        </p:nvCxnSpPr>
        <p:spPr>
          <a:xfrm flipV="1">
            <a:off x="3622040" y="6061075"/>
            <a:ext cx="1270" cy="353060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" name="Прямое соединение 27"/>
          <p:cNvCxnSpPr/>
          <p:nvPr/>
        </p:nvCxnSpPr>
        <p:spPr>
          <a:xfrm>
            <a:off x="8573770" y="5972810"/>
            <a:ext cx="0" cy="469900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 sz="2000"/>
              <a:t>Формирование в обществе нетерпимости к коррупционному поведению,</a:t>
            </a:r>
            <a:br>
              <a:rPr lang="ru-RU" altLang="en-US" sz="2000"/>
            </a:br>
            <a:r>
              <a:rPr lang="ru-RU" altLang="en-US" sz="2000"/>
              <a:t>антикоррупционное просвещение 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97790" y="1135380"/>
            <a:ext cx="2801620" cy="267652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Организация и проведение с работниками Учреждения мероприятий по формированию нетерпимого отношения к коррупции, по ознакомлению с требованиями действующего законодательства и судебной практикой по вопросам противодействия коррупции и государственной службы, соблюдению запретов, ограничений и обязанностей, установленных в целях противодействия коррупции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6263640" y="1135380"/>
            <a:ext cx="2801620" cy="212280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Размещение в местах предоставления государственных услуг, где на регулярной основе осуществляется взаимодействие служащих, работников с гражданами и организациями, плакатов (объявлений) о недопустимости коррупционного поведения, в том числе подарков, дачи взяток, подкупа и иных форм проявления коррупции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3140710" y="1135380"/>
            <a:ext cx="2801620" cy="138366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Разработка и размещение просветительских материалов, направленных на борьбу с проявлениями коррупции, в разделе «Противодействие коррупции» официального сайта Учреждения.</a:t>
            </a: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9324975" y="1135380"/>
            <a:ext cx="2801620" cy="396938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Создание учетных записей (аккаунтов) на платформе, онлайн-сервисе или веб-сайте, предназначенных для построения, отражения и организации социальных взаимоотношений в сети Интернет (социальных сетях), с последующим наполнением материалами по антикоррупционной тематике, в том числе направленными на популяризацию в обществе антикоррупционных стандартов, развитие общественного правосознания, а также демонстрирующими информационные сервисы, исключающие коррупционное поведение в системе государственного управления</a:t>
            </a: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3904615" y="4349115"/>
            <a:ext cx="2801620" cy="82994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Организация в Учреждения проведения приемного дня, посвященного Международному дню борьбы с коррупцией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2367280" y="586740"/>
            <a:ext cx="1011555" cy="4349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1" name="Прямая со стрелкой 10"/>
          <p:cNvCxnSpPr/>
          <p:nvPr/>
        </p:nvCxnSpPr>
        <p:spPr>
          <a:xfrm flipH="1">
            <a:off x="4845050" y="796925"/>
            <a:ext cx="421640" cy="25908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2" name="Прямая со стрелкой 11"/>
          <p:cNvCxnSpPr/>
          <p:nvPr/>
        </p:nvCxnSpPr>
        <p:spPr>
          <a:xfrm>
            <a:off x="7260590" y="796925"/>
            <a:ext cx="421640" cy="23050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>
            <a:off x="8746490" y="624840"/>
            <a:ext cx="1054100" cy="3835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 flipH="1">
            <a:off x="6100445" y="802005"/>
            <a:ext cx="4445" cy="34651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264160" y="4309110"/>
            <a:ext cx="2281555" cy="127508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Проведено обсуждение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на технических учебах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с персоналом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4147185" y="5641340"/>
            <a:ext cx="2317115" cy="111442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0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8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.12.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2023 г.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9710420" y="5466715"/>
            <a:ext cx="2031365" cy="123190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Ведение учетной записи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latin typeface="+mj-lt"/>
                <a:ea typeface="SimSun" panose="02010600030101010101" pitchFamily="2" charset="-122"/>
                <a:cs typeface="+mj-lt"/>
              </a:rPr>
              <a:t>https://vk.com/soc023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6706234" y="3562667"/>
            <a:ext cx="2183765" cy="1383983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Изготовлена  стенгазета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силами получателей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социальных услуг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.</a:t>
            </a:r>
          </a:p>
        </p:txBody>
      </p:sp>
      <p:sp>
        <p:nvSpPr>
          <p:cNvPr id="17" name="Овал 16"/>
          <p:cNvSpPr/>
          <p:nvPr/>
        </p:nvSpPr>
        <p:spPr>
          <a:xfrm>
            <a:off x="3111500" y="2968625"/>
            <a:ext cx="2251710" cy="110236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 течение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2023г.</a:t>
            </a:r>
            <a:endParaRPr kumimoji="0" lang="zh-CN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1388745" y="3864610"/>
            <a:ext cx="6985" cy="3790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9" name="Прямая со стрелкой 18"/>
          <p:cNvCxnSpPr/>
          <p:nvPr/>
        </p:nvCxnSpPr>
        <p:spPr>
          <a:xfrm flipH="1">
            <a:off x="10721975" y="5142230"/>
            <a:ext cx="8255" cy="2876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0" name="Прямая со стрелкой 19"/>
          <p:cNvCxnSpPr/>
          <p:nvPr/>
        </p:nvCxnSpPr>
        <p:spPr>
          <a:xfrm flipH="1">
            <a:off x="7754620" y="3265170"/>
            <a:ext cx="10795" cy="3473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1" name="Прямая со стрелкой 20"/>
          <p:cNvCxnSpPr/>
          <p:nvPr/>
        </p:nvCxnSpPr>
        <p:spPr>
          <a:xfrm flipH="1">
            <a:off x="4272280" y="2577465"/>
            <a:ext cx="10795" cy="39116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2" name="Прямая со стрелкой 21"/>
          <p:cNvCxnSpPr>
            <a:endCxn id="4" idx="0"/>
          </p:cNvCxnSpPr>
          <p:nvPr/>
        </p:nvCxnSpPr>
        <p:spPr>
          <a:xfrm flipH="1">
            <a:off x="5306060" y="5226685"/>
            <a:ext cx="8890" cy="4146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 sz="2000"/>
              <a:t>Обеспечение участия институтов гражданского общества в противодействии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97790" y="1135380"/>
            <a:ext cx="2801620" cy="203009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400" b="1"/>
              <a:t>Участие должностных лиц Учреждения в проведении «круглых столов», семинаров, совещаний с участием представителей общественных организаций, некоммерческих организаций в сфере противодействия коррупции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4439285" y="1151890"/>
            <a:ext cx="2801620" cy="159956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400" b="1"/>
              <a:t>Распространение информационно-аналитических материалов институтов гражданского общества для различных категорий населения по теме противодействия коррупции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8780780" y="1135380"/>
            <a:ext cx="2801620" cy="375348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400" b="1"/>
              <a:t>Проведение в рамках гражданского просвещения обучения антикоррупционному поведению с подростковыми/ юношескими объединениями в целях повышения правовой культуры, формирования атмосферы нетерпимого отношения к коррупции, демонстрации наиболее типичных моделей поведения при столкновении с коррупционными ситуациями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2468245" y="615315"/>
            <a:ext cx="3243580" cy="41211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7" name="Прямая со стрелкой 6"/>
          <p:cNvCxnSpPr/>
          <p:nvPr/>
        </p:nvCxnSpPr>
        <p:spPr>
          <a:xfrm>
            <a:off x="5730875" y="615315"/>
            <a:ext cx="0" cy="5365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9" name="Прямая со стрелкой 8"/>
          <p:cNvCxnSpPr/>
          <p:nvPr/>
        </p:nvCxnSpPr>
        <p:spPr>
          <a:xfrm>
            <a:off x="5702300" y="605790"/>
            <a:ext cx="3590290" cy="4216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186690" y="4010660"/>
            <a:ext cx="2281555" cy="127508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Участие директора Учреждения в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На Совете Руководителей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Южной сельской администрации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4590415" y="3736340"/>
            <a:ext cx="2281555" cy="127508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Распространено 20 брошюр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8954135" y="5461635"/>
            <a:ext cx="2281555" cy="127508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 течение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2023г.</a:t>
            </a:r>
            <a:endParaRPr kumimoji="0" lang="ru-RU" altLang="zh-CN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1238250" y="3372485"/>
            <a:ext cx="0" cy="5365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>
            <a:off x="5731510" y="2975610"/>
            <a:ext cx="0" cy="5365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 flipH="1">
            <a:off x="10173335" y="5014595"/>
            <a:ext cx="15875" cy="3708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 sz="2000"/>
              <a:t>Мониторинг состояния и эффективности противодействия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3382010" y="1315085"/>
            <a:ext cx="4602480" cy="95313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altLang="en-US" sz="1400" b="1"/>
              <a:t>Подготовка информации о результатах выполнения плана мероприятий по противодействию коррупции и целевых показателей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5678170" y="716280"/>
            <a:ext cx="9525" cy="45021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4131945" y="3402965"/>
            <a:ext cx="3076575" cy="127508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Информация подготовлена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5697220" y="2540000"/>
            <a:ext cx="10795" cy="79692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09220"/>
            <a:ext cx="10972800" cy="582613"/>
          </a:xfrm>
        </p:spPr>
        <p:txBody>
          <a:bodyPr/>
          <a:lstStyle/>
          <a:p>
            <a:pPr algn="ctr"/>
            <a:r>
              <a:rPr lang="ru-RU" altLang="en-US" sz="2000"/>
              <a:t>Повышение эффективности деятельности по противодействию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97790" y="1135380"/>
            <a:ext cx="1938020" cy="138366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Обеспечение действенного функционирования комиссии по противодействию коррупции в Учреждении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4171315" y="1100455"/>
            <a:ext cx="4231640" cy="359981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Принятие мер по повышению эффективности контроля за соблюдением лицами, замещающими должности   в Учреждении, требований законодательства Российской Федерации о противодействии коррупции, касающихся предотвращения и урегулирования конфликта интересов, в том числе за привлечением таких лиц к ответственности в случае их несоблюдения:</a:t>
            </a:r>
          </a:p>
          <a:p>
            <a:r>
              <a:rPr lang="ru-RU" altLang="en-US" sz="1200" b="1"/>
              <a:t>а) составление таблиц с анкетными данными лиц, замещающих должности согласно Перечня коррупционных рисков, их родственников и свойственников в целях предотвращения и урегулирования конфликта интересов;</a:t>
            </a:r>
          </a:p>
          <a:p>
            <a:r>
              <a:rPr lang="ru-RU" altLang="en-US" sz="1200" b="1"/>
              <a:t>б) доведение таблиц с анкетными данными лиц, замещающих должности согласно  Перечня коррупционных рисков, их родственников и свойственников до сведения руководителей соответствующих структурных подразделений в целях предотвращения конфликта интересов;</a:t>
            </a: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9296400" y="1135380"/>
            <a:ext cx="2801620" cy="230695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Повышение эффективности кадровой работы в части, касающейся ведения личных дел лиц, замещающих должность руководителя Учреждения, в том числе за актуализацией сведений, содержащихся в анкете, представляемой при назначении, об их родственниках и свойственниках в целях выявления возможного конфликта интересов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1864360" y="576580"/>
            <a:ext cx="3924300" cy="44132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1" name="Прямая со стрелкой 10"/>
          <p:cNvCxnSpPr/>
          <p:nvPr/>
        </p:nvCxnSpPr>
        <p:spPr>
          <a:xfrm>
            <a:off x="5740400" y="567055"/>
            <a:ext cx="4022090" cy="4984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2" name="Прямая со стрелкой 11"/>
          <p:cNvCxnSpPr/>
          <p:nvPr/>
        </p:nvCxnSpPr>
        <p:spPr>
          <a:xfrm>
            <a:off x="5768975" y="586105"/>
            <a:ext cx="0" cy="43180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97790" y="3268980"/>
            <a:ext cx="1677670" cy="106426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Проведено два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заседания в 2023 году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.</a:t>
            </a:r>
          </a:p>
        </p:txBody>
      </p:sp>
      <p:sp>
        <p:nvSpPr>
          <p:cNvPr id="13" name="Овал 12"/>
          <p:cNvSpPr/>
          <p:nvPr/>
        </p:nvSpPr>
        <p:spPr>
          <a:xfrm>
            <a:off x="4318000" y="5544820"/>
            <a:ext cx="3433445" cy="11696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Сведения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 лицами, замещающими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должности согласно Перечня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заполнены в декабре 2023 года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10026650" y="4159250"/>
            <a:ext cx="1677670" cy="106426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Изменения в личные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дела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вносятся постоянно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935355" y="2552065"/>
            <a:ext cx="2540" cy="6838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6" name="Прямая со стрелкой 15"/>
          <p:cNvCxnSpPr/>
          <p:nvPr/>
        </p:nvCxnSpPr>
        <p:spPr>
          <a:xfrm>
            <a:off x="10864215" y="3487420"/>
            <a:ext cx="2540" cy="6838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9" name="Прямая со стрелкой 18"/>
          <p:cNvCxnSpPr/>
          <p:nvPr/>
        </p:nvCxnSpPr>
        <p:spPr>
          <a:xfrm flipH="1">
            <a:off x="5960745" y="4781550"/>
            <a:ext cx="635" cy="68199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2000"/>
              <a:t>Исполнение мероприятий Национального плана противодействия коррупции на 2021–2024 годы, утвержденного Указом Президента Российской Федерации от 16 августа 2021 года № 478 «О Национальном плане противодействия коррупции на 2021– 2024 годы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3446145" y="1135380"/>
            <a:ext cx="4134485" cy="341503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Принятие мер по противодействию нецелевому использованию бюджетных средств, выделяемых на проведение противоэпидемических мероприятий, в том числе на профилактику распространения новой коронавирусной инфекции (2019-nCoV), а также на реализацию на территории Свердловской области национальных проектов, с обращением особого внимания на выявление и пресечение фактов предоставления аффилированным коммерческим структурам неправомерных преимуществ и оказания им содействия в иной форме  работниками Учреждения (пункт 19 Национального плана противодействия коррупции на 2021–2024 годы, утвержденного Указом Президента Российской Федерации от 16 августа 2021 года № 478 «О Национальном плане противодействия коррупции на 2021–2024 годы» (далее – Национальный план))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201295" y="1221740"/>
            <a:ext cx="2143125" cy="101473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Актуализация информации, находящейся в личных делах работников Учреждения </a:t>
            </a: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7872730" y="1042521"/>
            <a:ext cx="2044065" cy="3970318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ru-RU" altLang="en-US" sz="1200" b="1" dirty="0"/>
              <a:t>Проведение мероприятий по профессиональному развитию в сфере противодействия коррупции для работников Учреждения, в должностные обязанности которых входит участие в противодействии коррупции, включая их обучение по дополнительным профессиональным программам в сфере противодействия коррупции </a:t>
            </a:r>
          </a:p>
          <a:p>
            <a:r>
              <a:rPr lang="ru-RU" altLang="en-US" sz="1200" b="1" dirty="0"/>
              <a:t>(подпункт «а» пункта 39 Национального плана)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10476230" y="1135380"/>
            <a:ext cx="1634490" cy="396938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Проведение мероприятий по профессиональному развитию в сфере противодействия коррупции для лиц, впервые поступивших работу в Учреждение и замещающих должности, связанные с соблюдением антикоррупционных стандартов (подпункт «б» пункта 39 Национального плана)</a:t>
            </a: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66675" y="3940810"/>
            <a:ext cx="3242310" cy="267652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altLang="en-US" sz="1200" b="1"/>
              <a:t>Проведение мероприятий по профессиональному развитию в сфере противодействия коррупции для работников Учреждения, в должностные обязанности которых входит участие в проведении закупок товаров, работ, услуг для обеспечения государственных нужд Свердловской области, включая обучение указанных работников по дополнительным профессиональным программам в сфере противодействия коррупции (подпункт «в» пункта 39 Национального плана)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1388745" y="895985"/>
            <a:ext cx="9525" cy="2393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1" name="Прямая со стрелкой 10"/>
          <p:cNvCxnSpPr>
            <a:endCxn id="5" idx="0"/>
          </p:cNvCxnSpPr>
          <p:nvPr/>
        </p:nvCxnSpPr>
        <p:spPr>
          <a:xfrm>
            <a:off x="5505450" y="883285"/>
            <a:ext cx="8255" cy="2520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2" name="Прямая со стрелкой 11"/>
          <p:cNvCxnSpPr/>
          <p:nvPr/>
        </p:nvCxnSpPr>
        <p:spPr>
          <a:xfrm>
            <a:off x="11062335" y="895985"/>
            <a:ext cx="8255" cy="2520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>
            <a:off x="8682355" y="883285"/>
            <a:ext cx="8255" cy="2520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 flipH="1">
            <a:off x="2583180" y="1007745"/>
            <a:ext cx="17145" cy="279908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16" name="Овал 15"/>
          <p:cNvSpPr/>
          <p:nvPr/>
        </p:nvSpPr>
        <p:spPr>
          <a:xfrm>
            <a:off x="125095" y="2696210"/>
            <a:ext cx="1623060" cy="109918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Е</a:t>
            </a:r>
            <a:r>
              <a:rPr kumimoji="0" lang="zh-CN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жегодно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4488815" y="5226685"/>
            <a:ext cx="3213100" cy="139001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Е</a:t>
            </a:r>
            <a:r>
              <a:rPr kumimoji="0" lang="zh-CN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жегодно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>
            <a:off x="6093460" y="4609465"/>
            <a:ext cx="3810" cy="55880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0" name="Прямая со стрелкой 19"/>
          <p:cNvCxnSpPr/>
          <p:nvPr/>
        </p:nvCxnSpPr>
        <p:spPr>
          <a:xfrm flipH="1" flipV="1">
            <a:off x="7701915" y="6155055"/>
            <a:ext cx="3545840" cy="952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1" name="Прямая со стрелкой 20"/>
          <p:cNvCxnSpPr>
            <a:endCxn id="17" idx="2"/>
          </p:cNvCxnSpPr>
          <p:nvPr/>
        </p:nvCxnSpPr>
        <p:spPr>
          <a:xfrm>
            <a:off x="3330575" y="5907405"/>
            <a:ext cx="1158240" cy="1460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2" name="Прямая со стрелкой 21"/>
          <p:cNvCxnSpPr/>
          <p:nvPr/>
        </p:nvCxnSpPr>
        <p:spPr>
          <a:xfrm>
            <a:off x="932180" y="2303145"/>
            <a:ext cx="9525" cy="3257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3" name="Прямое соединение 22"/>
          <p:cNvCxnSpPr/>
          <p:nvPr/>
        </p:nvCxnSpPr>
        <p:spPr>
          <a:xfrm>
            <a:off x="11266805" y="5110480"/>
            <a:ext cx="0" cy="1083310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" name="Прямая со стрелкой 23"/>
          <p:cNvCxnSpPr/>
          <p:nvPr/>
        </p:nvCxnSpPr>
        <p:spPr>
          <a:xfrm flipH="1" flipV="1">
            <a:off x="7701915" y="5783580"/>
            <a:ext cx="1590675" cy="171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5" name="Прямое соединение 24"/>
          <p:cNvCxnSpPr/>
          <p:nvPr/>
        </p:nvCxnSpPr>
        <p:spPr>
          <a:xfrm>
            <a:off x="9292590" y="4919980"/>
            <a:ext cx="9525" cy="899795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name="Data Pie Charts">
  <a:themeElements>
    <a:clrScheme name="Data Pie Chart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9900"/>
      </a:accent1>
      <a:accent2>
        <a:srgbClr val="99CC00"/>
      </a:accent2>
      <a:accent3>
        <a:srgbClr val="FFFFFF"/>
      </a:accent3>
      <a:accent4>
        <a:srgbClr val="000000"/>
      </a:accent4>
      <a:accent5>
        <a:srgbClr val="AACAAA"/>
      </a:accent5>
      <a:accent6>
        <a:srgbClr val="8AB900"/>
      </a:accent6>
      <a:hlink>
        <a:srgbClr val="CC3300"/>
      </a:hlink>
      <a:folHlink>
        <a:srgbClr val="996600"/>
      </a:folHlink>
    </a:clrScheme>
    <a:fontScheme name="Data Pie Chart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Data Pie Char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990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AAA"/>
        </a:accent5>
        <a:accent6>
          <a:srgbClr val="8AB900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1809</Words>
  <Application>Microsoft Office PowerPoint</Application>
  <PresentationFormat>Произвольный</PresentationFormat>
  <Paragraphs>151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Data Pie Charts</vt:lpstr>
      <vt:lpstr>Отчет  о выполнении плана мероприятий по противодействию коррупции  в ГАСУСО СО «Щелкунский ПНИ» </vt:lpstr>
      <vt:lpstr>Совершенствование нормативного правового обеспечения деятельности по противодействию коррупции ГАСУСО СО «Щелкунский ПНИ»</vt:lpstr>
      <vt:lpstr>Совершенствование кадровой работы по профилактике коррупционных и иных правонарушений </vt:lpstr>
      <vt:lpstr>Повышение качества профессиональной подготовки работников Учреждения ,в т.ч. профессиональное развитие специалистов в сфере организации противодействия коррупции</vt:lpstr>
      <vt:lpstr>Устранение необоснованных запретов и ограничений в области экономической деятельности, повышение доступности и качества предоставления государственных услуг</vt:lpstr>
      <vt:lpstr>Повышение результативности и эффективности работы с обращениями граждан по фактам коррупции</vt:lpstr>
      <vt:lpstr>Обеспечение открытости деятельности Учреждения в сфере противодействия коррупции</vt:lpstr>
      <vt:lpstr>Формирование в обществе нетерпимости к коррупционному поведению, антикоррупционное просвещение </vt:lpstr>
      <vt:lpstr>Обеспечение участия институтов гражданского общества в противодействии коррупции</vt:lpstr>
      <vt:lpstr>Мониторинг состояния и эффективности противодействия коррупции</vt:lpstr>
      <vt:lpstr>Повышение эффективности деятельности по противодействию коррупции</vt:lpstr>
      <vt:lpstr>Исполнение мероприятий Национального плана противодействия коррупции на 2021–2024 годы, утвержденного Указом Президента Российской Федерации от 16 августа 2021 года № 478 «О Национальном плане противодействия коррупции на 2021– 2024 годы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Comp</cp:lastModifiedBy>
  <cp:revision>48</cp:revision>
  <dcterms:created xsi:type="dcterms:W3CDTF">2023-01-17T08:12:00Z</dcterms:created>
  <dcterms:modified xsi:type="dcterms:W3CDTF">2024-01-24T09:29:23Z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1049-12.2.0.13431</vt:lpwstr>
  </property>
  <property fmtid="{D5CDD505-2E9C-101B-9397-08002B2CF9AE}" pid="3" name="ICV">
    <vt:lpwstr>34B1A81EED5041F7A65B4ECE0309EFF8</vt:lpwstr>
  </property>
</Properties>
</file>