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801" r:id="rId2"/>
  </p:sldMasterIdLst>
  <p:notesMasterIdLst>
    <p:notesMasterId r:id="rId15"/>
  </p:notesMasterIdLst>
  <p:sldIdLst>
    <p:sldId id="364" r:id="rId3"/>
    <p:sldId id="359" r:id="rId4"/>
    <p:sldId id="405" r:id="rId5"/>
    <p:sldId id="403" r:id="rId6"/>
    <p:sldId id="408" r:id="rId7"/>
    <p:sldId id="395" r:id="rId8"/>
    <p:sldId id="407" r:id="rId9"/>
    <p:sldId id="401" r:id="rId10"/>
    <p:sldId id="406" r:id="rId11"/>
    <p:sldId id="393" r:id="rId12"/>
    <p:sldId id="404" r:id="rId13"/>
    <p:sldId id="362" r:id="rId14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9687" autoAdjust="0"/>
  </p:normalViewPr>
  <p:slideViewPr>
    <p:cSldViewPr>
      <p:cViewPr varScale="1">
        <p:scale>
          <a:sx n="103" d="100"/>
          <a:sy n="103" d="100"/>
        </p:scale>
        <p:origin x="186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Тестирование государственных гражданских служащих УСП № 20 по проверке знаний антикоррупционного законодательства (в системе </a:t>
          </a:r>
          <a:r>
            <a:rPr lang="en-US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https://asuiogv.egov66.ru/</a:t>
          </a:r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sz="32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20</a:t>
          </a:r>
        </a:p>
        <a:p>
          <a:endParaRPr lang="ru-RU" sz="3200" b="1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  <dgm:t>
        <a:bodyPr/>
        <a:lstStyle/>
        <a:p>
          <a:endParaRPr lang="ru-RU"/>
        </a:p>
      </dgm:t>
    </dgm:pt>
    <dgm:pt modelId="{F8B12070-6D9A-4082-AD33-B445D0364799}" type="pres">
      <dgm:prSet presAssocID="{D7DF37C3-9BD7-42CF-ABEF-0111D631FFE9}" presName="entireBox" presStyleLbl="node1" presStyleIdx="0" presStyleCnt="1"/>
      <dgm:spPr/>
      <dgm:t>
        <a:bodyPr/>
        <a:lstStyle/>
        <a:p>
          <a:endParaRPr lang="ru-RU"/>
        </a:p>
      </dgm:t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6316E-F234-435F-8F8E-8609AFCE4C6D}" type="pres">
      <dgm:prSet presAssocID="{6F020037-357D-4884-9830-0EB0820578A0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8499EE-234F-421A-A393-8F8B701553FC}" srcId="{D7DF37C3-9BD7-42CF-ABEF-0111D631FFE9}" destId="{6F020037-357D-4884-9830-0EB0820578A0}" srcOrd="1" destOrd="0" parTransId="{0D422424-E87C-49CB-B863-47912EBFC54A}" sibTransId="{CED9B392-AC22-4C30-90D0-939B7BC20872}"/>
    <dgm:cxn modelId="{6959A0BC-CC88-40FC-8290-1EAB85D5925D}" type="presOf" srcId="{6F020037-357D-4884-9830-0EB0820578A0}" destId="{3FE6316E-F234-435F-8F8E-8609AFCE4C6D}" srcOrd="0" destOrd="0" presId="urn:microsoft.com/office/officeart/2005/8/layout/process4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  <dgm:cxn modelId="{372CF23E-EF63-4AD2-9823-55E3A575BCBD}" type="presParOf" srcId="{FAD91C27-36F6-4FB3-B16A-82FE06E87FE4}" destId="{3FE6316E-F234-435F-8F8E-8609AFCE4C6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адресу: 624130, Свердловская область, г. Новоуральск, ул. Гагарина, 7А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https://tusp20.msp.midural.ru/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или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официальной странице в </a:t>
          </a:r>
          <a:r>
            <a:rPr lang="en-US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VK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https://vk.com/usp20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в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CDFE0245-5A58-47D9-A6EE-96B57E94C38B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</a:t>
          </a:r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3470) 5-40-71</a:t>
          </a:r>
          <a:endParaRPr lang="ru-RU" dirty="0"/>
        </a:p>
      </dgm:t>
    </dgm:pt>
    <dgm:pt modelId="{E7F3191E-C0D3-47BB-B2B8-97C9E2DD816D}" type="parTrans" cxnId="{EBB2E4B7-A4D9-402D-9B59-B852637CF61E}">
      <dgm:prSet/>
      <dgm:spPr/>
      <dgm:t>
        <a:bodyPr/>
        <a:lstStyle/>
        <a:p>
          <a:endParaRPr lang="ru-RU"/>
        </a:p>
      </dgm:t>
    </dgm:pt>
    <dgm:pt modelId="{B0356354-082E-4DA0-AEC9-DD21C1612B3F}" type="sibTrans" cxnId="{EBB2E4B7-A4D9-402D-9B59-B852637CF61E}">
      <dgm:prSet/>
      <dgm:spPr/>
      <dgm:t>
        <a:bodyPr/>
        <a:lstStyle/>
        <a:p>
          <a:endParaRPr lang="ru-RU"/>
        </a:p>
      </dgm:t>
    </dgm:pt>
    <dgm:pt modelId="{53FA85A4-4EC4-4160-A4BA-FA8B1F446EA2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Путем направления обращения на электронный адрес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Управления</a:t>
          </a:r>
          <a:r>
            <a:rPr lang="ru-RU" sz="1800" b="1" u="none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b="1" u="none" dirty="0" smtClean="0">
              <a:solidFill>
                <a:schemeClr val="tx1"/>
              </a:solidFill>
            </a:rPr>
            <a:t>tusp20@egov66.ru</a:t>
          </a:r>
          <a:endParaRPr lang="ru-RU" sz="18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0910A1-E9EE-4D20-A660-24479A58657C}" type="parTrans" cxnId="{8B5EE6B9-2681-4DAF-B99C-B130B4B56B33}">
      <dgm:prSet/>
      <dgm:spPr/>
      <dgm:t>
        <a:bodyPr/>
        <a:lstStyle/>
        <a:p>
          <a:endParaRPr lang="ru-RU"/>
        </a:p>
      </dgm:t>
    </dgm:pt>
    <dgm:pt modelId="{777EAC66-6CA8-4470-8C15-35E5996FEB7C}" type="sibTrans" cxnId="{8B5EE6B9-2681-4DAF-B99C-B130B4B56B33}">
      <dgm:prSet/>
      <dgm:spPr/>
      <dgm:t>
        <a:bodyPr/>
        <a:lstStyle/>
        <a:p>
          <a:endParaRPr lang="ru-RU"/>
        </a:p>
      </dgm:t>
    </dgm:pt>
    <dgm:pt modelId="{2AE5C074-CD98-4679-A7BE-15EFC62D08B4}">
      <dgm:prSet custT="1"/>
      <dgm:spPr/>
      <dgm:t>
        <a:bodyPr/>
        <a:lstStyle/>
        <a:p>
          <a:r>
            <a:rPr lang="ru-RU" sz="1800" b="1" strike="noStrike" spc="-1" smtClean="0">
              <a:solidFill>
                <a:srgbClr val="000000"/>
              </a:solidFill>
              <a:latin typeface="Arial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73D2FD-12A4-4941-BCC1-4B43D7AAF3D4}" type="parTrans" cxnId="{3FC62A3E-24F3-4692-B156-E4E62FBF0ACB}">
      <dgm:prSet/>
      <dgm:spPr/>
      <dgm:t>
        <a:bodyPr/>
        <a:lstStyle/>
        <a:p>
          <a:endParaRPr lang="ru-RU"/>
        </a:p>
      </dgm:t>
    </dgm:pt>
    <dgm:pt modelId="{B0A4D1F5-40EE-454C-A534-5E8977951E73}" type="sibTrans" cxnId="{3FC62A3E-24F3-4692-B156-E4E62FBF0ACB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 custScaleX="100090" custScaleY="1486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1B605553-CF1D-4922-BA93-5D53A4008296}" type="pres">
      <dgm:prSet presAssocID="{CDFE0245-5A58-47D9-A6EE-96B57E94C38B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562FF9-6779-479F-A0C4-C083ABA4AFAD}" type="pres">
      <dgm:prSet presAssocID="{CDFE0245-5A58-47D9-A6EE-96B57E94C38B}" presName="accent_3" presStyleCnt="0"/>
      <dgm:spPr/>
    </dgm:pt>
    <dgm:pt modelId="{46D31022-E49E-4240-9D7B-C16779DE45FD}" type="pres">
      <dgm:prSet presAssocID="{CDFE0245-5A58-47D9-A6EE-96B57E94C38B}" presName="accentRepeatNode" presStyleLbl="solidFgAcc1" presStyleIdx="2" presStyleCnt="6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55A04360-E2F2-46E6-9801-40AB5222D596}" type="pres">
      <dgm:prSet presAssocID="{3B779955-A4EB-4B8B-BA42-B228CE3D44C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2C540D-9667-4792-A946-0E92BB1EC2EC}" type="pres">
      <dgm:prSet presAssocID="{3B779955-A4EB-4B8B-BA42-B228CE3D44CA}" presName="accent_4" presStyleCnt="0"/>
      <dgm:spPr/>
    </dgm:pt>
    <dgm:pt modelId="{F313B529-4E46-4063-AAC2-E3F0537BC438}" type="pres">
      <dgm:prSet presAssocID="{3B779955-A4EB-4B8B-BA42-B228CE3D44CA}" presName="accentRepeatNode" presStyleLbl="solidFgAcc1" presStyleIdx="3" presStyleCnt="6"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750AB4EB-DF16-4DA8-B8D2-9FD70E38498A}" type="pres">
      <dgm:prSet presAssocID="{53FA85A4-4EC4-4160-A4BA-FA8B1F446EA2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BBDFEB-4C83-4344-AB4A-07DE5E8DB712}" type="pres">
      <dgm:prSet presAssocID="{53FA85A4-4EC4-4160-A4BA-FA8B1F446EA2}" presName="accent_5" presStyleCnt="0"/>
      <dgm:spPr/>
    </dgm:pt>
    <dgm:pt modelId="{28D77511-925A-4F50-A9D3-0A50B1F8DF6A}" type="pres">
      <dgm:prSet presAssocID="{53FA85A4-4EC4-4160-A4BA-FA8B1F446EA2}" presName="accentRepeatNode" presStyleLbl="solidFgAcc1" presStyleIdx="4" presStyleCnt="6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1688C77C-B78A-4E4D-904B-06065C2E3688}" type="pres">
      <dgm:prSet presAssocID="{2AE5C074-CD98-4679-A7BE-15EFC62D08B4}" presName="text_6" presStyleLbl="node1" presStyleIdx="5" presStyleCnt="6" custScaleY="1486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A1223E-8F9E-4C7C-916E-B2CDC10E9E31}" type="pres">
      <dgm:prSet presAssocID="{2AE5C074-CD98-4679-A7BE-15EFC62D08B4}" presName="accent_6" presStyleCnt="0"/>
      <dgm:spPr/>
    </dgm:pt>
    <dgm:pt modelId="{D7A3F150-22CE-4F12-818A-B979806AD8F4}" type="pres">
      <dgm:prSet presAssocID="{2AE5C074-CD98-4679-A7BE-15EFC62D08B4}" presName="accentRepeatNode" presStyleLbl="solidFgAcc1" presStyleIdx="5" presStyleCnt="6"/>
      <dgm:spPr>
        <a:solidFill>
          <a:srgbClr val="00B0F0"/>
        </a:solidFill>
      </dgm:spPr>
      <dgm:t>
        <a:bodyPr/>
        <a:lstStyle/>
        <a:p>
          <a:endParaRPr lang="ru-RU"/>
        </a:p>
      </dgm:t>
    </dgm:pt>
  </dgm:ptLst>
  <dgm:cxnLst>
    <dgm:cxn modelId="{3FC62A3E-24F3-4692-B156-E4E62FBF0ACB}" srcId="{85F249BF-5F85-46BE-AD8F-8CA37E49D43C}" destId="{2AE5C074-CD98-4679-A7BE-15EFC62D08B4}" srcOrd="5" destOrd="0" parTransId="{7973D2FD-12A4-4941-BCC1-4B43D7AAF3D4}" sibTransId="{B0A4D1F5-40EE-454C-A534-5E8977951E73}"/>
    <dgm:cxn modelId="{EBB2E4B7-A4D9-402D-9B59-B852637CF61E}" srcId="{85F249BF-5F85-46BE-AD8F-8CA37E49D43C}" destId="{CDFE0245-5A58-47D9-A6EE-96B57E94C38B}" srcOrd="2" destOrd="0" parTransId="{E7F3191E-C0D3-47BB-B2B8-97C9E2DD816D}" sibTransId="{B0356354-082E-4DA0-AEC9-DD21C1612B3F}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07D4E850-F0C2-473A-B117-3ABEA6703CAD}" type="presOf" srcId="{3B779955-A4EB-4B8B-BA42-B228CE3D44CA}" destId="{55A04360-E2F2-46E6-9801-40AB5222D596}" srcOrd="0" destOrd="0" presId="urn:microsoft.com/office/officeart/2008/layout/VerticalCurvedList"/>
    <dgm:cxn modelId="{2D49542B-E26E-4B4B-B13C-6FFF14C23B34}" type="presOf" srcId="{53FA85A4-4EC4-4160-A4BA-FA8B1F446EA2}" destId="{750AB4EB-DF16-4DA8-B8D2-9FD70E38498A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8B5EE6B9-2681-4DAF-B99C-B130B4B56B33}" srcId="{85F249BF-5F85-46BE-AD8F-8CA37E49D43C}" destId="{53FA85A4-4EC4-4160-A4BA-FA8B1F446EA2}" srcOrd="4" destOrd="0" parTransId="{F70910A1-E9EE-4D20-A660-24479A58657C}" sibTransId="{777EAC66-6CA8-4470-8C15-35E5996FEB7C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91C59909-B944-4FAA-A3FC-12307E9E2F0C}" type="presOf" srcId="{CDFE0245-5A58-47D9-A6EE-96B57E94C38B}" destId="{1B605553-CF1D-4922-BA93-5D53A4008296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5F8AEC1C-DED2-4D3C-8914-1A7154E847C8}" type="presOf" srcId="{2AE5C074-CD98-4679-A7BE-15EFC62D08B4}" destId="{1688C77C-B78A-4E4D-904B-06065C2E3688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5A368DE-B8D6-4B77-9FDD-3B5A4D852AF9}" srcId="{85F249BF-5F85-46BE-AD8F-8CA37E49D43C}" destId="{3B779955-A4EB-4B8B-BA42-B228CE3D44CA}" srcOrd="3" destOrd="0" parTransId="{2E6F4A54-E5DB-4E39-A7B2-4E54624312E3}" sibTransId="{2501EB83-DD11-46D1-B6F4-44BFA1007F73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25BA9609-0EC6-4296-ACBB-5B74B3F7F8A1}" type="presParOf" srcId="{C88CE419-C7B4-4FD6-9667-0829CBC83A5B}" destId="{1B605553-CF1D-4922-BA93-5D53A4008296}" srcOrd="5" destOrd="0" presId="urn:microsoft.com/office/officeart/2008/layout/VerticalCurvedList"/>
    <dgm:cxn modelId="{750BF260-7215-4EB9-9D3F-769BB6B3019B}" type="presParOf" srcId="{C88CE419-C7B4-4FD6-9667-0829CBC83A5B}" destId="{17562FF9-6779-479F-A0C4-C083ABA4AFAD}" srcOrd="6" destOrd="0" presId="urn:microsoft.com/office/officeart/2008/layout/VerticalCurvedList"/>
    <dgm:cxn modelId="{F9F39E7D-CA4F-462E-AF6B-30417C2BFB90}" type="presParOf" srcId="{17562FF9-6779-479F-A0C4-C083ABA4AFAD}" destId="{46D31022-E49E-4240-9D7B-C16779DE45FD}" srcOrd="0" destOrd="0" presId="urn:microsoft.com/office/officeart/2008/layout/VerticalCurvedList"/>
    <dgm:cxn modelId="{FFD22254-47F2-4683-9D05-0AF4D3A22689}" type="presParOf" srcId="{C88CE419-C7B4-4FD6-9667-0829CBC83A5B}" destId="{55A04360-E2F2-46E6-9801-40AB5222D596}" srcOrd="7" destOrd="0" presId="urn:microsoft.com/office/officeart/2008/layout/VerticalCurvedList"/>
    <dgm:cxn modelId="{FE07A6FC-A0E0-4BBC-9378-9649EAFCEE91}" type="presParOf" srcId="{C88CE419-C7B4-4FD6-9667-0829CBC83A5B}" destId="{A02C540D-9667-4792-A946-0E92BB1EC2EC}" srcOrd="8" destOrd="0" presId="urn:microsoft.com/office/officeart/2008/layout/VerticalCurvedList"/>
    <dgm:cxn modelId="{6F375C1A-6812-4AF3-86CC-AEDD06709724}" type="presParOf" srcId="{A02C540D-9667-4792-A946-0E92BB1EC2EC}" destId="{F313B529-4E46-4063-AAC2-E3F0537BC438}" srcOrd="0" destOrd="0" presId="urn:microsoft.com/office/officeart/2008/layout/VerticalCurvedList"/>
    <dgm:cxn modelId="{29E1C0B3-35FB-4CE2-8BEB-A40B03B74A20}" type="presParOf" srcId="{C88CE419-C7B4-4FD6-9667-0829CBC83A5B}" destId="{750AB4EB-DF16-4DA8-B8D2-9FD70E38498A}" srcOrd="9" destOrd="0" presId="urn:microsoft.com/office/officeart/2008/layout/VerticalCurvedList"/>
    <dgm:cxn modelId="{0D21A961-2156-4C52-806F-D0AAF1E6E525}" type="presParOf" srcId="{C88CE419-C7B4-4FD6-9667-0829CBC83A5B}" destId="{35BBDFEB-4C83-4344-AB4A-07DE5E8DB712}" srcOrd="10" destOrd="0" presId="urn:microsoft.com/office/officeart/2008/layout/VerticalCurvedList"/>
    <dgm:cxn modelId="{143DE73E-D050-4C79-AFF3-E5671571439A}" type="presParOf" srcId="{35BBDFEB-4C83-4344-AB4A-07DE5E8DB712}" destId="{28D77511-925A-4F50-A9D3-0A50B1F8DF6A}" srcOrd="0" destOrd="0" presId="urn:microsoft.com/office/officeart/2008/layout/VerticalCurvedList"/>
    <dgm:cxn modelId="{0748180F-A517-4B5D-9B21-10CA9CD40F55}" type="presParOf" srcId="{C88CE419-C7B4-4FD6-9667-0829CBC83A5B}" destId="{1688C77C-B78A-4E4D-904B-06065C2E3688}" srcOrd="11" destOrd="0" presId="urn:microsoft.com/office/officeart/2008/layout/VerticalCurvedList"/>
    <dgm:cxn modelId="{9E1448BA-37BB-4201-851E-17B7B14CF0CF}" type="presParOf" srcId="{C88CE419-C7B4-4FD6-9667-0829CBC83A5B}" destId="{92A1223E-8F9E-4C7C-916E-B2CDC10E9E31}" srcOrd="12" destOrd="0" presId="urn:microsoft.com/office/officeart/2008/layout/VerticalCurvedList"/>
    <dgm:cxn modelId="{38A306E6-29AC-4A95-871F-F4E716C214FE}" type="presParOf" srcId="{92A1223E-8F9E-4C7C-916E-B2CDC10E9E31}" destId="{D7A3F150-22CE-4F12-818A-B979806AD8F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№ 20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№ 20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20 независимыми экспертами, органами прокуратуры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20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20,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6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Тестирование государственных гражданских служащих УСП № 20 по проверке знаний антикоррупционного законодательства (в системе </a:t>
          </a:r>
          <a:r>
            <a:rPr lang="en-US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https://asuiogv.egov66.ru/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1617"/>
          <a:ext cx="7560840" cy="3309133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 cap="rnd" cmpd="sng" algn="ctr">
          <a:solidFill>
            <a:scrgbClr r="0" g="0" b="0"/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20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b="1" kern="1200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617"/>
        <a:ext cx="7560840" cy="1786931"/>
      </dsp:txXfrm>
    </dsp:sp>
    <dsp:sp modelId="{5C044014-61C3-4E0E-887D-6A2462010FF8}">
      <dsp:nvSpPr>
        <dsp:cNvPr id="0" name=""/>
        <dsp:cNvSpPr/>
      </dsp:nvSpPr>
      <dsp:spPr>
        <a:xfrm>
          <a:off x="0" y="1722366"/>
          <a:ext cx="3780419" cy="152220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0" y="1722366"/>
        <a:ext cx="3780419" cy="1522201"/>
      </dsp:txXfrm>
    </dsp:sp>
    <dsp:sp modelId="{3FE6316E-F234-435F-8F8E-8609AFCE4C6D}">
      <dsp:nvSpPr>
        <dsp:cNvPr id="0" name=""/>
        <dsp:cNvSpPr/>
      </dsp:nvSpPr>
      <dsp:spPr>
        <a:xfrm>
          <a:off x="3780420" y="1722366"/>
          <a:ext cx="3780419" cy="152220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3780420" y="1722366"/>
        <a:ext cx="3780419" cy="15222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6669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5729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адресу: 624130, Свердловская область, г. Новоуральск, ул. Гагарина, 7А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5729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5107" y="210479"/>
          <a:ext cx="701242" cy="701242"/>
        </a:xfrm>
        <a:prstGeom prst="ellipse">
          <a:avLst/>
        </a:prstGeom>
        <a:solidFill>
          <a:schemeClr val="accent4"/>
        </a:soli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3989" y="985663"/>
          <a:ext cx="7107344" cy="833642"/>
        </a:xfrm>
        <a:prstGeom prst="rect">
          <a:avLst/>
        </a:prstGeom>
        <a:gradFill rotWithShape="0">
          <a:gsLst>
            <a:gs pos="0">
              <a:schemeClr val="accent5">
                <a:hueOff val="499051"/>
                <a:satOff val="-10098"/>
                <a:lumOff val="314"/>
                <a:alphaOff val="0"/>
                <a:tint val="96000"/>
                <a:lumMod val="100000"/>
              </a:schemeClr>
            </a:gs>
            <a:gs pos="78000">
              <a:schemeClr val="accent5">
                <a:hueOff val="499051"/>
                <a:satOff val="-10098"/>
                <a:lumOff val="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https://tusp20.msp.midural.ru/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или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официальной странице в </a:t>
          </a:r>
          <a:r>
            <a:rPr lang="en-US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VK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https://vk.com/usp20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в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3989" y="985663"/>
        <a:ext cx="7107344" cy="833642"/>
      </dsp:txXfrm>
    </dsp:sp>
    <dsp:sp modelId="{49E1EE34-3E18-4171-BCBC-889CE3109EFC}">
      <dsp:nvSpPr>
        <dsp:cNvPr id="0" name=""/>
        <dsp:cNvSpPr/>
      </dsp:nvSpPr>
      <dsp:spPr>
        <a:xfrm>
          <a:off x="536563" y="1051864"/>
          <a:ext cx="701242" cy="701242"/>
        </a:xfrm>
        <a:prstGeom prst="ellipse">
          <a:avLst/>
        </a:prstGeom>
        <a:solidFill>
          <a:srgbClr val="FFFF00"/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B605553-CF1D-4922-BA93-5D53A4008296}">
      <dsp:nvSpPr>
        <dsp:cNvPr id="0" name=""/>
        <dsp:cNvSpPr/>
      </dsp:nvSpPr>
      <dsp:spPr>
        <a:xfrm>
          <a:off x="1098197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998102"/>
                <a:satOff val="-20196"/>
                <a:lumOff val="628"/>
                <a:alphaOff val="0"/>
                <a:tint val="96000"/>
                <a:lumMod val="100000"/>
              </a:schemeClr>
            </a:gs>
            <a:gs pos="78000">
              <a:schemeClr val="accent5">
                <a:hueOff val="998102"/>
                <a:satOff val="-20196"/>
                <a:lumOff val="62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3180" rIns="43180" bIns="4318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</a:t>
          </a:r>
          <a:r>
            <a:rPr lang="ru-RU" sz="17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3470) 5-40-71</a:t>
          </a:r>
          <a:endParaRPr lang="ru-RU" sz="1700" kern="1200" dirty="0"/>
        </a:p>
      </dsp:txBody>
      <dsp:txXfrm>
        <a:off x="1098197" y="1963373"/>
        <a:ext cx="6889941" cy="560994"/>
      </dsp:txXfrm>
    </dsp:sp>
    <dsp:sp modelId="{46D31022-E49E-4240-9D7B-C16779DE45FD}">
      <dsp:nvSpPr>
        <dsp:cNvPr id="0" name=""/>
        <dsp:cNvSpPr/>
      </dsp:nvSpPr>
      <dsp:spPr>
        <a:xfrm>
          <a:off x="747576" y="1893248"/>
          <a:ext cx="701242" cy="701242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12700" cap="rnd" cmpd="sng" algn="ctr">
          <a:solidFill>
            <a:schemeClr val="accent5">
              <a:hueOff val="998102"/>
              <a:satOff val="-20196"/>
              <a:lumOff val="62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5A04360-E2F2-46E6-9801-40AB5222D596}">
      <dsp:nvSpPr>
        <dsp:cNvPr id="0" name=""/>
        <dsp:cNvSpPr/>
      </dsp:nvSpPr>
      <dsp:spPr>
        <a:xfrm>
          <a:off x="1098197" y="2804224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1497154"/>
                <a:satOff val="-30293"/>
                <a:lumOff val="941"/>
                <a:alphaOff val="0"/>
                <a:tint val="96000"/>
                <a:lumMod val="100000"/>
              </a:schemeClr>
            </a:gs>
            <a:gs pos="78000">
              <a:schemeClr val="accent5">
                <a:hueOff val="1497154"/>
                <a:satOff val="-30293"/>
                <a:lumOff val="94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98197" y="2804224"/>
        <a:ext cx="6889941" cy="560994"/>
      </dsp:txXfrm>
    </dsp:sp>
    <dsp:sp modelId="{F313B529-4E46-4063-AAC2-E3F0537BC438}">
      <dsp:nvSpPr>
        <dsp:cNvPr id="0" name=""/>
        <dsp:cNvSpPr/>
      </dsp:nvSpPr>
      <dsp:spPr>
        <a:xfrm>
          <a:off x="747576" y="2734100"/>
          <a:ext cx="701242" cy="701242"/>
        </a:xfrm>
        <a:prstGeom prst="ellipse">
          <a:avLst/>
        </a:prstGeom>
        <a:solidFill>
          <a:srgbClr val="C00000"/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0AB4EB-DF16-4DA8-B8D2-9FD70E38498A}">
      <dsp:nvSpPr>
        <dsp:cNvPr id="0" name=""/>
        <dsp:cNvSpPr/>
      </dsp:nvSpPr>
      <dsp:spPr>
        <a:xfrm>
          <a:off x="887185" y="3645609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1996205"/>
                <a:satOff val="-40391"/>
                <a:lumOff val="1255"/>
                <a:alphaOff val="0"/>
                <a:tint val="96000"/>
                <a:lumMod val="100000"/>
              </a:schemeClr>
            </a:gs>
            <a:gs pos="78000">
              <a:schemeClr val="accent5">
                <a:hueOff val="1996205"/>
                <a:satOff val="-40391"/>
                <a:lumOff val="125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Путем направления обращения на электронный адрес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Управления</a:t>
          </a:r>
          <a:r>
            <a:rPr lang="ru-RU" sz="1800" b="1" u="none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b="1" u="none" kern="1200" dirty="0" smtClean="0">
              <a:solidFill>
                <a:schemeClr val="tx1"/>
              </a:solidFill>
            </a:rPr>
            <a:t>tusp20@egov66.ru</a:t>
          </a:r>
          <a:endParaRPr lang="ru-RU" sz="18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7185" y="3645609"/>
        <a:ext cx="7100953" cy="560994"/>
      </dsp:txXfrm>
    </dsp:sp>
    <dsp:sp modelId="{28D77511-925A-4F50-A9D3-0A50B1F8DF6A}">
      <dsp:nvSpPr>
        <dsp:cNvPr id="0" name=""/>
        <dsp:cNvSpPr/>
      </dsp:nvSpPr>
      <dsp:spPr>
        <a:xfrm>
          <a:off x="536563" y="3575485"/>
          <a:ext cx="701242" cy="701242"/>
        </a:xfrm>
        <a:prstGeom prst="ellipse">
          <a:avLst/>
        </a:prstGeom>
        <a:solidFill>
          <a:srgbClr val="7030A0"/>
        </a:solidFill>
        <a:ln w="12700" cap="rnd" cmpd="sng" algn="ctr">
          <a:solidFill>
            <a:schemeClr val="accent5">
              <a:hueOff val="1996205"/>
              <a:satOff val="-40391"/>
              <a:lumOff val="125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688C77C-B78A-4E4D-904B-06065C2E3688}">
      <dsp:nvSpPr>
        <dsp:cNvPr id="0" name=""/>
        <dsp:cNvSpPr/>
      </dsp:nvSpPr>
      <dsp:spPr>
        <a:xfrm>
          <a:off x="425729" y="4350406"/>
          <a:ext cx="7562409" cy="834170"/>
        </a:xfrm>
        <a:prstGeom prst="rect">
          <a:avLst/>
        </a:prstGeom>
        <a:gradFill rotWithShape="0">
          <a:gsLst>
            <a:gs pos="0">
              <a:schemeClr val="accent5">
                <a:hueOff val="2495256"/>
                <a:satOff val="-50489"/>
                <a:lumOff val="1569"/>
                <a:alphaOff val="0"/>
                <a:tint val="96000"/>
                <a:lumMod val="100000"/>
              </a:schemeClr>
            </a:gs>
            <a:gs pos="78000">
              <a:schemeClr val="accent5">
                <a:hueOff val="2495256"/>
                <a:satOff val="-50489"/>
                <a:lumOff val="1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strike="noStrike" kern="1200" spc="-1" smtClean="0">
              <a:solidFill>
                <a:srgbClr val="000000"/>
              </a:solidFill>
              <a:latin typeface="Arial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5729" y="4350406"/>
        <a:ext cx="7562409" cy="834170"/>
      </dsp:txXfrm>
    </dsp:sp>
    <dsp:sp modelId="{D7A3F150-22CE-4F12-818A-B979806AD8F4}">
      <dsp:nvSpPr>
        <dsp:cNvPr id="0" name=""/>
        <dsp:cNvSpPr/>
      </dsp:nvSpPr>
      <dsp:spPr>
        <a:xfrm>
          <a:off x="75107" y="4416869"/>
          <a:ext cx="701242" cy="701242"/>
        </a:xfrm>
        <a:prstGeom prst="ellipse">
          <a:avLst/>
        </a:prstGeom>
        <a:solidFill>
          <a:srgbClr val="00B0F0"/>
        </a:solidFill>
        <a:ln w="12700" cap="rnd" cmpd="sng" algn="ctr">
          <a:solidFill>
            <a:schemeClr val="accent5">
              <a:hueOff val="2495256"/>
              <a:satOff val="-50489"/>
              <a:lumOff val="1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73437"/>
        <a:ext cx="728741" cy="312318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№ 20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54967"/>
        <a:ext cx="7797730" cy="785244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227958"/>
                <a:satOff val="-1151"/>
                <a:lumOff val="-1617"/>
                <a:alphaOff val="0"/>
                <a:tint val="96000"/>
                <a:lumMod val="100000"/>
              </a:schemeClr>
            </a:gs>
            <a:gs pos="78000">
              <a:schemeClr val="accent4">
                <a:hueOff val="-227958"/>
                <a:satOff val="-1151"/>
                <a:lumOff val="-1617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501911"/>
        <a:ext cx="728741" cy="312318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№ 20 антикоррупционного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1086198"/>
        <a:ext cx="7798048" cy="779373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455917"/>
                <a:satOff val="-2303"/>
                <a:lumOff val="-3235"/>
                <a:alphaOff val="0"/>
                <a:tint val="96000"/>
                <a:lumMod val="100000"/>
              </a:schemeClr>
            </a:gs>
            <a:gs pos="78000">
              <a:schemeClr val="accent4">
                <a:hueOff val="-455917"/>
                <a:satOff val="-2303"/>
                <a:lumOff val="-3235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08990"/>
        <a:ext cx="728741" cy="312318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20,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2112583"/>
        <a:ext cx="7800136" cy="740762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683875"/>
                <a:satOff val="-3454"/>
                <a:lumOff val="-4852"/>
                <a:alphaOff val="0"/>
                <a:tint val="96000"/>
                <a:lumMod val="100000"/>
              </a:schemeClr>
            </a:gs>
            <a:gs pos="78000">
              <a:schemeClr val="accent4">
                <a:hueOff val="-683875"/>
                <a:satOff val="-3454"/>
                <a:lumOff val="-4852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544400"/>
        <a:ext cx="728741" cy="312318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20 независимыми экспертами, органами прокуратуры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2" y="3122427"/>
        <a:ext cx="7797371" cy="791892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911834"/>
                <a:satOff val="-4605"/>
                <a:lumOff val="-6470"/>
                <a:alphaOff val="0"/>
                <a:tint val="96000"/>
                <a:lumMod val="100000"/>
              </a:schemeClr>
            </a:gs>
            <a:gs pos="78000">
              <a:schemeClr val="accent4">
                <a:hueOff val="-911834"/>
                <a:satOff val="-4605"/>
                <a:lumOff val="-647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567409"/>
        <a:ext cx="728741" cy="312318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20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4156627"/>
        <a:ext cx="7798581" cy="7695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15154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24.01.2024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03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5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4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13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5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96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185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6294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8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63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837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06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137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520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24/01/2024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44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96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089609"/>
            <a:ext cx="8299176" cy="3934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Отчет о выполнении в 2023 году планов мероприятий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на 2021-2024 годы</a:t>
            </a: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4077072"/>
            <a:ext cx="4772691" cy="122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24744"/>
            <a:ext cx="6744273" cy="43924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476672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Liberation Serif" panose="02020603050405020304" pitchFamily="18" charset="0"/>
              </a:rPr>
              <a:t>Структура Управления социальной политики № 20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Liberation Serif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47864" y="112474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- 1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292080" y="17008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- 1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164288" y="227687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- 9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164288" y="28529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- 16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164288" y="342900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- 11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259829" y="39330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- 2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257598" y="44804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- 2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207770" y="507810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63984"/>
            <a:ext cx="6347714" cy="1320800"/>
          </a:xfrm>
        </p:spPr>
        <p:txBody>
          <a:bodyPr/>
          <a:lstStyle/>
          <a:p>
            <a:pPr algn="ctr"/>
            <a:r>
              <a:rPr lang="ru-RU" sz="3200" b="1" spc="-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DejaVu Sans"/>
              </a:rPr>
              <a:t>Организация работы по противодействию </a:t>
            </a:r>
            <a:r>
              <a:rPr lang="ru-RU" sz="3200" b="1" spc="-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DejaVu Sans"/>
              </a:rPr>
              <a:t>коррупции</a:t>
            </a:r>
            <a:endParaRPr lang="ru-RU" sz="3200" dirty="0">
              <a:solidFill>
                <a:schemeClr val="accent4">
                  <a:lumMod val="50000"/>
                </a:schemeClr>
              </a:solidFill>
              <a:latin typeface="Liberation Serif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484784"/>
            <a:ext cx="6408712" cy="13681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0">
            <a:solidFill>
              <a:schemeClr val="accent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18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Должностное лицо,</a:t>
            </a:r>
            <a:endParaRPr lang="ru-RU" sz="1800" b="1" strike="noStrike" spc="-1" dirty="0">
              <a:latin typeface="Liberation Serif" panose="020206030504050203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ru-RU" sz="18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ответственное за организацию работы по противодействию </a:t>
            </a:r>
            <a:r>
              <a:rPr lang="ru-RU" sz="1800" b="1" strike="noStrike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коррупции, - заместитель </a:t>
            </a:r>
            <a:r>
              <a:rPr lang="ru-RU" sz="18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начальника </a:t>
            </a:r>
            <a:r>
              <a:rPr lang="ru-RU" sz="1800" b="1" strike="noStrike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/>
            </a:r>
            <a:br>
              <a:rPr lang="ru-RU" sz="1800" b="1" strike="noStrike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</a:br>
            <a:r>
              <a:rPr lang="ru-RU" sz="1800" b="1" strike="noStrike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Управления </a:t>
            </a:r>
            <a:r>
              <a:rPr lang="ru-RU" sz="18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социальной политики № </a:t>
            </a:r>
            <a:r>
              <a:rPr lang="ru-RU" sz="1800" b="1" strike="noStrike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20</a:t>
            </a:r>
            <a:endParaRPr lang="ru-RU" sz="1800" b="1" strike="noStrike" spc="-1" dirty="0">
              <a:latin typeface="Liberation Serif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93304" y="3717032"/>
            <a:ext cx="3777840" cy="2880320"/>
          </a:xfrm>
          <a:prstGeom prst="ellipse">
            <a:avLst/>
          </a:prstGeom>
          <a:solidFill>
            <a:schemeClr val="accent1"/>
          </a:solidFill>
          <a:ln w="0">
            <a:solidFill>
              <a:srgbClr val="3465A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12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Должностное лицо,</a:t>
            </a:r>
            <a:endParaRPr lang="ru-RU" sz="1200" b="1" strike="noStrike" spc="-1" dirty="0">
              <a:latin typeface="Liberation Serif" panose="020206030504050203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ru-RU" sz="12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ответственное за работу по</a:t>
            </a:r>
            <a:endParaRPr lang="ru-RU" sz="1200" b="1" strike="noStrike" spc="-1" dirty="0">
              <a:latin typeface="Liberation Serif" panose="020206030504050203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ru-RU" sz="12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профилактике </a:t>
            </a:r>
            <a:r>
              <a:rPr lang="ru-RU" sz="1200" b="1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коррупции и </a:t>
            </a:r>
            <a:r>
              <a:rPr lang="ru-RU" sz="1200" b="1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работу по выявлению личной заинтересованности гражданских служащих Управления, которая приводит или может привести к конфликту интересов при осуществлении закупок  товаров, работ, услуг для нужд Управления </a:t>
            </a:r>
            <a:r>
              <a:rPr lang="ru-RU" sz="12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-</a:t>
            </a:r>
            <a:endParaRPr lang="ru-RU" sz="1200" b="1" strike="noStrike" spc="-1" dirty="0">
              <a:latin typeface="Liberation Serif" panose="020206030504050203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ru-RU" sz="12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ведущий </a:t>
            </a:r>
            <a:r>
              <a:rPr lang="ru-RU" sz="1200" b="1" strike="noStrike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специалист, ответственный за кадровое обеспечение и противодействие коррупции</a:t>
            </a:r>
            <a:endParaRPr lang="ru-RU" sz="1200" b="1" strike="noStrike" spc="-1" dirty="0">
              <a:latin typeface="Liberation Serif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355976" y="3573016"/>
            <a:ext cx="3777840" cy="3024336"/>
          </a:xfrm>
          <a:prstGeom prst="ellipse">
            <a:avLst/>
          </a:prstGeom>
          <a:solidFill>
            <a:schemeClr val="accent1"/>
          </a:solidFill>
          <a:ln w="0">
            <a:solidFill>
              <a:srgbClr val="3465A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14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Руководители структурных подразделений -</a:t>
            </a:r>
            <a:endParaRPr lang="ru-RU" sz="1400" b="1" strike="noStrike" spc="-1" dirty="0">
              <a:latin typeface="Liberation Serif" panose="020206030504050203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ru-RU" sz="1400" b="1" strike="noStrike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возложена персональная ответственность за состояние антикоррупционной работы в возглавляемых подразделениях</a:t>
            </a:r>
            <a:endParaRPr lang="ru-RU" sz="1400" b="1" strike="noStrike" spc="-1" dirty="0">
              <a:latin typeface="Liberation Serif" panose="02020603050405020304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483768" y="2924944"/>
            <a:ext cx="1620180" cy="64807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103948" y="2925552"/>
            <a:ext cx="1332148" cy="6474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9343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30323912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-468052"/>
            <a:ext cx="8532440" cy="9361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9106" y="1628800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 2023 году Сведения о доходах, расходах, имуществе и обязательствах имущественного характера за 2022 год представили 26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Управления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социальной политики  №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20 (100%)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latin typeface="Liberation Serif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587537"/>
            <a:ext cx="7704856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endParaRPr lang="ru-RU" sz="1600" b="1" dirty="0" smtClean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en" sz="1600" spc="-1" dirty="0">
                <a:solidFill>
                  <a:srgbClr val="FFFFFF"/>
                </a:solidFill>
                <a:latin typeface="Times New Roman"/>
                <a:ea typeface="Open Sans"/>
              </a:rPr>
              <a:t>Сведения о доходах представлены в соответствии с Методическими рекомендациями </a:t>
            </a:r>
            <a:r>
              <a:rPr lang="en" sz="1600" b="1" spc="-1" dirty="0" smtClean="0">
                <a:solidFill>
                  <a:srgbClr val="0000CC"/>
                </a:solidFill>
                <a:latin typeface="Liberation Serif" panose="02020603050405020304" pitchFamily="18" charset="0"/>
                <a:ea typeface="Open Sans"/>
              </a:rPr>
              <a:t>Сведения </a:t>
            </a:r>
            <a:r>
              <a:rPr lang="en" sz="1600" b="1" spc="-1" dirty="0">
                <a:solidFill>
                  <a:srgbClr val="0000CC"/>
                </a:solidFill>
                <a:latin typeface="Liberation Serif" panose="02020603050405020304" pitchFamily="18" charset="0"/>
                <a:ea typeface="Open Sans"/>
              </a:rPr>
              <a:t>о доходах представлены в соответствии с Методическими рекомендациями по вопросам представления сведений о доходах, расходах, об имуществе и обязательствах имущественного характера и заполнения соответствующей формы справки в 2023 году (за отчетный 2022 год)</a:t>
            </a:r>
            <a:endParaRPr lang="ru-RU" sz="1600" b="1" spc="-1" dirty="0">
              <a:solidFill>
                <a:srgbClr val="0000CC"/>
              </a:solidFill>
              <a:latin typeface="Liberation Serif" panose="02020603050405020304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ru-RU" sz="1600" b="1" dirty="0" smtClean="0">
                <a:solidFill>
                  <a:srgbClr val="0000CC"/>
                </a:solidFill>
                <a:latin typeface="Liberation Serif" panose="02020603050405020304" pitchFamily="18" charset="0"/>
              </a:rPr>
              <a:t>Все </a:t>
            </a:r>
            <a:r>
              <a:rPr lang="ru-RU" sz="1600" b="1" dirty="0">
                <a:solidFill>
                  <a:srgbClr val="0000CC"/>
                </a:solidFill>
                <a:latin typeface="Liberation Serif" panose="02020603050405020304" pitchFamily="18" charset="0"/>
              </a:rPr>
              <a:t>сведения представлены </a:t>
            </a:r>
            <a:r>
              <a:rPr lang="ru-RU" sz="1600" b="1" dirty="0" smtClean="0">
                <a:solidFill>
                  <a:srgbClr val="0000CC"/>
                </a:solidFill>
                <a:latin typeface="Liberation Serif" panose="02020603050405020304" pitchFamily="18" charset="0"/>
              </a:rPr>
              <a:t>в установленные сроки с </a:t>
            </a:r>
            <a:r>
              <a:rPr lang="ru-RU" sz="1600" b="1" dirty="0">
                <a:solidFill>
                  <a:srgbClr val="0000CC"/>
                </a:solidFill>
                <a:latin typeface="Liberation Serif" panose="02020603050405020304" pitchFamily="18" charset="0"/>
              </a:rPr>
              <a:t>использованием </a:t>
            </a:r>
            <a:r>
              <a:rPr lang="ru-RU" sz="1600" b="1" dirty="0" smtClean="0">
                <a:solidFill>
                  <a:srgbClr val="0000CC"/>
                </a:solidFill>
                <a:latin typeface="Liberation Serif" panose="02020603050405020304" pitchFamily="18" charset="0"/>
              </a:rPr>
              <a:t>специального программного </a:t>
            </a:r>
            <a:r>
              <a:rPr lang="ru-RU" sz="1600" b="1" dirty="0">
                <a:solidFill>
                  <a:srgbClr val="0000CC"/>
                </a:solidFill>
                <a:latin typeface="Liberation Serif" panose="02020603050405020304" pitchFamily="18" charset="0"/>
              </a:rPr>
              <a:t>обеспечения «Справки БК».</a:t>
            </a:r>
            <a:endParaRPr lang="ru-RU" sz="1600" b="1" dirty="0">
              <a:solidFill>
                <a:srgbClr val="0000CC"/>
              </a:solidFill>
              <a:latin typeface="Liberation Serif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endParaRPr lang="ru-RU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55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73616" cy="79208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39552" y="1196752"/>
            <a:ext cx="4896544" cy="14401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Ответственный за  противодействие коррупции в Управлении социальной политики –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служащий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1952" y="1340024"/>
            <a:ext cx="3534544" cy="1368896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человек с опытом работы в данном направлении более трех лет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909385755"/>
              </p:ext>
            </p:extLst>
          </p:nvPr>
        </p:nvGraphicFramePr>
        <p:xfrm>
          <a:off x="899592" y="2852936"/>
          <a:ext cx="756084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внутренняя память 3"/>
          <p:cNvSpPr/>
          <p:nvPr/>
        </p:nvSpPr>
        <p:spPr>
          <a:xfrm>
            <a:off x="251520" y="1437432"/>
            <a:ext cx="7992887" cy="1127472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959" y="121274"/>
            <a:ext cx="7634809" cy="1320800"/>
          </a:xfrm>
        </p:spPr>
        <p:txBody>
          <a:bodyPr>
            <a:noAutofit/>
          </a:bodyPr>
          <a:lstStyle/>
          <a:p>
            <a:pPr algn="ctr"/>
            <a:r>
              <a:rPr lang="ru-RU" sz="2400" b="1" spc="-1" dirty="0">
                <a:solidFill>
                  <a:schemeClr val="accent5">
                    <a:lumMod val="50000"/>
                  </a:schemeClr>
                </a:solidFill>
                <a:latin typeface="Liberation Serif" panose="02020603050405020304" pitchFamily="18" charset="0"/>
                <a:ea typeface="DejaVu Sans"/>
              </a:rPr>
              <a:t>Комиссия по соблюдению требований к служебному поведению гражданских служащих Управления и урегулированию конфликта интересов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539503"/>
            <a:ext cx="62311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ru-RU" sz="1600" b="1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В 2023 году проведено </a:t>
            </a:r>
            <a:r>
              <a:rPr lang="ru-RU" sz="1600" b="1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2 заседания </a:t>
            </a:r>
            <a:r>
              <a:rPr lang="ru-RU" sz="1600" b="1" spc="-1" dirty="0">
                <a:solidFill>
                  <a:srgbClr val="000000"/>
                </a:solidFill>
                <a:latin typeface="Liberation Serif" panose="02020603050405020304" pitchFamily="18" charset="0"/>
                <a:ea typeface="DejaVu Sans"/>
              </a:rPr>
              <a:t>Комиссии по соблюдению требований к служебному поведению гражданских служащих Управления и урегулированию конфликта интересов</a:t>
            </a:r>
            <a:endParaRPr lang="ru-RU" sz="1600" b="1" spc="-1" dirty="0">
              <a:latin typeface="Liberation Serif" panose="02020603050405020304" pitchFamily="18" charset="0"/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17985" y="2701794"/>
            <a:ext cx="7989035" cy="172819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217984" y="4566876"/>
            <a:ext cx="7989035" cy="203047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40157" y="2758232"/>
            <a:ext cx="78156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latin typeface="Liberation Serif" panose="02020603050405020304" pitchFamily="18" charset="0"/>
              </a:rPr>
              <a:t>18 мая 2022 </a:t>
            </a:r>
            <a:r>
              <a:rPr lang="ru-RU" sz="1200" b="1" dirty="0" smtClean="0">
                <a:latin typeface="Liberation Serif" panose="02020603050405020304" pitchFamily="18" charset="0"/>
              </a:rPr>
              <a:t>года № 1:</a:t>
            </a:r>
          </a:p>
          <a:p>
            <a:pPr marL="342900" indent="-342900">
              <a:buAutoNum type="arabicPeriod"/>
            </a:pPr>
            <a:r>
              <a:rPr lang="ru-RU" sz="1200" dirty="0" smtClean="0">
                <a:latin typeface="Liberation Serif" panose="02020603050405020304" pitchFamily="18" charset="0"/>
              </a:rPr>
              <a:t>Рассмотрение </a:t>
            </a:r>
            <a:r>
              <a:rPr lang="ru-RU" sz="1200" dirty="0">
                <a:latin typeface="Liberation Serif" panose="02020603050405020304" pitchFamily="18" charset="0"/>
              </a:rPr>
              <a:t>уведомления, поступившего от АНО НПСПО «Благое дело», от 21.03.2023 № 58/01-13-2023 (</a:t>
            </a:r>
            <a:r>
              <a:rPr lang="ru-RU" sz="1200" dirty="0" err="1">
                <a:latin typeface="Liberation Serif" panose="02020603050405020304" pitchFamily="18" charset="0"/>
              </a:rPr>
              <a:t>вх</a:t>
            </a:r>
            <a:r>
              <a:rPr lang="ru-RU" sz="1200" dirty="0">
                <a:latin typeface="Liberation Serif" panose="02020603050405020304" pitchFamily="18" charset="0"/>
              </a:rPr>
              <a:t>. от 27.03.2023 № 1819), о трудоустройстве гражданина, замещавшего ранее должность государственной гражданской службы Свердловской области в Управлении социальной политики </a:t>
            </a:r>
            <a:r>
              <a:rPr lang="ru-RU" sz="1200" dirty="0" smtClean="0">
                <a:latin typeface="Liberation Serif" panose="02020603050405020304" pitchFamily="18" charset="0"/>
              </a:rPr>
              <a:t/>
            </a:r>
            <a:br>
              <a:rPr lang="ru-RU" sz="1200" dirty="0" smtClean="0">
                <a:latin typeface="Liberation Serif" panose="02020603050405020304" pitchFamily="18" charset="0"/>
              </a:rPr>
            </a:br>
            <a:r>
              <a:rPr lang="ru-RU" sz="1200" dirty="0" smtClean="0">
                <a:latin typeface="Liberation Serif" panose="02020603050405020304" pitchFamily="18" charset="0"/>
              </a:rPr>
              <a:t>№ 20.</a:t>
            </a:r>
          </a:p>
          <a:p>
            <a:pPr marL="342900" indent="-342900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Рассмотрение представления прокуратуры ЗАТО г. Новоуральск от 30.03.2023 № 01-16/Прдп49-23-20650047 «Об устранении нарушений закона», материалов и результатов проверки в отношении государственных гражданских служащих </a:t>
            </a:r>
            <a:r>
              <a:rPr lang="ru-RU" sz="1200" dirty="0" smtClean="0">
                <a:latin typeface="Liberation Serif" panose="02020603050405020304" pitchFamily="18" charset="0"/>
              </a:rPr>
              <a:t>Управления.</a:t>
            </a:r>
            <a:endParaRPr lang="ru-RU" sz="1200" dirty="0">
              <a:latin typeface="Liberation Serif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5167" y="4596085"/>
            <a:ext cx="78006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latin typeface="Liberation Serif" panose="02020603050405020304" pitchFamily="18" charset="0"/>
              </a:rPr>
              <a:t>15 сентября 2023 года </a:t>
            </a:r>
            <a:r>
              <a:rPr lang="ru-RU" sz="1200" b="1" dirty="0" smtClean="0">
                <a:latin typeface="Liberation Serif" panose="02020603050405020304" pitchFamily="18" charset="0"/>
              </a:rPr>
              <a:t>№ 2:</a:t>
            </a:r>
          </a:p>
          <a:p>
            <a:pPr lvl="0"/>
            <a:r>
              <a:rPr lang="ru-RU" sz="1200" dirty="0" smtClean="0">
                <a:latin typeface="Liberation Serif" panose="02020603050405020304" pitchFamily="18" charset="0"/>
              </a:rPr>
              <a:t>1. Проведение </a:t>
            </a:r>
            <a:r>
              <a:rPr lang="ru-RU" sz="1200" dirty="0">
                <a:latin typeface="Liberation Serif" panose="02020603050405020304" pitchFamily="18" charset="0"/>
              </a:rPr>
              <a:t>оценки коррупционных рисков, возникающих при реализации возложенных на </a:t>
            </a:r>
            <a:r>
              <a:rPr lang="ru-RU" sz="1200" dirty="0" smtClean="0">
                <a:latin typeface="Liberation Serif" panose="02020603050405020304" pitchFamily="18" charset="0"/>
              </a:rPr>
              <a:t>УСП </a:t>
            </a:r>
            <a:r>
              <a:rPr lang="ru-RU" sz="1200" dirty="0">
                <a:latin typeface="Liberation Serif" panose="02020603050405020304" pitchFamily="18" charset="0"/>
              </a:rPr>
              <a:t>№ 20 </a:t>
            </a:r>
            <a:r>
              <a:rPr lang="ru-RU" sz="1200" dirty="0" smtClean="0">
                <a:latin typeface="Liberation Serif" panose="02020603050405020304" pitchFamily="18" charset="0"/>
              </a:rPr>
              <a:t>функций </a:t>
            </a:r>
            <a:r>
              <a:rPr lang="ru-RU" sz="1200" dirty="0">
                <a:latin typeface="Liberation Serif" panose="02020603050405020304" pitchFamily="18" charset="0"/>
              </a:rPr>
              <a:t>и полномочий; об актуализации Перечня </a:t>
            </a:r>
            <a:r>
              <a:rPr lang="ru-RU" sz="1200" dirty="0" err="1">
                <a:latin typeface="Liberation Serif" panose="02020603050405020304" pitchFamily="18" charset="0"/>
              </a:rPr>
              <a:t>коррупционно</a:t>
            </a:r>
            <a:r>
              <a:rPr lang="ru-RU" sz="1200" dirty="0">
                <a:latin typeface="Liberation Serif" panose="02020603050405020304" pitchFamily="18" charset="0"/>
              </a:rPr>
              <a:t>-опасных функций Управления и Перечня должностей государственной гражданской службы Свердловской области в Управлении, замещение которых связано с коррупционными рисками.</a:t>
            </a:r>
          </a:p>
          <a:p>
            <a:pPr lvl="0"/>
            <a:r>
              <a:rPr lang="ru-RU" sz="1200" dirty="0" smtClean="0">
                <a:latin typeface="Liberation Serif" panose="02020603050405020304" pitchFamily="18" charset="0"/>
              </a:rPr>
              <a:t>2. Проведение </a:t>
            </a:r>
            <a:r>
              <a:rPr lang="ru-RU" sz="1200" dirty="0">
                <a:latin typeface="Liberation Serif" panose="02020603050405020304" pitchFamily="18" charset="0"/>
              </a:rPr>
              <a:t>оценки коррупционных рисков при осуществлении закупок товаров, работ, услуг для нужд Управления.</a:t>
            </a:r>
          </a:p>
          <a:p>
            <a:pPr lvl="0"/>
            <a:r>
              <a:rPr lang="ru-RU" sz="1200" dirty="0" smtClean="0">
                <a:latin typeface="Liberation Serif" panose="02020603050405020304" pitchFamily="18" charset="0"/>
              </a:rPr>
              <a:t>3. Отчет </a:t>
            </a:r>
            <a:r>
              <a:rPr lang="ru-RU" sz="1200" dirty="0">
                <a:latin typeface="Liberation Serif" panose="02020603050405020304" pitchFamily="18" charset="0"/>
              </a:rPr>
              <a:t>о проведении оценки коррупционных рисков, возникающих при реализации возложенных на Управление функций и полномочий и отчет о проведении оценки коррупционных рисков при осуществлении закупок товаров, работ, услуг для нужд Управления.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4196150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8561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spc="-1" dirty="0">
                <a:solidFill>
                  <a:schemeClr val="accent4">
                    <a:lumMod val="75000"/>
                  </a:schemeClr>
                </a:solidFill>
                <a:latin typeface="Liberation Serif" panose="02020603050405020304" pitchFamily="18" charset="0"/>
                <a:ea typeface="DejaVu Sans"/>
              </a:rPr>
              <a:t>Комиссия по противодействию коррупции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+mn-ea"/>
              <a:cs typeface="Arial" pitchFamily="34" charset="0"/>
            </a:endParaRPr>
          </a:p>
        </p:txBody>
      </p:sp>
      <p:sp>
        <p:nvSpPr>
          <p:cNvPr id="2" name="Выноска со стрелкой вправо 1"/>
          <p:cNvSpPr/>
          <p:nvPr/>
        </p:nvSpPr>
        <p:spPr>
          <a:xfrm>
            <a:off x="125506" y="920605"/>
            <a:ext cx="2016224" cy="9176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46143" y="963930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Liberation Serif" panose="02020603050405020304" pitchFamily="18" charset="0"/>
              </a:rPr>
              <a:t>Протокол от 22 </a:t>
            </a:r>
            <a:r>
              <a:rPr lang="ru-RU" sz="1600" dirty="0">
                <a:latin typeface="Liberation Serif" panose="02020603050405020304" pitchFamily="18" charset="0"/>
              </a:rPr>
              <a:t>февраля 2023 </a:t>
            </a:r>
            <a:r>
              <a:rPr lang="ru-RU" sz="1600" dirty="0" smtClean="0">
                <a:latin typeface="Liberation Serif" panose="02020603050405020304" pitchFamily="18" charset="0"/>
              </a:rPr>
              <a:t>г. № 1</a:t>
            </a:r>
            <a:endParaRPr lang="ru-RU" sz="1600" dirty="0">
              <a:latin typeface="Liberation Serif" panose="02020603050405020304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2219114" y="467313"/>
            <a:ext cx="6156684" cy="29431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15158" y="877034"/>
            <a:ext cx="57606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AutoNum type="arabicPeriod"/>
            </a:pPr>
            <a:r>
              <a:rPr lang="ru-RU" sz="1200" dirty="0" smtClean="0">
                <a:latin typeface="Liberation Serif" panose="02020603050405020304" pitchFamily="18" charset="0"/>
              </a:rPr>
              <a:t>Об </a:t>
            </a:r>
            <a:r>
              <a:rPr lang="ru-RU" sz="1200" dirty="0">
                <a:latin typeface="Liberation Serif" panose="02020603050405020304" pitchFamily="18" charset="0"/>
              </a:rPr>
              <a:t>исполнении статьи 20.2 Федерального закона от 27.07.2004 № 79-ФЗ «О государственной гражданской службе Российской Федерации», предоставлении государственными гражданскими служащими управления сведений об адресах сайтов и (или) страниц сайтов в информационно-телекоммуникационной сети «Интернет», на которых указные лица размещали общедоступную информацию, а также данные, позволяющие их </a:t>
            </a:r>
            <a:r>
              <a:rPr lang="ru-RU" sz="1200" dirty="0" smtClean="0">
                <a:latin typeface="Liberation Serif" panose="02020603050405020304" pitchFamily="18" charset="0"/>
              </a:rPr>
              <a:t>идентифицировать.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Об организации работы по противодействию коррупции в 2023 </a:t>
            </a:r>
            <a:r>
              <a:rPr lang="ru-RU" sz="1200" dirty="0" smtClean="0">
                <a:latin typeface="Liberation Serif" panose="02020603050405020304" pitchFamily="18" charset="0"/>
              </a:rPr>
              <a:t>году.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 наполнении и актуализации официального сайта Управления рубрики «Противодействия коррупции» в соответствии с требованиями законодательства и рекомендациями Министерства социальной политики Свердловской области </a:t>
            </a:r>
            <a:br>
              <a:rPr lang="ru-RU" sz="1200" dirty="0">
                <a:latin typeface="Liberation Serif" panose="02020603050405020304" pitchFamily="18" charset="0"/>
              </a:rPr>
            </a:br>
            <a:r>
              <a:rPr lang="ru-RU" sz="1200" dirty="0">
                <a:latin typeface="Liberation Serif" panose="02020603050405020304" pitchFamily="18" charset="0"/>
              </a:rPr>
              <a:t>(в редакции от 08.02.2023</a:t>
            </a:r>
            <a:r>
              <a:rPr lang="ru-RU" sz="1200" dirty="0" smtClean="0">
                <a:latin typeface="Liberation Serif" panose="02020603050405020304" pitchFamily="18" charset="0"/>
              </a:rPr>
              <a:t>).</a:t>
            </a:r>
          </a:p>
        </p:txBody>
      </p:sp>
      <p:sp>
        <p:nvSpPr>
          <p:cNvPr id="7" name="Выноска со стрелкой вправо 6"/>
          <p:cNvSpPr/>
          <p:nvPr/>
        </p:nvSpPr>
        <p:spPr>
          <a:xfrm>
            <a:off x="146143" y="3517559"/>
            <a:ext cx="2016224" cy="9176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3552" y="3560883"/>
            <a:ext cx="14761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Liberation Serif" panose="02020603050405020304" pitchFamily="18" charset="0"/>
              </a:rPr>
              <a:t>Протокол от 23 июня 2023г. № 2</a:t>
            </a:r>
            <a:endParaRPr lang="ru-RU" sz="1600" dirty="0">
              <a:latin typeface="Liberation Serif" panose="02020603050405020304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2184882" y="2958044"/>
            <a:ext cx="6156684" cy="416195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631078" y="3423192"/>
            <a:ext cx="576064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Об итогах работы за 6 месяцев 2023 года по исполнению плана мероприятий по противодействию коррупции </a:t>
            </a:r>
            <a:r>
              <a:rPr lang="ru-RU" sz="1200" dirty="0" smtClean="0">
                <a:latin typeface="Liberation Serif" panose="02020603050405020304" pitchFamily="18" charset="0"/>
              </a:rPr>
              <a:t>УСП № 20 на </a:t>
            </a:r>
            <a:r>
              <a:rPr lang="ru-RU" sz="1200" dirty="0">
                <a:latin typeface="Liberation Serif" panose="02020603050405020304" pitchFamily="18" charset="0"/>
              </a:rPr>
              <a:t>2021-2024 годы. О наполнении и актуализации официального сайта </a:t>
            </a:r>
            <a:r>
              <a:rPr lang="ru-RU" sz="1200" dirty="0" smtClean="0">
                <a:latin typeface="Liberation Serif" panose="02020603050405020304" pitchFamily="18" charset="0"/>
              </a:rPr>
              <a:t>УСП № 20  рубрики </a:t>
            </a:r>
            <a:r>
              <a:rPr lang="ru-RU" sz="1200" dirty="0">
                <a:latin typeface="Liberation Serif" panose="02020603050405020304" pitchFamily="18" charset="0"/>
              </a:rPr>
              <a:t>«Противодействия коррупции». О проведении антикоррупционной экспертизы нормативно-правовых актов Управления </a:t>
            </a:r>
            <a:r>
              <a:rPr lang="ru-RU" sz="1200" dirty="0" smtClean="0">
                <a:latin typeface="Liberation Serif" panose="02020603050405020304" pitchFamily="18" charset="0"/>
              </a:rPr>
              <a:t>во </a:t>
            </a:r>
            <a:r>
              <a:rPr lang="ru-RU" sz="1200" dirty="0">
                <a:latin typeface="Liberation Serif" panose="02020603050405020304" pitchFamily="18" charset="0"/>
              </a:rPr>
              <a:t>исполнение письма </a:t>
            </a:r>
            <a:r>
              <a:rPr lang="ru-RU" sz="1200" dirty="0" smtClean="0">
                <a:latin typeface="Liberation Serif" panose="02020603050405020304" pitchFamily="18" charset="0"/>
              </a:rPr>
              <a:t>МСП СО </a:t>
            </a:r>
            <a:r>
              <a:rPr lang="ru-RU" sz="1200" dirty="0">
                <a:latin typeface="Liberation Serif" panose="02020603050405020304" pitchFamily="18" charset="0"/>
              </a:rPr>
              <a:t>от 15.08.2022 № 07-04-45/6679 «О проведении правовой и антикоррупционной экспертизы»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Об организации работы по противодействию коррупции в рамках исполнения Плана мероприятий по противодействию коррупции в </a:t>
            </a:r>
            <a:r>
              <a:rPr lang="ru-RU" sz="1200" dirty="0" smtClean="0">
                <a:latin typeface="Liberation Serif" panose="02020603050405020304" pitchFamily="18" charset="0"/>
              </a:rPr>
              <a:t>УСП </a:t>
            </a:r>
            <a:r>
              <a:rPr lang="ru-RU" sz="1200" dirty="0">
                <a:latin typeface="Liberation Serif" panose="02020603050405020304" pitchFamily="18" charset="0"/>
              </a:rPr>
              <a:t>№ 20 </a:t>
            </a:r>
            <a:r>
              <a:rPr lang="ru-RU" sz="1200" dirty="0" smtClean="0">
                <a:latin typeface="Liberation Serif" panose="02020603050405020304" pitchFamily="18" charset="0"/>
              </a:rPr>
              <a:t>на </a:t>
            </a:r>
            <a:r>
              <a:rPr lang="ru-RU" sz="1200" dirty="0">
                <a:latin typeface="Liberation Serif" panose="02020603050405020304" pitchFamily="18" charset="0"/>
              </a:rPr>
              <a:t>2023 год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 предоставлении сведений о доходах, расходах, имуществе и обязательствах имущественного характера государственными гражданскими служащими Управления </a:t>
            </a:r>
            <a:r>
              <a:rPr lang="ru-RU" sz="1200" dirty="0" smtClean="0">
                <a:latin typeface="Liberation Serif" panose="02020603050405020304" pitchFamily="18" charset="0"/>
              </a:rPr>
              <a:t>за </a:t>
            </a:r>
            <a:r>
              <a:rPr lang="ru-RU" sz="1200" dirty="0">
                <a:latin typeface="Liberation Serif" panose="02020603050405020304" pitchFamily="18" charset="0"/>
              </a:rPr>
              <a:t>2022 год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Об исполнении статьи 20.2 Федерального закона от 27.07.2004 № 79-ФЗ «О государственной гражданской службе Российской Федерации» о предоставлении государственными гражданскими служащими </a:t>
            </a:r>
            <a:r>
              <a:rPr lang="ru-RU" sz="1200" dirty="0" smtClean="0">
                <a:latin typeface="Liberation Serif" panose="02020603050405020304" pitchFamily="18" charset="0"/>
              </a:rPr>
              <a:t>УСП № 20 </a:t>
            </a:r>
            <a:r>
              <a:rPr lang="ru-RU" sz="1200" dirty="0">
                <a:latin typeface="Liberation Serif" panose="02020603050405020304" pitchFamily="18" charset="0"/>
              </a:rPr>
              <a:t>сведений об адресах сайтов и (или) страниц сайтов в информационно-телекоммуникационной сети «Интернет», на которых указные лица размещали общедоступную информацию, а также данные, позволяющие их идентифицировать.</a:t>
            </a:r>
            <a:endParaRPr lang="ru-RU" sz="1200" dirty="0" smtClean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право 4"/>
          <p:cNvSpPr/>
          <p:nvPr/>
        </p:nvSpPr>
        <p:spPr>
          <a:xfrm>
            <a:off x="125506" y="920605"/>
            <a:ext cx="2016224" cy="9176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6633" y="188640"/>
            <a:ext cx="7272808" cy="648072"/>
          </a:xfrm>
        </p:spPr>
        <p:txBody>
          <a:bodyPr/>
          <a:lstStyle/>
          <a:p>
            <a:pPr algn="ctr"/>
            <a:r>
              <a:rPr lang="ru-RU" sz="2800" b="1" spc="-1" dirty="0">
                <a:solidFill>
                  <a:schemeClr val="accent4">
                    <a:lumMod val="75000"/>
                  </a:schemeClr>
                </a:solidFill>
                <a:latin typeface="Liberation Serif" panose="02020603050405020304" pitchFamily="18" charset="0"/>
                <a:ea typeface="DejaVu Sans"/>
              </a:rPr>
              <a:t>Комиссия по противодействию коррупции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6143" y="963930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Liberation Serif" panose="02020603050405020304" pitchFamily="18" charset="0"/>
              </a:rPr>
              <a:t>Протокол от 28 сентября </a:t>
            </a:r>
            <a:r>
              <a:rPr lang="ru-RU" sz="1600" dirty="0">
                <a:latin typeface="Liberation Serif" panose="02020603050405020304" pitchFamily="18" charset="0"/>
              </a:rPr>
              <a:t>2023 </a:t>
            </a:r>
            <a:r>
              <a:rPr lang="ru-RU" sz="1600" dirty="0" smtClean="0">
                <a:latin typeface="Liberation Serif" panose="02020603050405020304" pitchFamily="18" charset="0"/>
              </a:rPr>
              <a:t>г. № 3</a:t>
            </a:r>
            <a:endParaRPr lang="ru-RU" sz="1600" dirty="0">
              <a:latin typeface="Liberation Serif" panose="02020603050405020304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2219114" y="467312"/>
            <a:ext cx="6156684" cy="310570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615158" y="877034"/>
            <a:ext cx="57606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Об итогах работы за 9 месяцев 2023 года по исполнению плана мероприятий по противодействию коррупции </a:t>
            </a:r>
            <a:r>
              <a:rPr lang="ru-RU" sz="1200" dirty="0" smtClean="0">
                <a:latin typeface="Liberation Serif" panose="02020603050405020304" pitchFamily="18" charset="0"/>
              </a:rPr>
              <a:t>УСП </a:t>
            </a:r>
            <a:r>
              <a:rPr lang="ru-RU" sz="1200" dirty="0">
                <a:latin typeface="Liberation Serif" panose="02020603050405020304" pitchFamily="18" charset="0"/>
              </a:rPr>
              <a:t>№ 20 на 2021-2024 годы. О наполнении и актуализации официального сайта </a:t>
            </a:r>
            <a:r>
              <a:rPr lang="ru-RU" sz="1200" dirty="0" smtClean="0">
                <a:latin typeface="Liberation Serif" panose="02020603050405020304" pitchFamily="18" charset="0"/>
              </a:rPr>
              <a:t>УСП № </a:t>
            </a:r>
            <a:r>
              <a:rPr lang="ru-RU" sz="1200" dirty="0">
                <a:latin typeface="Liberation Serif" panose="02020603050405020304" pitchFamily="18" charset="0"/>
              </a:rPr>
              <a:t>20 </a:t>
            </a:r>
            <a:r>
              <a:rPr lang="ru-RU" sz="1200" dirty="0" smtClean="0">
                <a:latin typeface="Liberation Serif" panose="02020603050405020304" pitchFamily="18" charset="0"/>
              </a:rPr>
              <a:t>рубрики </a:t>
            </a:r>
            <a:r>
              <a:rPr lang="ru-RU" sz="1200" dirty="0">
                <a:latin typeface="Liberation Serif" panose="02020603050405020304" pitchFamily="18" charset="0"/>
              </a:rPr>
              <a:t>«Противодействия коррупции»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 результатах мониторинга и анализе обращений граждан, полученных на «телефон доверия», через обращение граждан на сайте </a:t>
            </a:r>
            <a:r>
              <a:rPr lang="ru-RU" sz="1200" dirty="0" smtClean="0">
                <a:latin typeface="Liberation Serif" panose="02020603050405020304" pitchFamily="18" charset="0"/>
              </a:rPr>
              <a:t>УСП № 20 </a:t>
            </a:r>
            <a:r>
              <a:rPr lang="ru-RU" sz="1200" dirty="0">
                <a:latin typeface="Liberation Serif" panose="02020603050405020304" pitchFamily="18" charset="0"/>
              </a:rPr>
              <a:t>электронную почту, ящик для корреспонденции по фактам коррупции, расположенном на 1 этаже здания Управления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Об участии в </a:t>
            </a:r>
            <a:r>
              <a:rPr lang="en-US" sz="1200" dirty="0">
                <a:latin typeface="Liberation Serif" panose="02020603050405020304" pitchFamily="18" charset="0"/>
              </a:rPr>
              <a:t>IX</a:t>
            </a:r>
            <a:r>
              <a:rPr lang="ru-RU" sz="1200" dirty="0">
                <a:latin typeface="Liberation Serif" panose="02020603050405020304" pitchFamily="18" charset="0"/>
              </a:rPr>
              <a:t> Антикоррупционном марафоне в рамках Комплексного плана мероприятий органов государственной власти Свердловской области по противодействию коррупции на 2021-2024 годы, утвержденного распоряжением Губернатора Свердловской области от 07.05.2021 № 75-РГ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</p:txBody>
      </p:sp>
      <p:sp>
        <p:nvSpPr>
          <p:cNvPr id="8" name="Выноска со стрелкой вправо 7"/>
          <p:cNvSpPr/>
          <p:nvPr/>
        </p:nvSpPr>
        <p:spPr>
          <a:xfrm>
            <a:off x="107047" y="4581128"/>
            <a:ext cx="2016224" cy="9176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27684" y="4624453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Liberation Serif" panose="02020603050405020304" pitchFamily="18" charset="0"/>
              </a:rPr>
              <a:t>Протокол от 15 декабря </a:t>
            </a:r>
            <a:r>
              <a:rPr lang="ru-RU" sz="1600" dirty="0">
                <a:latin typeface="Liberation Serif" panose="02020603050405020304" pitchFamily="18" charset="0"/>
              </a:rPr>
              <a:t>2023 </a:t>
            </a:r>
            <a:r>
              <a:rPr lang="ru-RU" sz="1600" dirty="0" smtClean="0">
                <a:latin typeface="Liberation Serif" panose="02020603050405020304" pitchFamily="18" charset="0"/>
              </a:rPr>
              <a:t>г. № 4</a:t>
            </a:r>
            <a:endParaRPr lang="ru-RU" sz="1600" dirty="0">
              <a:latin typeface="Liberation Serif" panose="02020603050405020304" pitchFamily="18" charset="0"/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2219114" y="3429000"/>
            <a:ext cx="6156684" cy="310570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641324" y="3920022"/>
            <a:ext cx="57606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 результатах исполнения плана мероприятий за 2023 год по исполнению плана мероприятий по противодействию коррупции Управления социальной политики № 20 (далее – Управление) на 2021-2024 годы. О наполнении и актуализации официального сайта Управления рубрики «Противодействие коррупции». рубрики «Противодействия коррупции»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 плане работы комиссии по противодействию коррупции Управления социальной политики № 20 на 2024 год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  <a:p>
            <a:pPr marL="228600" indent="-228600" algn="just">
              <a:buAutoNum type="arabicPeriod"/>
            </a:pPr>
            <a:r>
              <a:rPr lang="ru-RU" sz="1200" dirty="0">
                <a:latin typeface="Liberation Serif" panose="02020603050405020304" pitchFamily="18" charset="0"/>
              </a:rPr>
              <a:t>О результатах проведения Дня противодействия коррупции и исполнении мероприятий в рамках </a:t>
            </a:r>
            <a:r>
              <a:rPr lang="en-US" sz="1200" dirty="0">
                <a:latin typeface="Liberation Serif" panose="02020603050405020304" pitchFamily="18" charset="0"/>
              </a:rPr>
              <a:t>IX</a:t>
            </a:r>
            <a:r>
              <a:rPr lang="ru-RU" sz="1200" dirty="0">
                <a:latin typeface="Liberation Serif" panose="02020603050405020304" pitchFamily="18" charset="0"/>
              </a:rPr>
              <a:t> Антикоррупционного марафона и результатах проведения правового консультирования граждан по вопросам противодействия коррупции</a:t>
            </a:r>
            <a:r>
              <a:rPr lang="ru-RU" sz="1200" dirty="0" smtClean="0">
                <a:latin typeface="Liberation Serif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9552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4000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95460891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61608763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52568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Конкурс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рисунков среди детей государственных гражданских служащих Управления «Коррупция глазами детей. Скажи коррупции – НЕТ!»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2512">
            <a:off x="4053033" y="2349624"/>
            <a:ext cx="4768753" cy="25907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57256">
            <a:off x="430094" y="1506576"/>
            <a:ext cx="4110505" cy="501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7298</TotalTime>
  <Words>1217</Words>
  <Application>Microsoft Office PowerPoint</Application>
  <PresentationFormat>Экран (4:3)</PresentationFormat>
  <Paragraphs>85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25" baseType="lpstr">
      <vt:lpstr>Arial</vt:lpstr>
      <vt:lpstr>Arial Black</vt:lpstr>
      <vt:lpstr>Calibri</vt:lpstr>
      <vt:lpstr>Candara</vt:lpstr>
      <vt:lpstr>DejaVu Sans</vt:lpstr>
      <vt:lpstr>Liberation Serif</vt:lpstr>
      <vt:lpstr>Open Sans</vt:lpstr>
      <vt:lpstr>Symbol</vt:lpstr>
      <vt:lpstr>Times New Roman</vt:lpstr>
      <vt:lpstr>Trebuchet MS</vt:lpstr>
      <vt:lpstr>Wingdings 3</vt:lpstr>
      <vt:lpstr>Шаблон презентации на 14082013(2)</vt:lpstr>
      <vt:lpstr>Аспект</vt:lpstr>
      <vt:lpstr>Презентация PowerPoint</vt:lpstr>
      <vt:lpstr>Презентация PowerPoint</vt:lpstr>
      <vt:lpstr>Организация работы по противодействию коррупции</vt:lpstr>
      <vt:lpstr>Презентация PowerPoint</vt:lpstr>
      <vt:lpstr>  Предоставление сведений о доходах, расходах, имуществе и обязательствах имущественного характера </vt:lpstr>
      <vt:lpstr>Контроль за реализацией Планов работы по противодействию коррупции </vt:lpstr>
      <vt:lpstr>Комиссия по соблюдению требований к служебному поведению гражданских служащих Управления и урегулированию конфликта интересов</vt:lpstr>
      <vt:lpstr>Комиссия по противодействию коррупции</vt:lpstr>
      <vt:lpstr>Комиссия по противодействию коррупции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Парамонова Наталья Генадьевна</cp:lastModifiedBy>
  <cp:revision>529</cp:revision>
  <cp:lastPrinted>2024-01-23T11:11:40Z</cp:lastPrinted>
  <dcterms:created xsi:type="dcterms:W3CDTF">2013-09-24T14:29:11Z</dcterms:created>
  <dcterms:modified xsi:type="dcterms:W3CDTF">2024-01-24T03:53:50Z</dcterms:modified>
</cp:coreProperties>
</file>