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5" r:id="rId9"/>
    <p:sldId id="270" r:id="rId10"/>
    <p:sldId id="277" r:id="rId11"/>
    <p:sldId id="266" r:id="rId12"/>
    <p:sldId id="267" r:id="rId13"/>
    <p:sldId id="269" r:id="rId14"/>
    <p:sldId id="268" r:id="rId15"/>
    <p:sldId id="272" r:id="rId16"/>
    <p:sldId id="273" r:id="rId17"/>
    <p:sldId id="275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4D1A7E-B9D0-4EE0-A12F-085210A9CD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D42B63F-E6E5-4E6E-BC0F-15E383F6B0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B13A2D1-9EA5-42D6-912B-E857B8FA4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18.01.2024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AF4B32-E172-45FC-9239-4DE3CC611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1D6E6A-686C-4173-B3EF-2B1646B62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03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A53ECD-E036-4F0C-957A-00DEF1EE1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A9FAE3-0FC5-4DA3-B4CD-2B7C6D4D24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771C83B-C6C3-40E0-A1BE-435639AF9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18.01.2024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661CA6-BA68-4624-A135-248F9A86D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132AD1C-1773-4F4E-B3E4-33C248834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631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3287BC-6252-441D-A7B7-A2A5BB3F9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A942DDA-044A-46A2-AF36-E66E1A7D90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F3D22D6-0093-41A5-A736-638487FD4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18.01.2024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5C3C04C-FEC5-4C59-AA10-4B53E8E91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30256D-3213-43DD-A352-0F4DF1987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855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EF2374-8B53-4550-89B7-52B0F90E0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693D40-A887-41F6-897D-96C31058EC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8961A4B-DA29-4FBA-A19A-02DF44BD0C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791D7ED-9235-44E2-B328-F3E27B3E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18.01.2024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70BB61F-EF2D-4DC4-A2A7-D67879130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827F8BA-52A3-40A9-9B86-D31D94EF5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566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FBDDA7-EC66-49B6-824E-A7F6E87BD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4AA9F40-6903-424B-BA17-0443477AD9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7E9F24F-5086-40B0-A67E-29F0F1BD7B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D69F4A6-3C23-4D4D-BF26-6257B0595C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34614B9-74CE-4061-8050-352856F0CF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13AF254-2630-44B1-889D-E6574FF54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18.01.2024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3F4D93D-07ED-42EB-AA9E-1E6742B2F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BC015DF-DEC8-427F-B7DF-28836086A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967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05B704-69C0-4565-AA86-1E5FD63B0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3BB49C0-4123-4923-842F-ECCF332A0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18.01.2024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2A2AA55-100C-4490-9A09-4B3472164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20BF255-DD73-40EB-8D0C-CE66ECC22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2277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359FA46-F029-4C20-88A9-292FC33A1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18.01.2024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F2E9046-9DAC-45EE-8768-94F31A80C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33D042B-73B1-4ABA-A3A2-5DEC27DC1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5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D9623E-258A-4CB4-9359-2FBC2DC81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9B88E0-6CB2-4474-9FFF-DFE3D748EB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481A96D-01D3-4E13-9F5C-40565779AC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7E8FE09-B2F0-434B-8730-13B0ACE22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18.01.2024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C11B612-680E-4115-87A7-B2AC01DF4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B117CBB-85EF-40CB-911D-28C198E4A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500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E957D0-2AB3-4C05-BC13-7286D5EC5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8C3E161-D47C-4212-A097-CFE86A1CD3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19A17B5-0282-44C8-AFE9-A538743D5E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38A65F-844F-48B3-B448-667BAC331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18.01.2024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352A27C-7301-4980-80D9-B4E4FEC57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DD7466A-1B09-4D91-B1E8-7E1456EEE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559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F9B69E-C2EB-41B2-94DF-74BD32BCE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72B80CF-B441-477D-8878-D43056F1AF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E09E2C7-375E-45EC-B2B5-9D574872E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18.01.2024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73313B4-757F-417B-B3F6-A3D312F14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279999-EAC7-4E94-9CC8-9F1F7F2DD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094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EB2BC7C-0160-4AF7-B9EC-A2A5D791D4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7651BBA-B4ED-46B3-9CFF-81892A3801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C5847E-1191-463A-8E41-17052531B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18.01.2024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741ACC4-5682-4BA5-A3DC-D7362B4B7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8BB315-67BB-4F59-9653-EA36A9EF0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351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A29B39-9FBA-4F50-AB57-CD546D404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65F1D0-AE08-4988-BBBA-7011EF6254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DE79E19-597E-498F-B4DA-77566D04A8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61539-E561-4870-A80D-C2BAEC74BA59}" type="datetimeFigureOut">
              <a:rPr lang="ru-RU" smtClean="0"/>
              <a:t>18.01.2024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94B2739-B2A3-4B20-8E88-3CAEC5368A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6B1106C-C559-4703-A051-5A0160598D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90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C70B6A-5A5C-4FBA-A6E5-2B4E80DD31D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ОТЧЁТ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 работе по противодействию коррупции </a:t>
            </a:r>
            <a:b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ГАУСО СО «КЦСОН Пригородного района»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за 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2023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год</a:t>
            </a:r>
            <a:endParaRPr lang="ru-RU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B68CEAA-037F-4104-971C-6F4B6FD214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64038"/>
            <a:ext cx="9144000" cy="1655762"/>
          </a:xfrm>
        </p:spPr>
        <p:txBody>
          <a:bodyPr/>
          <a:lstStyle/>
          <a:p>
            <a:pPr algn="l"/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Юрисконсульт ГАУСО СО «КЦСОН Пригородного района»</a:t>
            </a:r>
          </a:p>
          <a:p>
            <a:pPr algn="l"/>
            <a:r>
              <a:rPr lang="ru-RU" i="1" dirty="0" err="1">
                <a:solidFill>
                  <a:schemeClr val="accent1">
                    <a:lumMod val="50000"/>
                  </a:schemeClr>
                </a:solidFill>
              </a:rPr>
              <a:t>Чарыева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 Софья Александровна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547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6"/>
    </mc:Choice>
    <mc:Fallback xmlns="">
      <p:transition spd="slow" advTm="296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840263-E443-47A8-A1DC-CCFAFFB77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96645"/>
            <a:ext cx="10515600" cy="1325563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Контроль вносимых изменений в законодательство РФ 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5A1547-2FE9-4450-9C59-0487EB6A63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73679"/>
            <a:ext cx="10515600" cy="3403283"/>
          </a:xfrm>
        </p:spPr>
        <p:txBody>
          <a:bodyPr/>
          <a:lstStyle/>
          <a:p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Ведётся постоянный контроль за изменениями в законодательстве РФ;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Постоянно изучается методическая литература по вопросу предупреждения коррупции;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334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28"/>
    </mc:Choice>
    <mc:Fallback xmlns="">
      <p:transition spd="slow" advTm="432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25B94F-6667-48AE-AA5C-1057905C0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210502"/>
            <a:ext cx="10515600" cy="1325563"/>
          </a:xfrm>
        </p:spPr>
        <p:txBody>
          <a:bodyPr>
            <a:normAutofit/>
          </a:bodyPr>
          <a:lstStyle/>
          <a:p>
            <a:r>
              <a:rPr lang="ru-RU" sz="32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Были проведены следующие мероприятия </a:t>
            </a:r>
            <a:br>
              <a:rPr lang="ru-RU" sz="32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информированию работников:</a:t>
            </a:r>
            <a:endParaRPr lang="ru-RU" sz="32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24284A-A0EF-4C6A-8EF7-8698F04141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6065"/>
            <a:ext cx="10515600" cy="4351338"/>
          </a:xfrm>
        </p:spPr>
        <p:txBody>
          <a:bodyPr>
            <a:noAutofit/>
          </a:bodyPr>
          <a:lstStyle/>
          <a:p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13.01.2023г. посредством </a:t>
            </a:r>
            <a:r>
              <a:rPr lang="en-US" sz="2000" i="1" dirty="0" err="1">
                <a:solidFill>
                  <a:schemeClr val="tx2">
                    <a:lumMod val="75000"/>
                  </a:schemeClr>
                </a:solidFill>
              </a:rPr>
              <a:t>Telemost</a:t>
            </a:r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 руководителям подразделений и работникам аппарата Центра доведена информация об изменении нормативных правовых актов и локальных нормативных актов учреждения;</a:t>
            </a:r>
          </a:p>
          <a:p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- 24.03.2023г. посредством </a:t>
            </a:r>
            <a:r>
              <a:rPr lang="en-US" sz="2000" i="1" dirty="0" err="1">
                <a:solidFill>
                  <a:schemeClr val="tx2">
                    <a:lumMod val="75000"/>
                  </a:schemeClr>
                </a:solidFill>
              </a:rPr>
              <a:t>Telemost</a:t>
            </a:r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 с работниками проведен обучающий семинар на тему: «О мерах по недопущению возникновения конфликта интересов и урегулированию возникших случаев конфликта интересов»;</a:t>
            </a:r>
          </a:p>
          <a:p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- 22.05.2023г. до специалиста по закупкам доведена информация о проведении работы по выявлению личной заинтересованности при осуществлении закупок и анализе профилей участников закупки;</a:t>
            </a:r>
          </a:p>
          <a:p>
            <a:r>
              <a:rPr lang="ru-RU" sz="2000" i="1" dirty="0">
                <a:solidFill>
                  <a:schemeClr val="tx2">
                    <a:lumMod val="75000"/>
                  </a:schemeClr>
                </a:solidFill>
              </a:rPr>
              <a:t>- 17.08.2023г. до специалиста по закупкам доведена информация о проведении работы по выявлению личной заинтересованности при осуществлении закупок и анализе профилей участников закупки.</a:t>
            </a:r>
            <a:endParaRPr lang="ru-RU" sz="2000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86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31"/>
    </mc:Choice>
    <mc:Fallback xmlns="">
      <p:transition spd="slow" advTm="1563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564583-D457-4416-AFE6-03B25CBDC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A755687-6F2B-42EC-A2E6-0A5D8A49A9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CB54219-7EFC-4D00-A88D-18BCA90F5B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3429000"/>
            <a:ext cx="4572000" cy="34290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26571CE-7DF5-4EA8-ADC3-D762DC93CA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0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93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0"/>
    </mc:Choice>
    <mc:Fallback xmlns="">
      <p:transition spd="slow" advTm="34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578E9B-1A4D-49E7-B121-D1E5E85A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200" b="1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Проведен анализ и утверждены локальные нормативные акты в новой редакции</a:t>
            </a:r>
            <a:endParaRPr lang="ru-RU" sz="22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3049" y="1825625"/>
            <a:ext cx="5164289" cy="4563413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93188"/>
            <a:ext cx="3695700" cy="48958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1723" y="1146464"/>
            <a:ext cx="37719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71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43"/>
    </mc:Choice>
    <mc:Fallback xmlns="">
      <p:transition spd="slow" advTm="1034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724" y="3349349"/>
            <a:ext cx="4248275" cy="23863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E1BE6D-5500-4262-BA36-524098175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A1759F8-FEA9-4763-A131-14E65043717C}"/>
              </a:ext>
            </a:extLst>
          </p:cNvPr>
          <p:cNvSpPr/>
          <p:nvPr/>
        </p:nvSpPr>
        <p:spPr>
          <a:xfrm>
            <a:off x="0" y="5103674"/>
            <a:ext cx="12407692" cy="175432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Постоянно размещаются статьи и посты </a:t>
            </a:r>
          </a:p>
          <a:p>
            <a:pPr algn="ctr"/>
            <a:r>
              <a:rPr lang="ru-RU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а</a:t>
            </a:r>
            <a:r>
              <a:rPr lang="ru-RU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нтикоррупционной направленности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3065" y="1"/>
            <a:ext cx="5049205" cy="3349348"/>
          </a:xfrm>
        </p:spPr>
      </p:pic>
      <p:pic>
        <p:nvPicPr>
          <p:cNvPr id="8" name="Рисунок 7"/>
          <p:cNvPicPr/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7841673" cy="5103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2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8"/>
    </mc:Choice>
    <mc:Fallback xmlns="">
      <p:transition spd="slow" advTm="608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>
            <a:extLst>
              <a:ext uri="{FF2B5EF4-FFF2-40B4-BE49-F238E27FC236}">
                <a16:creationId xmlns:a16="http://schemas.microsoft.com/office/drawing/2014/main" id="{F15B6982-9E49-430C-B331-AC8B11642F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80835">
            <a:off x="507447" y="1049132"/>
            <a:ext cx="5801784" cy="5120640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67E355B-338C-43D8-919F-09787946D24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119"/>
          <a:stretch/>
        </p:blipFill>
        <p:spPr>
          <a:xfrm rot="11247803">
            <a:off x="6217378" y="2452949"/>
            <a:ext cx="5143500" cy="362657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305B71E-5B0E-4788-A399-22AEA4CC9D10}"/>
              </a:ext>
            </a:extLst>
          </p:cNvPr>
          <p:cNvSpPr txBox="1"/>
          <p:nvPr/>
        </p:nvSpPr>
        <p:spPr>
          <a:xfrm>
            <a:off x="5740690" y="784987"/>
            <a:ext cx="6146510" cy="107721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В газете «За социальное содружество»</a:t>
            </a:r>
            <a:endParaRPr lang="ru-RU" sz="32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0755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80"/>
    </mc:Choice>
    <mc:Fallback xmlns="">
      <p:transition spd="slow" advTm="388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426429-7022-468B-9A9C-59B13FDCC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Ежеквартально проводятся заседания Комиссии по противодействию коррупции. </a:t>
            </a:r>
            <a:b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Протоколы заседаний доводятся до заинтересованных лиц и размещаются на официальном сайте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33CEA8D-6107-4732-B991-34A4345B74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54" t="7534" r="13498"/>
          <a:stretch/>
        </p:blipFill>
        <p:spPr>
          <a:xfrm>
            <a:off x="6096000" y="1327237"/>
            <a:ext cx="5638800" cy="516563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E81A437-7C3F-45CA-8E5D-F9EF0D6854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80" y="2021523"/>
            <a:ext cx="5851820" cy="3287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55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39"/>
    </mc:Choice>
    <mc:Fallback xmlns="">
      <p:transition spd="slow" advTm="943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FFD312-720A-44CE-BAD2-353F3E3C3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57605"/>
            <a:ext cx="4693920" cy="4312920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Ежеквартально проводятся инструктажи, собрания с работниками структурных подразделений по вопросам противодействия коррупции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70E845A-558E-489D-BEF2-A181B75F9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120" y="989648"/>
            <a:ext cx="6009640" cy="4312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9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19"/>
    </mc:Choice>
    <mc:Fallback xmlns="">
      <p:transition spd="slow" advTm="6319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FFD312-720A-44CE-BAD2-353F3E3C3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845139"/>
            <a:ext cx="11499273" cy="158337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 структурных подразделениях проводятся беседы и мероприятия, направленные на антикоррупционное просвещение работников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055" y="233362"/>
            <a:ext cx="10266218" cy="461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43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19"/>
    </mc:Choice>
    <mc:Fallback xmlns="">
      <p:transition spd="slow" advTm="631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EE1CB5-F201-4093-9DF7-8365E71F1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282440" cy="4069715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 договоры, связанные с хозяйственной деятельностью, введена стандартная антикоррупционная оговорка 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5CC1CA4-744B-4B79-9AF4-B9DC5A8708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880" y="615317"/>
            <a:ext cx="4431029" cy="590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90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1"/>
    </mc:Choice>
    <mc:Fallback xmlns="">
      <p:transition spd="slow" advTm="651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6E542B-EC93-4B0F-BDD0-0355D07A3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Мониторинг, выявление и устранение коррупционных рисков, в том числе причин и условий коррупции в деятельности в сфере закупок товаров, работ, услуг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5F22013-A3BB-4AB4-8523-32E0F7A93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678680" cy="4468495"/>
          </a:xfrm>
        </p:spPr>
        <p:txBody>
          <a:bodyPr>
            <a:noAutofit/>
          </a:bodyPr>
          <a:lstStyle/>
          <a:p>
            <a:r>
              <a:rPr lang="ru-RU" sz="1600" i="1" dirty="0" smtClean="0">
                <a:solidFill>
                  <a:schemeClr val="tx2">
                    <a:lumMod val="75000"/>
                  </a:schemeClr>
                </a:solidFill>
              </a:rPr>
              <a:t>Приказом </a:t>
            </a:r>
            <a:r>
              <a:rPr lang="ru-RU" sz="1600" i="1" dirty="0">
                <a:solidFill>
                  <a:schemeClr val="tx2">
                    <a:lumMod val="75000"/>
                  </a:schemeClr>
                </a:solidFill>
              </a:rPr>
              <a:t>учреждения от 27.06.2023г. № 123 «О проведении оценки коррупционных рисков в ГАУСО СО «КЦСОН Пригородного района» в 2023 году» проведена оценка коррупционных рисков по функциям;</a:t>
            </a:r>
          </a:p>
          <a:p>
            <a:r>
              <a:rPr lang="ru-RU" sz="1600" i="1" dirty="0" smtClean="0">
                <a:solidFill>
                  <a:schemeClr val="tx2">
                    <a:lumMod val="75000"/>
                  </a:schemeClr>
                </a:solidFill>
              </a:rPr>
              <a:t>Приказом </a:t>
            </a:r>
            <a:r>
              <a:rPr lang="ru-RU" sz="1600" i="1" dirty="0">
                <a:solidFill>
                  <a:schemeClr val="tx2">
                    <a:lumMod val="75000"/>
                  </a:schemeClr>
                </a:solidFill>
              </a:rPr>
              <a:t>от 12.07.2023г. № 130 утвержден Отчет об оценке коррупционных рисков, возникающих при осуществлении функций;</a:t>
            </a:r>
          </a:p>
          <a:p>
            <a:r>
              <a:rPr lang="ru-RU" sz="1600" i="1" dirty="0" smtClean="0">
                <a:solidFill>
                  <a:schemeClr val="tx2">
                    <a:lumMod val="75000"/>
                  </a:schemeClr>
                </a:solidFill>
              </a:rPr>
              <a:t>Приказом </a:t>
            </a:r>
            <a:r>
              <a:rPr lang="ru-RU" sz="1600" i="1" dirty="0">
                <a:solidFill>
                  <a:schemeClr val="tx2">
                    <a:lumMod val="75000"/>
                  </a:schemeClr>
                </a:solidFill>
              </a:rPr>
              <a:t>учреждения от 12.09.2023г. № 186 «О проведении оценки коррупционных рисков в ГАУСО СО «КЦСОН Пригородного района» в 2023 году» проведена повторная оценка коррупционных рисков по функциям;</a:t>
            </a:r>
          </a:p>
          <a:p>
            <a:r>
              <a:rPr lang="ru-RU" sz="1600" i="1" dirty="0" smtClean="0">
                <a:solidFill>
                  <a:schemeClr val="tx2">
                    <a:lumMod val="75000"/>
                  </a:schemeClr>
                </a:solidFill>
              </a:rPr>
              <a:t>Приказом </a:t>
            </a:r>
            <a:r>
              <a:rPr lang="ru-RU" sz="1600" i="1" dirty="0">
                <a:solidFill>
                  <a:schemeClr val="tx2">
                    <a:lumMod val="75000"/>
                  </a:schemeClr>
                </a:solidFill>
              </a:rPr>
              <a:t>от 28.09.2023г. № 194 утвержден Отчет об оценке коррупционных рисков, возникающих при осуществлении функций, с актуализацией Карты коррупционных рисков, Плана по их минимизации и Перечня </a:t>
            </a:r>
            <a:r>
              <a:rPr lang="ru-RU" sz="1600" i="1" dirty="0" err="1">
                <a:solidFill>
                  <a:schemeClr val="tx2">
                    <a:lumMod val="75000"/>
                  </a:schemeClr>
                </a:solidFill>
              </a:rPr>
              <a:t>коррупционно</a:t>
            </a:r>
            <a:r>
              <a:rPr lang="ru-RU" sz="1600" i="1" dirty="0">
                <a:solidFill>
                  <a:schemeClr val="tx2">
                    <a:lumMod val="75000"/>
                  </a:schemeClr>
                </a:solidFill>
              </a:rPr>
              <a:t>-опасных </a:t>
            </a:r>
            <a:r>
              <a:rPr lang="ru-RU" sz="1600" i="1" dirty="0" smtClean="0">
                <a:solidFill>
                  <a:schemeClr val="tx2">
                    <a:lumMod val="75000"/>
                  </a:schemeClr>
                </a:solidFill>
              </a:rPr>
              <a:t>функций.</a:t>
            </a:r>
            <a:endParaRPr lang="ru-RU" sz="1600" i="1" dirty="0">
              <a:solidFill>
                <a:schemeClr val="tx2">
                  <a:lumMod val="75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93DBAD-80BD-4A82-B946-8D5C880A9E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2" y="1250315"/>
            <a:ext cx="3931920" cy="5242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67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23"/>
    </mc:Choice>
    <mc:Fallback xmlns="">
      <p:transition spd="slow" advTm="1222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5086" y="1461394"/>
            <a:ext cx="3801828" cy="5186084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16527" y="1402002"/>
            <a:ext cx="3775363" cy="530486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6E542B-EC93-4B0F-BDD0-0355D07A3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Мониторинг, выявление и устранение коррупционных рисков, в том числе причин и условий коррупции в деятельности в сфере закупок товаров, работ, услуг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3181" y="1242992"/>
            <a:ext cx="4066309" cy="5411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25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07"/>
    </mc:Choice>
    <mc:Fallback xmlns="">
      <p:transition spd="slow" advTm="920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08DB07-6431-481F-9D5F-7E0B04826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 информационных стендах Учреждения а также в структурных подразделениях имеется вся информация о коррупции, ее последствиях, с указанием номера телефонов для сообщения о фактах противодействия коррупции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2AED398-6328-4630-96EF-62D81EEF66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070" y="1981200"/>
            <a:ext cx="3383756" cy="451167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94942D4-3132-4091-A504-C325F6F5D2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780" y="1912937"/>
            <a:ext cx="348615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14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39"/>
    </mc:Choice>
    <mc:Fallback xmlns="">
      <p:transition spd="slow" advTm="9039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5217" y="96982"/>
            <a:ext cx="9004341" cy="676101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1D19C52-3295-46A7-B106-C6393F264141}"/>
              </a:ext>
            </a:extLst>
          </p:cNvPr>
          <p:cNvSpPr/>
          <p:nvPr/>
        </p:nvSpPr>
        <p:spPr>
          <a:xfrm>
            <a:off x="6553200" y="3920835"/>
            <a:ext cx="5646152" cy="295101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С детьми Учреждения </a:t>
            </a:r>
          </a:p>
          <a:p>
            <a:pPr algn="ctr"/>
            <a:r>
              <a:rPr lang="ru-RU" sz="3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проводятся мероприятия, направленные на антикоррупционное просвещение</a:t>
            </a:r>
            <a:endParaRPr lang="ru-RU" sz="36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1775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51"/>
    </mc:Choice>
    <mc:Fallback xmlns="">
      <p:transition spd="slow" advTm="775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237" y="365125"/>
            <a:ext cx="9024938" cy="587086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85737" y="1485900"/>
            <a:ext cx="2857500" cy="35394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 видят </a:t>
            </a:r>
            <a:r>
              <a:rPr lang="ru-RU" sz="3200" b="1" i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Коррупию</a:t>
            </a:r>
            <a:r>
              <a:rPr lang="ru-RU" sz="3200" b="1" i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3200" b="1" i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рассуждают о ее проблемах </a:t>
            </a:r>
          </a:p>
          <a:p>
            <a:pPr algn="ctr"/>
            <a:r>
              <a:rPr lang="ru-RU" sz="3200" b="1" i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воспитанники учреждения</a:t>
            </a:r>
            <a:endParaRPr lang="ru-RU" sz="3200" b="1" i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715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51"/>
    </mc:Choice>
    <mc:Fallback xmlns="">
      <p:transition spd="slow" advTm="975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000">
              <a:srgbClr val="FFFF00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2C82FA0-2644-4BBE-AA16-715FAAB02FED}"/>
              </a:ext>
            </a:extLst>
          </p:cNvPr>
          <p:cNvSpPr/>
          <p:nvPr/>
        </p:nvSpPr>
        <p:spPr>
          <a:xfrm>
            <a:off x="2642175" y="2967335"/>
            <a:ext cx="6907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/>
                <a:solidFill>
                  <a:srgbClr val="002060"/>
                </a:solidFill>
                <a:effectLst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88762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4"/>
    </mc:Choice>
    <mc:Fallback xmlns="">
      <p:transition spd="slow" advTm="2024"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431</Words>
  <Application>Microsoft Office PowerPoint</Application>
  <PresentationFormat>Широкоэкранный</PresentationFormat>
  <Paragraphs>32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ОТЧЁТ о работе по противодействию коррупции  в ГАУСО СО «КЦСОН Пригородного района» за  2023 год</vt:lpstr>
      <vt:lpstr>Контроль вносимых изменений в законодательство РФ </vt:lpstr>
      <vt:lpstr>Были проведены следующие мероприятия  по информированию работников:</vt:lpstr>
      <vt:lpstr>Презентация PowerPoint</vt:lpstr>
      <vt:lpstr>Проведен анализ и утверждены локальные нормативные акты в новой редакции</vt:lpstr>
      <vt:lpstr>Презентация PowerPoint</vt:lpstr>
      <vt:lpstr>Презентация PowerPoint</vt:lpstr>
      <vt:lpstr>Ежеквартально проводятся заседания Комиссии по противодействию коррупции.  Протоколы заседаний доводятся до заинтересованных лиц и размещаются на официальном сайте</vt:lpstr>
      <vt:lpstr>Ежеквартально проводятся инструктажи, собрания с работниками структурных подразделений по вопросам противодействия коррупции</vt:lpstr>
      <vt:lpstr>В структурных подразделениях проводятся беседы и мероприятия, направленные на антикоррупционное просвещение работников</vt:lpstr>
      <vt:lpstr>В договоры, связанные с хозяйственной деятельностью, введена стандартная антикоррупционная оговорка </vt:lpstr>
      <vt:lpstr>Мониторинг, выявление и устранение коррупционных рисков, в том числе причин и условий коррупции в деятельности в сфере закупок товаров, работ, услуг</vt:lpstr>
      <vt:lpstr>Мониторинг, выявление и устранение коррупционных рисков, в том числе причин и условий коррупции в деятельности в сфере закупок товаров, работ, услуг</vt:lpstr>
      <vt:lpstr>На информационных стендах Учреждения а также в структурных подразделениях имеется вся информация о коррупции, ее последствиях, с указанием номера телефонов для сообщения о фактах противодействия коррупции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ОТЧЁТ о работе по противодействию коррупции  в ГАУСО СО «КЦСОН Пригородного района» за  2022 год</dc:title>
  <dc:creator>Пользователь</dc:creator>
  <cp:lastModifiedBy>Пользователь</cp:lastModifiedBy>
  <cp:revision>9</cp:revision>
  <dcterms:created xsi:type="dcterms:W3CDTF">2023-01-20T04:49:34Z</dcterms:created>
  <dcterms:modified xsi:type="dcterms:W3CDTF">2024-01-18T06:06:09Z</dcterms:modified>
</cp:coreProperties>
</file>