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04" r:id="rId1"/>
  </p:sldMasterIdLst>
  <p:sldIdLst>
    <p:sldId id="256" r:id="rId2"/>
    <p:sldId id="259" r:id="rId3"/>
    <p:sldId id="262" r:id="rId4"/>
    <p:sldId id="260" r:id="rId5"/>
    <p:sldId id="257" r:id="rId6"/>
    <p:sldId id="258" r:id="rId7"/>
    <p:sldId id="267" r:id="rId8"/>
    <p:sldId id="266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752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9819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0050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0225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4296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3355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5060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6484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6787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0529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297609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86710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659651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1147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267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0B991-6160-4110-B54D-A4438644FD96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8471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E0B991-6160-4110-B54D-A4438644FD96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9DFFD25-FD41-4BE7-B072-4D4534E1E3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0660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5" r:id="rId1"/>
    <p:sldLayoutId id="2147484206" r:id="rId2"/>
    <p:sldLayoutId id="2147484207" r:id="rId3"/>
    <p:sldLayoutId id="2147484208" r:id="rId4"/>
    <p:sldLayoutId id="2147484209" r:id="rId5"/>
    <p:sldLayoutId id="2147484210" r:id="rId6"/>
    <p:sldLayoutId id="2147484211" r:id="rId7"/>
    <p:sldLayoutId id="2147484212" r:id="rId8"/>
    <p:sldLayoutId id="2147484213" r:id="rId9"/>
    <p:sldLayoutId id="2147484214" r:id="rId10"/>
    <p:sldLayoutId id="2147484215" r:id="rId11"/>
    <p:sldLayoutId id="2147484216" r:id="rId12"/>
    <p:sldLayoutId id="2147484217" r:id="rId13"/>
    <p:sldLayoutId id="2147484218" r:id="rId14"/>
    <p:sldLayoutId id="2147484219" r:id="rId15"/>
    <p:sldLayoutId id="214748422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4955" y="478971"/>
            <a:ext cx="8825658" cy="304800"/>
          </a:xfrm>
        </p:spPr>
        <p:txBody>
          <a:bodyPr>
            <a:normAutofit fontScale="90000"/>
          </a:bodyPr>
          <a:lstStyle/>
          <a:p>
            <a:pPr algn="ctr"/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5394" y="1445623"/>
            <a:ext cx="8290560" cy="4275908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Отчет </a:t>
            </a:r>
          </a:p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 выполнении в </a:t>
            </a:r>
            <a:r>
              <a:rPr lang="ru-RU" sz="3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2023 </a:t>
            </a:r>
            <a:r>
              <a:rPr lang="ru-RU" sz="3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году </a:t>
            </a:r>
          </a:p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плана мероприятий</a:t>
            </a:r>
          </a:p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 по противодействию коррупции</a:t>
            </a:r>
          </a:p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ГАУ «КЦСОН </a:t>
            </a:r>
            <a:r>
              <a:rPr lang="ru-RU" sz="3600" b="1" dirty="0" err="1" smtClean="0">
                <a:solidFill>
                  <a:schemeClr val="tx1"/>
                </a:solidFill>
                <a:latin typeface="Liberation Serif" panose="02020603050405020304" pitchFamily="18" charset="0"/>
              </a:rPr>
              <a:t>Пышминского</a:t>
            </a:r>
            <a:r>
              <a:rPr lang="ru-RU" sz="3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района»</a:t>
            </a:r>
          </a:p>
          <a:p>
            <a:pPr algn="ctr"/>
            <a:r>
              <a:rPr lang="ru-RU" sz="3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н</a:t>
            </a:r>
            <a:r>
              <a:rPr lang="ru-RU" sz="36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а 2021-2024 годы 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943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548640"/>
            <a:ext cx="7449595" cy="957943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</a:rPr>
              <a:t>Работа по противодействию коррупции</a:t>
            </a:r>
            <a:br>
              <a:rPr lang="ru-RU" sz="2000" dirty="0" smtClean="0">
                <a:latin typeface="Liberation Serif" panose="02020603050405020304" pitchFamily="18" charset="0"/>
              </a:rPr>
            </a:br>
            <a:r>
              <a:rPr lang="ru-RU" sz="2000" dirty="0" smtClean="0">
                <a:latin typeface="Liberation Serif" panose="02020603050405020304" pitchFamily="18" charset="0"/>
              </a:rPr>
              <a:t> осуществляется на основании: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4212" y="2029098"/>
            <a:ext cx="9565777" cy="4310742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Федерального закона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 от 25 декабря 2008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года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№ 273-ФЗ 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«О противодействии коррупции»;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Указа Президента Российской Федерации от 19 мая 2008 года № 815                                         «О мерах по противодействию коррупции»;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Закона Свердловской области от 20 февраля  2009 года № 2-ОЗ                                               «О противодействии коррупции в Свердловской области»;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Приказа Министерства социальной политики Свердловской области    от 02 июня 2021 года № 256 «Об утверждении Плана мероприятий  по противодействию коррупции Министерства социальной политики  Свердловской области на 2021-2024 годы»;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Локальных правовых актов  ГАУ «КЦСОН </a:t>
            </a:r>
            <a:r>
              <a:rPr lang="ru-RU" dirty="0" err="1" smtClean="0">
                <a:solidFill>
                  <a:schemeClr val="tx1"/>
                </a:solidFill>
                <a:latin typeface="Liberation Serif" panose="02020603050405020304" pitchFamily="18" charset="0"/>
              </a:rPr>
              <a:t>Пышминского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района»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7972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522512"/>
            <a:ext cx="10663057" cy="1053738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prstClr val="white"/>
                </a:solidFill>
                <a:latin typeface="Liberation Serif" panose="02020603050405020304" pitchFamily="18" charset="0"/>
              </a:rPr>
              <a:t>В учреждении создана комиссия  по противодействию коррупции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923109" y="901336"/>
            <a:ext cx="7768046" cy="5146766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677334" y="3474719"/>
            <a:ext cx="132563" cy="2566641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9237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496390"/>
            <a:ext cx="8372703" cy="73152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</a:rPr>
              <a:t> Комиссией по противодействию коррупции  </a:t>
            </a:r>
            <a:br>
              <a:rPr lang="ru-RU" sz="2000" dirty="0" smtClean="0">
                <a:latin typeface="Liberation Serif" panose="02020603050405020304" pitchFamily="18" charset="0"/>
              </a:rPr>
            </a:br>
            <a:r>
              <a:rPr lang="ru-RU" sz="2000" dirty="0" smtClean="0">
                <a:latin typeface="Liberation Serif" panose="02020603050405020304" pitchFamily="18" charset="0"/>
              </a:rPr>
              <a:t>В </a:t>
            </a:r>
            <a:r>
              <a:rPr lang="ru-RU" sz="2000" dirty="0" smtClean="0">
                <a:latin typeface="Liberation Serif" panose="02020603050405020304" pitchFamily="18" charset="0"/>
              </a:rPr>
              <a:t>2023 </a:t>
            </a:r>
            <a:r>
              <a:rPr lang="ru-RU" sz="2000" dirty="0" smtClean="0">
                <a:latin typeface="Liberation Serif" panose="02020603050405020304" pitchFamily="18" charset="0"/>
              </a:rPr>
              <a:t>году проведено </a:t>
            </a:r>
            <a:r>
              <a:rPr lang="ru-RU" sz="2000" dirty="0" smtClean="0">
                <a:latin typeface="Liberation Serif" panose="02020603050405020304" pitchFamily="18" charset="0"/>
              </a:rPr>
              <a:t>3 </a:t>
            </a:r>
            <a:r>
              <a:rPr lang="ru-RU" sz="2000" dirty="0" smtClean="0">
                <a:latin typeface="Liberation Serif" panose="02020603050405020304" pitchFamily="18" charset="0"/>
              </a:rPr>
              <a:t>заседания, рассмотрены следующие вопросы: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4212" y="1802674"/>
            <a:ext cx="8938759" cy="4191726"/>
          </a:xfrm>
        </p:spPr>
        <p:txBody>
          <a:bodyPr>
            <a:normAutofit fontScale="925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о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ценка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коррупционных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рисков, план по минимизации, утверждение  перечня </a:t>
            </a:r>
            <a:r>
              <a:rPr lang="ru-RU" dirty="0" err="1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коррупционно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-опасных должностей;</a:t>
            </a:r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р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езультаты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проведенных  мероприятий, включенных  в  План  мероприятий по противодействию коррупции учреждения;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р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езультаты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проведенных  мероприятий, включенных  в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   План антикоррупционного просвещения работников;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а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ктуализация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раздела «Противодействие коррупции» официального сайта;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а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нализ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контроля качества  оказываемых  социальных услуг в форме социального обслуживания на дому;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а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нализ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доли закупок конкурентными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способами;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м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ониторинг сведений о родственниках в целях выявления конфликта интересов;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а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нализ трудовых договоров на включение в них пунктов  по противодействию коррупции.</a:t>
            </a:r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213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4868091"/>
            <a:ext cx="8546875" cy="1445623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</a:rPr>
              <a:t>В целях  обеспечения открытости деятельности учреждения </a:t>
            </a:r>
            <a:br>
              <a:rPr lang="ru-RU" sz="2000" dirty="0" smtClean="0">
                <a:latin typeface="Liberation Serif" panose="02020603050405020304" pitchFamily="18" charset="0"/>
              </a:rPr>
            </a:br>
            <a:r>
              <a:rPr lang="ru-RU" sz="2000" dirty="0" smtClean="0">
                <a:latin typeface="Liberation Serif" panose="02020603050405020304" pitchFamily="18" charset="0"/>
              </a:rPr>
              <a:t>в сфере противодействия коррупции на официальном сайте учреждения </a:t>
            </a:r>
            <a:br>
              <a:rPr lang="ru-RU" sz="2000" dirty="0" smtClean="0">
                <a:latin typeface="Liberation Serif" panose="02020603050405020304" pitchFamily="18" charset="0"/>
              </a:rPr>
            </a:br>
            <a:r>
              <a:rPr lang="ru-RU" sz="2000" dirty="0" smtClean="0">
                <a:latin typeface="Liberation Serif" panose="02020603050405020304" pitchFamily="18" charset="0"/>
              </a:rPr>
              <a:t>  создан раздел  «противодействие коррупции». </a:t>
            </a:r>
            <a:br>
              <a:rPr lang="ru-RU" sz="2000" dirty="0" smtClean="0">
                <a:latin typeface="Liberation Serif" panose="02020603050405020304" pitchFamily="18" charset="0"/>
              </a:rPr>
            </a:br>
            <a:r>
              <a:rPr lang="ru-RU" sz="2000" dirty="0" smtClean="0">
                <a:latin typeface="Liberation Serif" panose="02020603050405020304" pitchFamily="18" charset="0"/>
              </a:rPr>
              <a:t>Все сведения актуализированы.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4211" y="391884"/>
            <a:ext cx="8165847" cy="425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594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400595"/>
            <a:ext cx="8294326" cy="11756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</a:rPr>
              <a:t>В рамках исполнения плана мероприятий по противодействию  коррупции </a:t>
            </a:r>
            <a:r>
              <a:rPr lang="ru-RU" sz="2000" dirty="0" smtClean="0">
                <a:latin typeface="Liberation Serif" panose="02020603050405020304" pitchFamily="18" charset="0"/>
              </a:rPr>
              <a:t/>
            </a:r>
            <a:br>
              <a:rPr lang="ru-RU" sz="2000" dirty="0" smtClean="0">
                <a:latin typeface="Liberation Serif" panose="02020603050405020304" pitchFamily="18" charset="0"/>
              </a:rPr>
            </a:br>
            <a:r>
              <a:rPr lang="ru-RU" sz="2000" dirty="0" smtClean="0">
                <a:latin typeface="Liberation Serif" panose="02020603050405020304" pitchFamily="18" charset="0"/>
              </a:rPr>
              <a:t> </a:t>
            </a:r>
            <a:r>
              <a:rPr lang="ru-RU" sz="2000" dirty="0" smtClean="0">
                <a:latin typeface="Liberation Serif" panose="02020603050405020304" pitchFamily="18" charset="0"/>
              </a:rPr>
              <a:t>в   </a:t>
            </a:r>
            <a:r>
              <a:rPr lang="ru-RU" sz="2000" dirty="0" smtClean="0">
                <a:latin typeface="Liberation Serif" panose="02020603050405020304" pitchFamily="18" charset="0"/>
              </a:rPr>
              <a:t>2023 году проведено  разъяснение </a:t>
            </a:r>
            <a:r>
              <a:rPr lang="ru-RU" sz="2000" dirty="0" smtClean="0">
                <a:latin typeface="Liberation Serif" panose="02020603050405020304" pitchFamily="18" charset="0"/>
              </a:rPr>
              <a:t>и ознакомление   под роспись работников </a:t>
            </a:r>
            <a:br>
              <a:rPr lang="ru-RU" sz="2000" dirty="0" smtClean="0">
                <a:latin typeface="Liberation Serif" panose="02020603050405020304" pitchFamily="18" charset="0"/>
              </a:rPr>
            </a:br>
            <a:r>
              <a:rPr lang="ru-RU" sz="2000" dirty="0" smtClean="0">
                <a:latin typeface="Liberation Serif" panose="02020603050405020304" pitchFamily="18" charset="0"/>
              </a:rPr>
              <a:t>с локальными  актами  по вопросам противодействия коррупции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711336" y="2290354"/>
            <a:ext cx="4963887" cy="2739791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36164" y="1820091"/>
            <a:ext cx="3948749" cy="485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91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470264"/>
            <a:ext cx="8207240" cy="1132113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</a:rPr>
              <a:t>Информационный стенд  ГАУ «КЦСОН </a:t>
            </a:r>
            <a:r>
              <a:rPr lang="ru-RU" sz="2000" dirty="0" err="1">
                <a:latin typeface="Liberation Serif" panose="02020603050405020304" pitchFamily="18" charset="0"/>
              </a:rPr>
              <a:t>П</a:t>
            </a:r>
            <a:r>
              <a:rPr lang="ru-RU" sz="2000" dirty="0" err="1" smtClean="0">
                <a:latin typeface="Liberation Serif" panose="02020603050405020304" pitchFamily="18" charset="0"/>
              </a:rPr>
              <a:t>ышминского</a:t>
            </a:r>
            <a:r>
              <a:rPr lang="ru-RU" sz="2000" dirty="0" smtClean="0">
                <a:latin typeface="Liberation Serif" panose="02020603050405020304" pitchFamily="18" charset="0"/>
              </a:rPr>
              <a:t> </a:t>
            </a:r>
            <a:r>
              <a:rPr lang="ru-RU" sz="2000" dirty="0" smtClean="0">
                <a:latin typeface="Liberation Serif" panose="02020603050405020304" pitchFamily="18" charset="0"/>
              </a:rPr>
              <a:t>района» </a:t>
            </a:r>
            <a:br>
              <a:rPr lang="ru-RU" sz="2000" dirty="0" smtClean="0">
                <a:latin typeface="Liberation Serif" panose="02020603050405020304" pitchFamily="18" charset="0"/>
              </a:rPr>
            </a:br>
            <a:r>
              <a:rPr lang="ru-RU" sz="2000" dirty="0" smtClean="0">
                <a:latin typeface="Liberation Serif" panose="02020603050405020304" pitchFamily="18" charset="0"/>
              </a:rPr>
              <a:t>о противодействии коррупции актуализируется своевременно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3075" y="1706789"/>
            <a:ext cx="7437120" cy="427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752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94218" y="685800"/>
            <a:ext cx="4545874" cy="115171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</a:rPr>
              <a:t> </a:t>
            </a:r>
            <a:r>
              <a:rPr lang="ru-RU" sz="2000" dirty="0" smtClean="0">
                <a:latin typeface="Liberation Serif" panose="02020603050405020304" pitchFamily="18" charset="0"/>
              </a:rPr>
              <a:t>Памятки</a:t>
            </a:r>
            <a:r>
              <a:rPr lang="ru-RU" sz="2000" dirty="0" smtClean="0">
                <a:latin typeface="Liberation Serif" panose="02020603050405020304" pitchFamily="18" charset="0"/>
              </a:rPr>
              <a:t/>
            </a:r>
            <a:br>
              <a:rPr lang="ru-RU" sz="2000" dirty="0" smtClean="0">
                <a:latin typeface="Liberation Serif" panose="02020603050405020304" pitchFamily="18" charset="0"/>
              </a:rPr>
            </a:br>
            <a:r>
              <a:rPr lang="ru-RU" sz="2000" dirty="0" smtClean="0">
                <a:latin typeface="Liberation Serif" panose="02020603050405020304" pitchFamily="18" charset="0"/>
              </a:rPr>
              <a:t> для социального работника  и получателя социальных услуг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pic>
        <p:nvPicPr>
          <p:cNvPr id="12" name="Объект 1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4741" y="842555"/>
            <a:ext cx="3549309" cy="5308600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0046" y="2281646"/>
            <a:ext cx="4650377" cy="3047999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>
                <a:latin typeface="Liberation Serif" panose="02020603050405020304" pitchFamily="18" charset="0"/>
              </a:rPr>
              <a:t>Разработана памятка для социального работника;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>
                <a:latin typeface="Liberation Serif" panose="02020603050405020304" pitchFamily="18" charset="0"/>
              </a:rPr>
              <a:t> Все </a:t>
            </a:r>
            <a:r>
              <a:rPr lang="ru-RU" sz="1800" dirty="0" smtClean="0">
                <a:latin typeface="Liberation Serif" panose="02020603050405020304" pitchFamily="18" charset="0"/>
              </a:rPr>
              <a:t>17 </a:t>
            </a:r>
            <a:r>
              <a:rPr lang="ru-RU" sz="1800" dirty="0" smtClean="0">
                <a:latin typeface="Liberation Serif" panose="02020603050405020304" pitchFamily="18" charset="0"/>
              </a:rPr>
              <a:t>социальных работников ознакомлены  с памяткой под роспись;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>
                <a:latin typeface="Liberation Serif" panose="02020603050405020304" pitchFamily="18" charset="0"/>
              </a:rPr>
              <a:t>Разработана памятка для получателя социальных услуг;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>
                <a:latin typeface="Liberation Serif" panose="02020603050405020304" pitchFamily="18" charset="0"/>
              </a:rPr>
              <a:t>Распространено </a:t>
            </a:r>
            <a:r>
              <a:rPr lang="ru-RU" sz="1800" dirty="0" smtClean="0">
                <a:latin typeface="Liberation Serif" panose="02020603050405020304" pitchFamily="18" charset="0"/>
              </a:rPr>
              <a:t>346</a:t>
            </a:r>
            <a:r>
              <a:rPr lang="ru-RU" sz="1800" dirty="0" smtClean="0">
                <a:latin typeface="Liberation Serif" panose="02020603050405020304" pitchFamily="18" charset="0"/>
              </a:rPr>
              <a:t> </a:t>
            </a:r>
            <a:r>
              <a:rPr lang="ru-RU" sz="1800" dirty="0" smtClean="0">
                <a:latin typeface="Liberation Serif" panose="02020603050405020304" pitchFamily="18" charset="0"/>
              </a:rPr>
              <a:t>памяток  среди получателей социальных услуг на дому.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800" dirty="0" smtClean="0">
              <a:latin typeface="Liberation Serif" panose="02020603050405020304" pitchFamily="18" charset="0"/>
            </a:endParaRPr>
          </a:p>
          <a:p>
            <a:endParaRPr lang="ru-RU" sz="1800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387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6618" y="455023"/>
            <a:ext cx="7567748" cy="68580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</a:rPr>
              <a:t>Организация работы «Телефона доверия»    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78675" y="1402080"/>
            <a:ext cx="1811382" cy="4336869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latin typeface="Liberation Serif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Liberation Serif" panose="02020603050405020304" pitchFamily="18" charset="0"/>
              </a:rPr>
              <a:t>В</a:t>
            </a:r>
            <a:r>
              <a:rPr lang="ru-RU" dirty="0" smtClean="0">
                <a:latin typeface="Liberation Serif" panose="02020603050405020304" pitchFamily="18" charset="0"/>
              </a:rPr>
              <a:t> учреждении работает  «телефон доверия» по которому граждане могут сообщить о фактах коррупции;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Liberation Serif" panose="02020603050405020304" pitchFamily="18" charset="0"/>
              </a:rPr>
              <a:t>Н</a:t>
            </a:r>
            <a:r>
              <a:rPr lang="ru-RU" dirty="0" smtClean="0">
                <a:latin typeface="Liberation Serif" panose="02020603050405020304" pitchFamily="18" charset="0"/>
              </a:rPr>
              <a:t>омер </a:t>
            </a:r>
            <a:r>
              <a:rPr lang="ru-RU" dirty="0" smtClean="0">
                <a:latin typeface="Liberation Serif" panose="02020603050405020304" pitchFamily="18" charset="0"/>
              </a:rPr>
              <a:t>«</a:t>
            </a:r>
            <a:r>
              <a:rPr lang="ru-RU" dirty="0" smtClean="0">
                <a:latin typeface="Liberation Serif" panose="02020603050405020304" pitchFamily="18" charset="0"/>
              </a:rPr>
              <a:t>телефона доверия»  8(34372) 2-17-53;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Liberation Serif" panose="02020603050405020304" pitchFamily="18" charset="0"/>
              </a:rPr>
              <a:t>З</a:t>
            </a:r>
            <a:r>
              <a:rPr lang="ru-RU" dirty="0" smtClean="0">
                <a:latin typeface="Liberation Serif" panose="02020603050405020304" pitchFamily="18" charset="0"/>
              </a:rPr>
              <a:t>а отчетный период сообщений на </a:t>
            </a:r>
            <a:r>
              <a:rPr lang="ru-RU" dirty="0">
                <a:latin typeface="Liberation Serif" panose="02020603050405020304" pitchFamily="18" charset="0"/>
              </a:rPr>
              <a:t> </a:t>
            </a:r>
            <a:r>
              <a:rPr lang="ru-RU" dirty="0" smtClean="0">
                <a:latin typeface="Liberation Serif" panose="02020603050405020304" pitchFamily="18" charset="0"/>
              </a:rPr>
              <a:t> </a:t>
            </a:r>
            <a:r>
              <a:rPr lang="ru-RU" dirty="0" smtClean="0">
                <a:latin typeface="Liberation Serif" panose="02020603050405020304" pitchFamily="18" charset="0"/>
              </a:rPr>
              <a:t> </a:t>
            </a:r>
            <a:r>
              <a:rPr lang="ru-RU" dirty="0" smtClean="0">
                <a:latin typeface="Liberation Serif" panose="02020603050405020304" pitchFamily="18" charset="0"/>
              </a:rPr>
              <a:t>«телефон доверия» не поступало.</a:t>
            </a:r>
            <a:endParaRPr lang="ru-RU" dirty="0">
              <a:latin typeface="Liberation Serif" panose="02020603050405020304" pitchFamily="18" charset="0"/>
            </a:endParaRPr>
          </a:p>
        </p:txBody>
      </p:sp>
      <p:sp>
        <p:nvSpPr>
          <p:cNvPr id="9" name="Рисунок 8"/>
          <p:cNvSpPr>
            <a:spLocks noGrp="1"/>
          </p:cNvSpPr>
          <p:nvPr>
            <p:ph type="pic" idx="1"/>
          </p:nvPr>
        </p:nvSpPr>
        <p:spPr>
          <a:xfrm>
            <a:off x="4807131" y="2987040"/>
            <a:ext cx="3126376" cy="2481943"/>
          </a:xfrm>
        </p:spPr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4560" y="1479988"/>
            <a:ext cx="7608567" cy="4375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820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4" y="461554"/>
            <a:ext cx="8259490" cy="1132116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</a:rPr>
              <a:t>Итоги  выполнения плана </a:t>
            </a:r>
            <a:br>
              <a:rPr lang="ru-RU" sz="2000" dirty="0" smtClean="0">
                <a:latin typeface="Liberation Serif" panose="02020603050405020304" pitchFamily="18" charset="0"/>
              </a:rPr>
            </a:br>
            <a:r>
              <a:rPr lang="ru-RU" sz="2000" dirty="0" smtClean="0">
                <a:latin typeface="Liberation Serif" panose="02020603050405020304" pitchFamily="18" charset="0"/>
              </a:rPr>
              <a:t>мероприятий по противодействию коррупции в </a:t>
            </a:r>
            <a:r>
              <a:rPr lang="ru-RU" sz="2000" dirty="0" smtClean="0">
                <a:latin typeface="Liberation Serif" panose="02020603050405020304" pitchFamily="18" charset="0"/>
              </a:rPr>
              <a:t>2023 </a:t>
            </a:r>
            <a:r>
              <a:rPr lang="ru-RU" sz="2000" dirty="0" smtClean="0">
                <a:latin typeface="Liberation Serif" panose="02020603050405020304" pitchFamily="18" charset="0"/>
              </a:rPr>
              <a:t>году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4213" y="2090057"/>
            <a:ext cx="9539650" cy="3904343"/>
          </a:xfrm>
        </p:spPr>
        <p:txBody>
          <a:bodyPr>
            <a:normAutofit fontScale="92500"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отсутствие обращений граждан о фактах совершения коррупционных правонарушений работниками учреждения;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отсутствие уведомлений (обращений) о фактах конфликтов интересов среди работников;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овышение уровня грамотности  работников и получателей социальных услуг  по вопросам антикоррупционного законодательства;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открытость и доступность информации об учреждении  на официальном сайте ГАУ «КЦСОН </a:t>
            </a:r>
            <a:r>
              <a:rPr lang="ru-RU" dirty="0" err="1" smtClean="0">
                <a:solidFill>
                  <a:schemeClr val="tx1"/>
                </a:solidFill>
                <a:latin typeface="Liberation Serif" panose="02020603050405020304" pitchFamily="18" charset="0"/>
              </a:rPr>
              <a:t>Пышминского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района»,  сайте ГМУ,  официальных страница ВК, ОК;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актуализация локальных нормативных актов по противодействию коррупции;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у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стойчивый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высокий уровень рейтинга учреждения в </a:t>
            </a:r>
            <a:r>
              <a:rPr lang="ru-RU" dirty="0" err="1" smtClean="0">
                <a:solidFill>
                  <a:schemeClr val="tx1"/>
                </a:solidFill>
                <a:latin typeface="Liberation Serif" panose="02020603050405020304" pitchFamily="18" charset="0"/>
              </a:rPr>
              <a:t>Пышминском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городском округе;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олное отсутствие фактов коррупции в учреждении.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594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380</TotalTime>
  <Words>404</Words>
  <Application>Microsoft Office PowerPoint</Application>
  <PresentationFormat>Широкоэкранный</PresentationFormat>
  <Paragraphs>44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Liberation Serif</vt:lpstr>
      <vt:lpstr>Trebuchet MS</vt:lpstr>
      <vt:lpstr>Wingdings 3</vt:lpstr>
      <vt:lpstr>Грань</vt:lpstr>
      <vt:lpstr>Презентация PowerPoint</vt:lpstr>
      <vt:lpstr>Работа по противодействию коррупции  осуществляется на основании:</vt:lpstr>
      <vt:lpstr>В учреждении создана комиссия  по противодействию коррупции </vt:lpstr>
      <vt:lpstr> Комиссией по противодействию коррупции   В 2023 году проведено 3 заседания, рассмотрены следующие вопросы:</vt:lpstr>
      <vt:lpstr>В целях  обеспечения открытости деятельности учреждения  в сфере противодействия коррупции на официальном сайте учреждения    создан раздел  «противодействие коррупции».  Все сведения актуализированы.</vt:lpstr>
      <vt:lpstr>В рамках исполнения плана мероприятий по противодействию  коррупции   в   2023 году проведено  разъяснение и ознакомление   под роспись работников  с локальными  актами  по вопросам противодействия коррупции</vt:lpstr>
      <vt:lpstr>Информационный стенд  ГАУ «КЦСОН Пышминского района»  о противодействии коррупции актуализируется своевременно</vt:lpstr>
      <vt:lpstr> Памятки  для социального работника  и получателя социальных услуг</vt:lpstr>
      <vt:lpstr>Организация работы «Телефона доверия»    </vt:lpstr>
      <vt:lpstr>Итоги  выполнения плана  мероприятий по противодействию коррупции в 2023 году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ЗамДиректора</dc:creator>
  <cp:lastModifiedBy>ЗамДиректора</cp:lastModifiedBy>
  <cp:revision>56</cp:revision>
  <dcterms:created xsi:type="dcterms:W3CDTF">2023-01-18T05:58:16Z</dcterms:created>
  <dcterms:modified xsi:type="dcterms:W3CDTF">2024-01-17T09:50:34Z</dcterms:modified>
</cp:coreProperties>
</file>