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66" r:id="rId3"/>
    <p:sldId id="268" r:id="rId4"/>
    <p:sldId id="267" r:id="rId5"/>
    <p:sldId id="256" r:id="rId6"/>
    <p:sldId id="263" r:id="rId7"/>
    <p:sldId id="257" r:id="rId8"/>
    <p:sldId id="269" r:id="rId9"/>
    <p:sldId id="258" r:id="rId10"/>
    <p:sldId id="272" r:id="rId11"/>
    <p:sldId id="27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009900"/>
    <a:srgbClr val="9966FF"/>
    <a:srgbClr val="FFCC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ural-aif-ru.turbopages.org/turbo/ural.aif.ru/s/society/veshali_svechi_na_elku_kak_nashi_predki_prazdnovali_novyy_god_na_urale" TargetMode="External"/><Relationship Id="rId2" Type="http://schemas.openxmlformats.org/officeDocument/2006/relationships/hyperlink" Target="https://chel-kp-ru.turbopages.org/turbo/chel.kp.ru/s/daily/27482/4691122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karhu53.livejournal.com/21688337.html" TargetMode="External"/><Relationship Id="rId4" Type="http://schemas.openxmlformats.org/officeDocument/2006/relationships/hyperlink" Target="https://www.ural.kp.ru/daily/26327.2/3209303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9106" y="260648"/>
            <a:ext cx="7992888" cy="3028112"/>
          </a:xfrm>
          <a:prstGeom prst="rect">
            <a:avLst/>
          </a:prstGeom>
          <a:noFill/>
        </p:spPr>
        <p:txBody>
          <a:bodyPr wrap="none" rtlCol="0">
            <a:prstTxWarp prst="textWave1">
              <a:avLst/>
            </a:prstTxWarp>
            <a:spAutoFit/>
          </a:bodyPr>
          <a:lstStyle/>
          <a:p>
            <a:r>
              <a:rPr lang="ru-RU" sz="6000" b="1" dirty="0" smtClean="0">
                <a:gradFill>
                  <a:gsLst>
                    <a:gs pos="0">
                      <a:srgbClr val="009900"/>
                    </a:gs>
                    <a:gs pos="50000">
                      <a:srgbClr val="00B0F0"/>
                    </a:gs>
                    <a:gs pos="100000">
                      <a:srgbClr val="009900"/>
                    </a:gs>
                  </a:gsLst>
                  <a:lin ang="5400000" scaled="0"/>
                </a:gradFill>
              </a:rPr>
              <a:t>Урал новогодний</a:t>
            </a:r>
            <a:endParaRPr lang="ru-RU" sz="6000" b="1" dirty="0">
              <a:gradFill>
                <a:gsLst>
                  <a:gs pos="0">
                    <a:srgbClr val="009900"/>
                  </a:gs>
                  <a:gs pos="50000">
                    <a:srgbClr val="00B0F0"/>
                  </a:gs>
                  <a:gs pos="100000">
                    <a:srgbClr val="009900"/>
                  </a:gs>
                </a:gsLst>
                <a:lin ang="5400000" scaled="0"/>
              </a:gra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32040" y="3429000"/>
            <a:ext cx="3923928" cy="1436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99FF"/>
                </a:solidFill>
                <a:cs typeface="Times New Roman" pitchFamily="18" charset="0"/>
              </a:rPr>
              <a:t>Школа пожилого возраста</a:t>
            </a:r>
          </a:p>
          <a:p>
            <a:pPr algn="r">
              <a:lnSpc>
                <a:spcPct val="80000"/>
              </a:lnSpc>
              <a:spcAft>
                <a:spcPts val="0"/>
              </a:spcAft>
            </a:pPr>
            <a:r>
              <a:rPr lang="ru-RU" b="1" dirty="0">
                <a:solidFill>
                  <a:srgbClr val="0099FF"/>
                </a:solidFill>
                <a:cs typeface="Times New Roman" pitchFamily="18" charset="0"/>
              </a:rPr>
              <a:t>Направление </a:t>
            </a:r>
            <a:r>
              <a:rPr lang="ru-RU" b="1" dirty="0" smtClean="0">
                <a:solidFill>
                  <a:srgbClr val="0099FF"/>
                </a:solidFill>
                <a:cs typeface="Times New Roman" pitchFamily="18" charset="0"/>
              </a:rPr>
              <a:t>«Краеведение»</a:t>
            </a:r>
            <a:endParaRPr lang="ru-RU" b="1" dirty="0">
              <a:solidFill>
                <a:srgbClr val="0099FF"/>
              </a:solidFill>
              <a:cs typeface="Times New Roman" pitchFamily="18" charset="0"/>
            </a:endParaRP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99FF"/>
                </a:solidFill>
                <a:cs typeface="Times New Roman" pitchFamily="18" charset="0"/>
              </a:rPr>
              <a:t>Преподаватель:</a:t>
            </a: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99FF"/>
                </a:solidFill>
                <a:cs typeface="Times New Roman" pitchFamily="18" charset="0"/>
              </a:rPr>
              <a:t>Специалист по соц. работе </a:t>
            </a: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solidFill>
                  <a:srgbClr val="0099FF"/>
                </a:solidFill>
                <a:cs typeface="Times New Roman" pitchFamily="18" charset="0"/>
              </a:rPr>
              <a:t>Грехова</a:t>
            </a:r>
            <a:r>
              <a:rPr lang="ru-RU" b="1" dirty="0" smtClean="0">
                <a:solidFill>
                  <a:srgbClr val="0099FF"/>
                </a:solidFill>
                <a:cs typeface="Times New Roman" pitchFamily="18" charset="0"/>
              </a:rPr>
              <a:t> Татьяна Владимировна</a:t>
            </a:r>
            <a:endParaRPr lang="ru-RU" b="1" dirty="0">
              <a:solidFill>
                <a:srgbClr val="009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004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116632"/>
            <a:ext cx="8458200" cy="56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8416" y="5994023"/>
            <a:ext cx="8806072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/>
              <a:t>Обычай провожать уходящий год и встречать приходящий возле наряженной елки утвердился в столице Урала со второй половины XIX века.</a:t>
            </a:r>
          </a:p>
        </p:txBody>
      </p:sp>
    </p:spTree>
    <p:extLst>
      <p:ext uri="{BB962C8B-B14F-4D97-AF65-F5344CB8AC3E}">
        <p14:creationId xmlns:p14="http://schemas.microsoft.com/office/powerpoint/2010/main" val="7184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7626"/>
            <a:ext cx="8736971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5849084"/>
            <a:ext cx="8878687" cy="98424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dirty="0"/>
              <a:t>И елку наряжать, и кушать» — и далее в том же роде. Цитрусовые обертывали в серебряную или золотую бумагу, вешали на зеленую красавицу, а в новогоднюю ночь съедали. Обертки же возвращались обратно на ветки, дабы елка не стояла без украшений, пока ее не убрали из дома.</a:t>
            </a:r>
          </a:p>
        </p:txBody>
      </p:sp>
    </p:spTree>
    <p:extLst>
      <p:ext uri="{BB962C8B-B14F-4D97-AF65-F5344CB8AC3E}">
        <p14:creationId xmlns:p14="http://schemas.microsoft.com/office/powerpoint/2010/main" val="25552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-5274"/>
            <a:ext cx="8763238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6760" y="6119607"/>
            <a:ext cx="8878687" cy="54104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dirty="0"/>
              <a:t>Наряду с заморскими фруктами в качестве елочных съедобных игрушек использовали яблоки, морковь, яйца, орехи, вафли и </a:t>
            </a:r>
            <a:r>
              <a:rPr lang="ru-RU" dirty="0" smtClean="0"/>
              <a:t>…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0743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879"/>
            <a:ext cx="845820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5659466"/>
            <a:ext cx="8677472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/>
              <a:t>Для гуляний селами и городами на центральной площади - городище - устраивали предновогоднюю ярмарку, где выставляли блины, творожники, бульоны, вкусный чай и прародителя глинтвейна - горячую медовуху с пряностями. </a:t>
            </a:r>
            <a:endParaRPr lang="ru-RU" dirty="0" smtClean="0"/>
          </a:p>
          <a:p>
            <a:r>
              <a:rPr lang="ru-RU" i="1" dirty="0" smtClean="0"/>
              <a:t>Фото</a:t>
            </a:r>
            <a:r>
              <a:rPr lang="ru-RU" i="1" dirty="0"/>
              <a:t>: предоставлено Алексеем </a:t>
            </a:r>
            <a:r>
              <a:rPr lang="ru-RU" i="1" dirty="0" smtClean="0"/>
              <a:t>Белкиным 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179059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845"/>
            <a:ext cx="8856984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5929919"/>
            <a:ext cx="8677472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/>
              <a:t>Для гуляний селами и городами на центральной площади - городище - устраивали предновогоднюю ярмарку, где выставляли блины, творожники, бульоны, вкусный чай и прародителя глинтвейна - горячую медовуху с пряностями. </a:t>
            </a:r>
          </a:p>
        </p:txBody>
      </p:sp>
    </p:spTree>
    <p:extLst>
      <p:ext uri="{BB962C8B-B14F-4D97-AF65-F5344CB8AC3E}">
        <p14:creationId xmlns:p14="http://schemas.microsoft.com/office/powerpoint/2010/main" val="124803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22" y="116632"/>
            <a:ext cx="8526548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9322" y="5934670"/>
            <a:ext cx="8526548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/>
              <a:t>Катание на коньках и горке - любимое зимнее развлечение. Фото: предоставлено Алексеем Белкиным</a:t>
            </a:r>
          </a:p>
        </p:txBody>
      </p:sp>
    </p:spTree>
    <p:extLst>
      <p:ext uri="{BB962C8B-B14F-4D97-AF65-F5344CB8AC3E}">
        <p14:creationId xmlns:p14="http://schemas.microsoft.com/office/powerpoint/2010/main" val="159997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4327985" cy="3143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3645024"/>
            <a:ext cx="4427984" cy="230832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/>
              <a:t>Главный русский зимний пряник – </a:t>
            </a:r>
            <a:r>
              <a:rPr lang="ru-RU" dirty="0" err="1" smtClean="0"/>
              <a:t>Козуля</a:t>
            </a:r>
            <a:r>
              <a:rPr lang="ru-RU" dirty="0" smtClean="0"/>
              <a:t>. </a:t>
            </a:r>
            <a:r>
              <a:rPr lang="ru-RU" dirty="0"/>
              <a:t>Пришли они на Урал с русского Севера — из Архангельской губернии, где являлись излюбленным лакомством поморов. Их лепили из крутого ржаного теста в виде птиц или зверушек как игрушки из глины, запекали и поливали сахарной глазурью — белой или цветной.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568" y="332656"/>
            <a:ext cx="404163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04048" y="3645024"/>
            <a:ext cx="3768156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Уральские пирожки. </a:t>
            </a:r>
            <a:r>
              <a:rPr lang="ru-RU" dirty="0" err="1" smtClean="0"/>
              <a:t>Посикунчики</a:t>
            </a:r>
            <a:r>
              <a:rPr lang="ru-RU" dirty="0" smtClean="0"/>
              <a:t>.</a:t>
            </a:r>
          </a:p>
          <a:p>
            <a:r>
              <a:rPr lang="ru-RU" dirty="0" err="1"/>
              <a:t>Посикунчики</a:t>
            </a:r>
            <a:r>
              <a:rPr lang="ru-RU" dirty="0"/>
              <a:t> получили такое название, потому что они брызжут соком при надкусывании, то есть «</a:t>
            </a:r>
            <a:r>
              <a:rPr lang="ru-RU" dirty="0" err="1"/>
              <a:t>сикают</a:t>
            </a:r>
            <a:r>
              <a:rPr lang="ru-RU" dirty="0"/>
              <a:t>», как говорили раньше. Этот глагол сейчас звучит довольно необычно, но он есть в словаре Даля. И раньше был довольно нейтральным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526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06" y="99999"/>
            <a:ext cx="7045730" cy="4697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27178" y="5157192"/>
            <a:ext cx="7704856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/>
              <a:t>В старину территорию нынешней Свердловской области населяли в основном два малочисленных народа – </a:t>
            </a:r>
            <a:r>
              <a:rPr lang="ru-RU" dirty="0" smtClean="0"/>
              <a:t>ханты, манси </a:t>
            </a:r>
            <a:r>
              <a:rPr lang="ru-RU" dirty="0"/>
              <a:t>и марийцы. Народы ханты и манси Новый год с 31 декабря на 1 января не отмечают. Издревле начало года у них праздновалось весной, в конце марта – начале апреля. </a:t>
            </a:r>
          </a:p>
        </p:txBody>
      </p:sp>
    </p:spTree>
    <p:extLst>
      <p:ext uri="{BB962C8B-B14F-4D97-AF65-F5344CB8AC3E}">
        <p14:creationId xmlns:p14="http://schemas.microsoft.com/office/powerpoint/2010/main" val="110463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2230" y="2852936"/>
            <a:ext cx="4176464" cy="147732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 smtClean="0"/>
              <a:t>В </a:t>
            </a:r>
            <a:r>
              <a:rPr lang="ru-RU" dirty="0"/>
              <a:t>это время происходит смена промысла, заканчивается зимняя охота, сезон которой открылся в ноябре, и начинается время рыбной ловли, прилетает первая птица – ворона».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6672"/>
            <a:ext cx="3968441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356" y="260648"/>
            <a:ext cx="3985693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056078" y="3212976"/>
            <a:ext cx="3881128" cy="175432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/>
              <a:t>Во время больших медвежьих игрищ манси приносили в дар добытому медведю разноцветные ткани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Фото: Институт истории и археологии уральского отделения </a:t>
            </a:r>
            <a:r>
              <a:rPr lang="ru-RU" dirty="0" smtClean="0"/>
              <a:t>РАН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94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20688"/>
            <a:ext cx="712879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Использованные источники:</a:t>
            </a:r>
          </a:p>
          <a:p>
            <a:endParaRPr lang="ru-RU" dirty="0" smtClean="0"/>
          </a:p>
          <a:p>
            <a:r>
              <a:rPr lang="ru-RU" dirty="0" smtClean="0"/>
              <a:t>Как </a:t>
            </a:r>
            <a:r>
              <a:rPr lang="ru-RU" dirty="0"/>
              <a:t>праздновали новый год на Урале </a:t>
            </a:r>
            <a:r>
              <a:rPr lang="ru-RU" dirty="0">
                <a:hlinkClick r:id="rId2"/>
              </a:rPr>
              <a:t>https://chel-kp-ru.turbopages.org/turbo/chel.kp.ru/s/daily/27482/4691122</a:t>
            </a:r>
            <a:r>
              <a:rPr lang="ru-RU" dirty="0" smtClean="0">
                <a:hlinkClick r:id="rId2"/>
              </a:rPr>
              <a:t>/</a:t>
            </a:r>
            <a:endParaRPr lang="ru-RU" dirty="0" smtClean="0"/>
          </a:p>
          <a:p>
            <a:endParaRPr lang="ru-RU" dirty="0"/>
          </a:p>
          <a:p>
            <a:r>
              <a:rPr lang="ru-RU" dirty="0"/>
              <a:t>Как наши предки праздновали Новый год на Урале </a:t>
            </a:r>
            <a:r>
              <a:rPr lang="ru-RU" dirty="0">
                <a:hlinkClick r:id="rId3"/>
              </a:rPr>
              <a:t>https://</a:t>
            </a:r>
            <a:r>
              <a:rPr lang="ru-RU" dirty="0" smtClean="0">
                <a:hlinkClick r:id="rId3"/>
              </a:rPr>
              <a:t>ural-aif-ru.turbopages.org/turbo/ural.aif.ru/s/society/veshali_svechi_na_elku_kak_nashi_predki_prazdnovali_novyy_god_na_urale</a:t>
            </a:r>
            <a:endParaRPr lang="ru-RU" dirty="0" smtClean="0"/>
          </a:p>
          <a:p>
            <a:endParaRPr lang="ru-RU" dirty="0"/>
          </a:p>
          <a:p>
            <a:r>
              <a:rPr lang="ru-RU" dirty="0"/>
              <a:t>Почему древние жители Урала отмечали «Новый год» раз в семь лет</a:t>
            </a:r>
            <a:r>
              <a:rPr lang="ru-RU" dirty="0" smtClean="0"/>
              <a:t>?</a:t>
            </a:r>
          </a:p>
          <a:p>
            <a:r>
              <a:rPr lang="en-US" dirty="0">
                <a:hlinkClick r:id="rId4"/>
              </a:rPr>
              <a:t>https://www.ural.kp.ru/daily/26327.2/3209303</a:t>
            </a:r>
            <a:r>
              <a:rPr lang="en-US" dirty="0" smtClean="0">
                <a:hlinkClick r:id="rId4"/>
              </a:rPr>
              <a:t>/</a:t>
            </a:r>
            <a:endParaRPr lang="ru-RU" dirty="0" smtClean="0"/>
          </a:p>
          <a:p>
            <a:endParaRPr lang="ru-RU" dirty="0"/>
          </a:p>
          <a:p>
            <a:r>
              <a:rPr lang="ru-RU" dirty="0"/>
              <a:t>Чем украшали елки в XIX веке в </a:t>
            </a:r>
            <a:r>
              <a:rPr lang="ru-RU" dirty="0" smtClean="0"/>
              <a:t>Екатеринбурге</a:t>
            </a:r>
          </a:p>
          <a:p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karhu53</a:t>
            </a:r>
            <a:r>
              <a:rPr lang="ru-RU" dirty="0" smtClean="0">
                <a:hlinkClick r:id="rId5"/>
              </a:rPr>
              <a:t>  </a:t>
            </a:r>
            <a:r>
              <a:rPr lang="en-US" dirty="0" smtClean="0">
                <a:hlinkClick r:id="rId5"/>
              </a:rPr>
              <a:t>.</a:t>
            </a:r>
            <a:r>
              <a:rPr lang="en-US" dirty="0" smtClean="0">
                <a:hlinkClick r:id="rId5"/>
              </a:rPr>
              <a:t>livejournal.com/21688337.html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913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1160</TotalTime>
  <Words>458</Words>
  <Application>Microsoft Office PowerPoint</Application>
  <PresentationFormat>Экран (4:3)</PresentationFormat>
  <Paragraphs>31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Библиотека2023</dc:creator>
  <cp:lastModifiedBy>Пользователь</cp:lastModifiedBy>
  <cp:revision>28</cp:revision>
  <dcterms:created xsi:type="dcterms:W3CDTF">2023-11-23T04:43:19Z</dcterms:created>
  <dcterms:modified xsi:type="dcterms:W3CDTF">2023-12-07T11:40:00Z</dcterms:modified>
</cp:coreProperties>
</file>