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92" r:id="rId5"/>
    <p:sldId id="297" r:id="rId6"/>
    <p:sldId id="283" r:id="rId7"/>
    <p:sldId id="294" r:id="rId8"/>
    <p:sldId id="284" r:id="rId9"/>
    <p:sldId id="298" r:id="rId10"/>
    <p:sldId id="295" r:id="rId11"/>
    <p:sldId id="285" r:id="rId12"/>
    <p:sldId id="300" r:id="rId13"/>
    <p:sldId id="299" r:id="rId14"/>
    <p:sldId id="302" r:id="rId15"/>
    <p:sldId id="301" r:id="rId16"/>
    <p:sldId id="303" r:id="rId17"/>
    <p:sldId id="305" r:id="rId18"/>
    <p:sldId id="296" r:id="rId19"/>
    <p:sldId id="306" r:id="rId20"/>
    <p:sldId id="304" r:id="rId21"/>
    <p:sldId id="307" r:id="rId2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7E9639D4-E3E2-4D34-9284-5A2195B3D0D7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5899" autoAdjust="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9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3936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2B14CA7-9311-4301-8053-08155274EECA}" type="datetime1">
              <a:rPr lang="ru-RU" smtClean="0"/>
              <a:pPr rtl="0"/>
              <a:t>25.12.2023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5BBB0D-19E3-4A38-91B0-CF7805518460}" type="datetime1">
              <a:rPr lang="ru-RU" smtClean="0"/>
              <a:pPr/>
              <a:t>25.12.2023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530193B-564F-4854-8A52-728F3FB19C85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603816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61309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2495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37411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42773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87131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4423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51669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56987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309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328593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21119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80188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ru-RU" smtClean="0"/>
              <a:pPr rtl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126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0" dirty="0"/>
          </a:p>
        </p:txBody>
      </p:sp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570000"/>
          </a:xfrm>
          <a:solidFill>
            <a:schemeClr val="bg1">
              <a:lumMod val="95000"/>
            </a:schemeClr>
          </a:solidFill>
        </p:spPr>
        <p:txBody>
          <a:bodyPr lIns="0" rIns="1764000" rtlCol="0" anchor="ctr"/>
          <a:lstStyle>
            <a:lvl1pPr marL="0" indent="0" algn="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359999"/>
            <a:ext cx="4416588" cy="5321927"/>
          </a:xfrm>
          <a:gradFill>
            <a:gsLst>
              <a:gs pos="4600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80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999" y="5681926"/>
            <a:ext cx="4416587" cy="816075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 разделов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060155"/>
          </a:xfrm>
          <a:solidFill>
            <a:schemeClr val="bg1">
              <a:lumMod val="95000"/>
            </a:schemeClr>
          </a:solidFill>
        </p:spPr>
        <p:txBody>
          <a:bodyPr lIns="0" rIns="1764000" rtlCol="0" anchor="ctr"/>
          <a:lstStyle>
            <a:lvl1pPr marL="0" indent="0" algn="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9100" y="804500"/>
            <a:ext cx="4416588" cy="3818712"/>
          </a:xfrm>
          <a:gradFill>
            <a:gsLst>
              <a:gs pos="4600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80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099" y="4623212"/>
            <a:ext cx="4416587" cy="816075"/>
          </a:xfrm>
          <a:solidFill>
            <a:schemeClr val="bg1">
              <a:alpha val="80000"/>
            </a:schemeClr>
          </a:solidFill>
          <a:ln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89205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 разделов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060155"/>
          </a:xfrm>
          <a:solidFill>
            <a:schemeClr val="bg1">
              <a:lumMod val="95000"/>
            </a:schemeClr>
          </a:solidFill>
        </p:spPr>
        <p:txBody>
          <a:bodyPr lIns="0" tIns="18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0" y="2438399"/>
            <a:ext cx="5385600" cy="3044399"/>
          </a:xfrm>
          <a:gradFill>
            <a:gsLst>
              <a:gs pos="83186">
                <a:schemeClr val="bg1"/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46000">
                <a:schemeClr val="bg1">
                  <a:alpha val="90000"/>
                </a:schemeClr>
              </a:gs>
            </a:gsLst>
            <a:lin ang="3600000" scaled="0"/>
          </a:gradFill>
        </p:spPr>
        <p:txBody>
          <a:bodyPr lIns="72000" tIns="180000" rIns="180000" bIns="0" rtlCol="0" anchor="t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48971" y="4479264"/>
            <a:ext cx="2851629" cy="749534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1080000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26815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-фотография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69100" y="144000"/>
            <a:ext cx="5280100" cy="6048000"/>
          </a:xfrm>
          <a:solidFill>
            <a:schemeClr val="bg1">
              <a:lumMod val="95000"/>
            </a:schemeClr>
          </a:solidFill>
        </p:spPr>
        <p:txBody>
          <a:bodyPr lIns="0" tIns="18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93000" y="2438399"/>
            <a:ext cx="3836200" cy="3044399"/>
          </a:xfrm>
          <a:gradFill>
            <a:gsLst>
              <a:gs pos="83186">
                <a:schemeClr val="bg1"/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46000">
                <a:schemeClr val="bg1">
                  <a:alpha val="90000"/>
                </a:schemeClr>
              </a:gs>
            </a:gsLst>
            <a:lin ang="3600000" scaled="0"/>
          </a:gradFill>
        </p:spPr>
        <p:txBody>
          <a:bodyPr lIns="432000" tIns="432000" rIns="72000" bIns="1188000" rtlCol="0" anchor="t"/>
          <a:lstStyle>
            <a:lvl1pPr algn="l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47000" y="4465176"/>
            <a:ext cx="3372329" cy="774934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10800000" scaled="0"/>
            </a:gradFill>
          </a:ln>
        </p:spPr>
        <p:txBody>
          <a:bodyPr lIns="180000" tIns="144000" rIns="0" rtlCol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23D3924F-A5EC-4141-A191-1A110C406AF7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32000" y="2438399"/>
            <a:ext cx="5472000" cy="3044400"/>
          </a:xfrm>
        </p:spPr>
        <p:txBody>
          <a:bodyPr rtlCol="0"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457081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-фотография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5280100" cy="6060155"/>
          </a:xfrm>
          <a:solidFill>
            <a:schemeClr val="bg1">
              <a:lumMod val="95000"/>
            </a:schemeClr>
          </a:solidFill>
        </p:spPr>
        <p:txBody>
          <a:bodyPr lIns="0" tIns="1440000" rIns="0" rtlCol="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23D3924F-A5EC-4141-A191-1A110C406AF7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096000" y="3263899"/>
            <a:ext cx="5472000" cy="2442088"/>
          </a:xfrm>
        </p:spPr>
        <p:txBody>
          <a:bodyPr rtlCol="0"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3186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59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11" name="Подзаголовок 2">
            <a:extLst>
              <a:ext uri="{FF2B5EF4-FFF2-40B4-BE49-F238E27FC236}">
                <a16:creationId xmlns:a16="http://schemas.microsoft.com/office/drawing/2014/main" xmlns="" id="{499E1708-B7A6-4D6F-9968-5398B335FA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601" y="4889912"/>
            <a:ext cx="4840085" cy="816075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775291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Подзаголовок</a:t>
            </a:r>
          </a:p>
        </p:txBody>
      </p:sp>
      <p:sp>
        <p:nvSpPr>
          <p:cNvPr id="3" name="Сравнение слева — заполнитель 1">
            <a:extLst>
              <a:ext uri="{FF2B5EF4-FFF2-40B4-BE49-F238E27FC236}">
                <a16:creationId xmlns:a16="http://schemas.microsoft.com/office/drawing/2014/main" xmlns="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5834"/>
            <a:ext cx="5472000" cy="360000"/>
          </a:xfrm>
        </p:spPr>
        <p:txBody>
          <a:bodyPr rtlCol="0" anchor="t"/>
          <a:lstStyle>
            <a:lvl1pPr marL="0" indent="0"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2">
            <a:extLst>
              <a:ext uri="{FF2B5EF4-FFF2-40B4-BE49-F238E27FC236}">
                <a16:creationId xmlns:a16="http://schemas.microsoft.com/office/drawing/2014/main" xmlns="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023668"/>
            <a:ext cx="5472000" cy="4168332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2" name="Сравнение слева — заполнитель 2">
            <a:extLst>
              <a:ext uri="{FF2B5EF4-FFF2-40B4-BE49-F238E27FC236}">
                <a16:creationId xmlns:a16="http://schemas.microsoft.com/office/drawing/2014/main" xmlns="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1516359"/>
            <a:ext cx="5472000" cy="358775"/>
          </a:xfrm>
        </p:spPr>
        <p:txBody>
          <a:bodyPr rtlCol="0"/>
          <a:lstStyle>
            <a:lvl1pPr marL="0" indent="0"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8" name="Текст 4">
            <a:extLst>
              <a:ext uri="{FF2B5EF4-FFF2-40B4-BE49-F238E27FC236}">
                <a16:creationId xmlns:a16="http://schemas.microsoft.com/office/drawing/2014/main" xmlns="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020359"/>
            <a:ext cx="5472113" cy="4170891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E8FD215-79E5-48E4-95DB-2C5E5A1F8E8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DF905B34-4C18-4A8D-8167-57B7BF03D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ое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6">
            <a:extLst>
              <a:ext uri="{FF2B5EF4-FFF2-40B4-BE49-F238E27FC236}">
                <a16:creationId xmlns:a16="http://schemas.microsoft.com/office/drawing/2014/main" xmlns="" id="{FDA3C530-12F9-48FC-BC5E-D34BDC504BC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44000" y="143999"/>
            <a:ext cx="11905200" cy="6047999"/>
          </a:xfrm>
          <a:solidFill>
            <a:schemeClr val="bg1">
              <a:lumMod val="95000"/>
            </a:schemeClr>
          </a:solidFill>
        </p:spPr>
        <p:txBody>
          <a:bodyPr lIns="0" rIns="0"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64900" y="4910452"/>
            <a:ext cx="4101900" cy="773546"/>
          </a:xfrm>
          <a:solidFill>
            <a:schemeClr val="tx1"/>
          </a:solidFill>
        </p:spPr>
        <p:txBody>
          <a:bodyPr lIns="180000" tIns="72000" rIns="180000" rtlCol="0" anchor="t"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dirty="0"/>
              <a:t>Введите подпись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3EC14527-4DF5-4A98-AE66-C80F3B8E6D2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78C031A-1E1B-4E18-9052-CA6639754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4000" y="144000"/>
            <a:ext cx="11905200" cy="6570000"/>
          </a:xfrm>
          <a:solidFill>
            <a:schemeClr val="bg1">
              <a:lumMod val="95000"/>
            </a:schemeClr>
          </a:solidFill>
        </p:spPr>
        <p:txBody>
          <a:bodyPr lIns="1764000" rIns="0" rtlCol="0" anchor="ctr"/>
          <a:lstStyle>
            <a:lvl1pPr marL="0" indent="0" algn="l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15412" y="360000"/>
            <a:ext cx="4416588" cy="4716572"/>
          </a:xfrm>
          <a:gradFill>
            <a:gsLst>
              <a:gs pos="4600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80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Спасибо за внимание!</a:t>
            </a:r>
          </a:p>
        </p:txBody>
      </p:sp>
      <p:sp>
        <p:nvSpPr>
          <p:cNvPr id="3" name="Текст 5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415413" y="5076572"/>
            <a:ext cx="4416587" cy="1421429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468000" rtlCol="0"/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dirty="0"/>
              <a:t>Полное имя</a:t>
            </a:r>
          </a:p>
        </p:txBody>
      </p:sp>
      <p:sp>
        <p:nvSpPr>
          <p:cNvPr id="20" name="Текст 6">
            <a:extLst>
              <a:ext uri="{FF2B5EF4-FFF2-40B4-BE49-F238E27FC236}">
                <a16:creationId xmlns:a16="http://schemas.microsoft.com/office/drawing/2014/main" xmlns="" id="{CEB7A85F-8707-4B62-B299-F53931B8617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8708" y="5540135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Номер телефона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xmlns="" id="{BA4C7E3C-7C17-46E9-928A-D3D505EEAAE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48708" y="5809779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Электронная почта или контакт в социальной сети</a:t>
            </a:r>
          </a:p>
        </p:txBody>
      </p:sp>
      <p:sp>
        <p:nvSpPr>
          <p:cNvPr id="22" name="Текст 8">
            <a:extLst>
              <a:ext uri="{FF2B5EF4-FFF2-40B4-BE49-F238E27FC236}">
                <a16:creationId xmlns:a16="http://schemas.microsoft.com/office/drawing/2014/main" xmlns="" id="{6ADD6EB2-7D8E-4991-87A6-02723731EBE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48708" y="6079423"/>
            <a:ext cx="3396887" cy="196707"/>
          </a:xfrm>
        </p:spPr>
        <p:txBody>
          <a:bodyPr rtlCol="0"/>
          <a:lstStyle>
            <a:lvl1pPr marL="0" indent="0" algn="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Веб-сайт компании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60684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BE77267-9F51-4226-989C-ED57465596ED}"/>
              </a:ext>
            </a:extLst>
          </p:cNvPr>
          <p:cNvSpPr/>
          <p:nvPr userDrawn="1"/>
        </p:nvSpPr>
        <p:spPr>
          <a:xfrm>
            <a:off x="0" y="6714000"/>
            <a:ext cx="12192000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A2CC678-341F-44F8-AE2E-A6C84D75C56A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7A001A-FE8B-41CE-AC81-69D4A2339087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B1416AC-94BD-4442-B771-E1ACAA70367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BDB31DC4-A207-4A23-8E7A-40D0ECD04F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359999"/>
            <a:ext cx="4416588" cy="5321927"/>
          </a:xfrm>
          <a:gradFill>
            <a:gsLst>
              <a:gs pos="4600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80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999" y="5681926"/>
            <a:ext cx="4416587" cy="816075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847993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9100" y="804500"/>
            <a:ext cx="4416588" cy="3818712"/>
          </a:xfrm>
          <a:gradFill>
            <a:gsLst>
              <a:gs pos="4600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80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заголовок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099" y="4623212"/>
            <a:ext cx="4416587" cy="816075"/>
          </a:xfrm>
          <a:solidFill>
            <a:schemeClr val="bg1">
              <a:alpha val="80000"/>
            </a:schemeClr>
          </a:solidFill>
          <a:ln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tIns="144000" rIns="180000" rtlCol="0"/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54632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456F629-658F-4B7E-A1D1-2522EA76B0D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35380A33-49FB-43FC-B60E-34A2E5556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734501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F449EF3-C757-4F43-906C-DE0FF6262B2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216924A5-8BD5-4AC6-84B9-2F1A4AFCF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10" name="Объект 3">
            <a:extLst>
              <a:ext uri="{FF2B5EF4-FFF2-40B4-BE49-F238E27FC236}">
                <a16:creationId xmlns:a16="http://schemas.microsoft.com/office/drawing/2014/main" xmlns="" id="{4C657649-400B-459D-918F-D5C58351D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9886" y="1512000"/>
            <a:ext cx="5472114" cy="466496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1" name="Объект 2">
            <a:extLst>
              <a:ext uri="{FF2B5EF4-FFF2-40B4-BE49-F238E27FC236}">
                <a16:creationId xmlns:a16="http://schemas.microsoft.com/office/drawing/2014/main" xmlns="" id="{F923135C-68B1-4D2B-80D0-318CB859F7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1886" y="1512000"/>
            <a:ext cx="5472114" cy="466496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891552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F449EF3-C757-4F43-906C-DE0FF6262B2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216924A5-8BD5-4AC6-84B9-2F1A4AFCF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7" name="Текст 2">
            <a:extLst>
              <a:ext uri="{FF2B5EF4-FFF2-40B4-BE49-F238E27FC236}">
                <a16:creationId xmlns:a16="http://schemas.microsoft.com/office/drawing/2014/main" xmlns="" id="{6BF39E7D-3145-466A-B07A-D49E661CE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886" y="1512000"/>
            <a:ext cx="5472114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2" name="Текст 4">
            <a:extLst>
              <a:ext uri="{FF2B5EF4-FFF2-40B4-BE49-F238E27FC236}">
                <a16:creationId xmlns:a16="http://schemas.microsoft.com/office/drawing/2014/main" xmlns="" id="{D33A71EE-E94D-4F02-B8C5-DC59F45638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99886" y="1512000"/>
            <a:ext cx="5472114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3" name="Объект 5">
            <a:extLst>
              <a:ext uri="{FF2B5EF4-FFF2-40B4-BE49-F238E27FC236}">
                <a16:creationId xmlns:a16="http://schemas.microsoft.com/office/drawing/2014/main" xmlns="" id="{EF63D731-8A55-4A6C-A975-9B0F1F4356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99886" y="2505075"/>
            <a:ext cx="5472114" cy="368458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4" name="Объект 3">
            <a:extLst>
              <a:ext uri="{FF2B5EF4-FFF2-40B4-BE49-F238E27FC236}">
                <a16:creationId xmlns:a16="http://schemas.microsoft.com/office/drawing/2014/main" xmlns="" id="{60CBD79B-0266-4692-9562-0F7706A271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1887" y="2505075"/>
            <a:ext cx="5472114" cy="368458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2255151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Подзаголовок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511476"/>
            <a:ext cx="3600450" cy="4679249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1" name="Текст 5">
            <a:extLst>
              <a:ext uri="{FF2B5EF4-FFF2-40B4-BE49-F238E27FC236}">
                <a16:creationId xmlns:a16="http://schemas.microsoft.com/office/drawing/2014/main" xmlns="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511475"/>
            <a:ext cx="360045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684F2FFD-7164-411A-96A5-A5211A6CA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654388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 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xmlns="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 dirty="0"/>
              <a:t>Подзаголовок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3" name="Текст 5">
            <a:extLst>
              <a:ext uri="{FF2B5EF4-FFF2-40B4-BE49-F238E27FC236}">
                <a16:creationId xmlns:a16="http://schemas.microsoft.com/office/drawing/2014/main" xmlns="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5" name="Текст 6">
            <a:extLst>
              <a:ext uri="{FF2B5EF4-FFF2-40B4-BE49-F238E27FC236}">
                <a16:creationId xmlns:a16="http://schemas.microsoft.com/office/drawing/2014/main" xmlns="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xmlns="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D8B3FD9-234A-4B72-9A91-D7DD23D39CDC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1FDBADDA-AF39-45A0-BBAB-A87608C0A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9748372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3186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59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14" name="Текст 3">
            <a:extLst>
              <a:ext uri="{FF2B5EF4-FFF2-40B4-BE49-F238E27FC236}">
                <a16:creationId xmlns:a16="http://schemas.microsoft.com/office/drawing/2014/main" xmlns="" id="{8A083984-DDF1-4D26-BB0A-9EE8430AB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5601" y="4889910"/>
            <a:ext cx="4840085" cy="816077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vert="horz" lIns="0" tIns="144000" rIns="180000" bIns="0" rtlCol="0">
            <a:noAutofit/>
          </a:bodyPr>
          <a:lstStyle>
            <a:lvl1pPr marL="0" indent="0" algn="r">
              <a:buNone/>
              <a:defRPr lang="en-US">
                <a:solidFill>
                  <a:schemeClr val="tx1"/>
                </a:solidFill>
              </a:defRPr>
            </a:lvl1pPr>
          </a:lstStyle>
          <a:p>
            <a:pPr marL="266700" lvl="0" indent="-266700" algn="r" rtl="0"/>
            <a:r>
              <a:rPr lang="ru-RU" noProof="0" smtClean="0"/>
              <a:t>Образец текста</a:t>
            </a:r>
          </a:p>
        </p:txBody>
      </p:sp>
      <p:sp>
        <p:nvSpPr>
          <p:cNvPr id="15" name="Объект 2">
            <a:extLst>
              <a:ext uri="{FF2B5EF4-FFF2-40B4-BE49-F238E27FC236}">
                <a16:creationId xmlns:a16="http://schemas.microsoft.com/office/drawing/2014/main" xmlns="" id="{305EC740-58FD-4D74-B7D7-DA487FC5EC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987425"/>
            <a:ext cx="5472000" cy="4718562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304204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B24018-690B-4552-9994-3F090E16014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4D8B2323-066D-4AC1-9FC8-A06D7E8B581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F30A9B71-A789-4057-B729-15D78CF34E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5601" y="3263898"/>
            <a:ext cx="4840085" cy="1626013"/>
          </a:xfrm>
          <a:gradFill>
            <a:gsLst>
              <a:gs pos="31860">
                <a:schemeClr val="bg1">
                  <a:alpha val="90000"/>
                </a:schemeClr>
              </a:gs>
              <a:gs pos="0">
                <a:schemeClr val="accent1">
                  <a:lumMod val="20000"/>
                  <a:lumOff val="80000"/>
                  <a:alpha val="50000"/>
                </a:schemeClr>
              </a:gs>
              <a:gs pos="59000">
                <a:schemeClr val="bg1"/>
              </a:gs>
            </a:gsLst>
            <a:lin ang="3600000" scaled="0"/>
          </a:gradFill>
        </p:spPr>
        <p:txBody>
          <a:bodyPr lIns="72000" rIns="180000" bIns="180000" rtlCol="0" anchor="b"/>
          <a:lstStyle>
            <a:lvl1pPr algn="r">
              <a:lnSpc>
                <a:spcPts val="4700"/>
              </a:lnSpc>
              <a:defRPr sz="45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название презентации</a:t>
            </a:r>
          </a:p>
        </p:txBody>
      </p:sp>
      <p:sp>
        <p:nvSpPr>
          <p:cNvPr id="14" name="Текст 3">
            <a:extLst>
              <a:ext uri="{FF2B5EF4-FFF2-40B4-BE49-F238E27FC236}">
                <a16:creationId xmlns:a16="http://schemas.microsoft.com/office/drawing/2014/main" xmlns="" id="{8A083984-DDF1-4D26-BB0A-9EE8430AB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5601" y="4889910"/>
            <a:ext cx="4840085" cy="816077"/>
          </a:xfrm>
          <a:solidFill>
            <a:schemeClr val="bg1">
              <a:alpha val="80000"/>
            </a:schemeClr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accent1"/>
                </a:gs>
              </a:gsLst>
              <a:lin ang="0" scaled="0"/>
            </a:gradFill>
          </a:ln>
        </p:spPr>
        <p:txBody>
          <a:bodyPr vert="horz" lIns="0" tIns="144000" rIns="180000" bIns="0" rtlCol="0">
            <a:noAutofit/>
          </a:bodyPr>
          <a:lstStyle>
            <a:lvl1pPr marL="0" indent="0" algn="r">
              <a:buNone/>
              <a:defRPr lang="en-US">
                <a:solidFill>
                  <a:schemeClr val="tx1"/>
                </a:solidFill>
              </a:defRPr>
            </a:lvl1pPr>
          </a:lstStyle>
          <a:p>
            <a:pPr marL="266700" lvl="0" indent="-266700" algn="r" rtl="0"/>
            <a:r>
              <a:rPr lang="ru-RU" noProof="0" smtClean="0"/>
              <a:t>Образец текста</a:t>
            </a:r>
          </a:p>
        </p:txBody>
      </p:sp>
      <p:sp>
        <p:nvSpPr>
          <p:cNvPr id="7" name="Рисунок 2">
            <a:extLst>
              <a:ext uri="{FF2B5EF4-FFF2-40B4-BE49-F238E27FC236}">
                <a16:creationId xmlns:a16="http://schemas.microsoft.com/office/drawing/2014/main" xmlns="" id="{E28466D9-7530-474E-BC12-1642958B72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5999" y="987425"/>
            <a:ext cx="5471999" cy="4718561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960549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87D291-05F0-4DD7-A728-945B6C9F2382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61A6105F-5309-4A56-AAF2-8D4A0477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505855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BDA9BE28-009E-4D88-9951-81B453F75A4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solidFill>
            <a:schemeClr val="bg1"/>
          </a:solidFill>
        </p:spPr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13976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6726F2C-157B-477E-AD76-8F54126834C2}"/>
              </a:ext>
            </a:extLst>
          </p:cNvPr>
          <p:cNvSpPr/>
          <p:nvPr userDrawn="1"/>
        </p:nvSpPr>
        <p:spPr>
          <a:xfrm>
            <a:off x="0" y="6191250"/>
            <a:ext cx="12192000" cy="6667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rtl="0"/>
            <a:r>
              <a:rPr lang="ru-RU" noProof="0" dirty="0"/>
              <a:t>Щелкните, чтобы изменить заголовок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40000" cy="4377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74FB90F-5E6B-4508-96BB-939635D11AFF}"/>
              </a:ext>
            </a:extLst>
          </p:cNvPr>
          <p:cNvSpPr/>
          <p:nvPr userDrawn="1"/>
        </p:nvSpPr>
        <p:spPr>
          <a:xfrm>
            <a:off x="0" y="0"/>
            <a:ext cx="12192000" cy="14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74A1CB7-B157-440C-BA82-A62890EF3721}"/>
              </a:ext>
            </a:extLst>
          </p:cNvPr>
          <p:cNvSpPr/>
          <p:nvPr userDrawn="1"/>
        </p:nvSpPr>
        <p:spPr>
          <a:xfrm>
            <a:off x="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EE5B1BAC-5CBE-4B0E-B0AA-1C05EBEE964E}"/>
              </a:ext>
            </a:extLst>
          </p:cNvPr>
          <p:cNvSpPr/>
          <p:nvPr userDrawn="1"/>
        </p:nvSpPr>
        <p:spPr>
          <a:xfrm>
            <a:off x="12048000" y="92074"/>
            <a:ext cx="144000" cy="6629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:a16="http://schemas.microsoft.com/office/drawing/2014/main" xmlns="" id="{168BD16A-5998-4CCA-B0F2-62F67B639AF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36000 w 12192000"/>
              <a:gd name="connsiteY0" fmla="*/ 36000 h 6858000"/>
              <a:gd name="connsiteX1" fmla="*/ 36000 w 12192000"/>
              <a:gd name="connsiteY1" fmla="*/ 6822000 h 6858000"/>
              <a:gd name="connsiteX2" fmla="*/ 12156000 w 12192000"/>
              <a:gd name="connsiteY2" fmla="*/ 6822000 h 6858000"/>
              <a:gd name="connsiteX3" fmla="*/ 12156000 w 12192000"/>
              <a:gd name="connsiteY3" fmla="*/ 36000 h 6858000"/>
              <a:gd name="connsiteX4" fmla="*/ 0 w 12192000"/>
              <a:gd name="connsiteY4" fmla="*/ 0 h 6858000"/>
              <a:gd name="connsiteX5" fmla="*/ 36000 w 12192000"/>
              <a:gd name="connsiteY5" fmla="*/ 0 h 6858000"/>
              <a:gd name="connsiteX6" fmla="*/ 12156000 w 12192000"/>
              <a:gd name="connsiteY6" fmla="*/ 0 h 6858000"/>
              <a:gd name="connsiteX7" fmla="*/ 12192000 w 12192000"/>
              <a:gd name="connsiteY7" fmla="*/ 0 h 6858000"/>
              <a:gd name="connsiteX8" fmla="*/ 12192000 w 12192000"/>
              <a:gd name="connsiteY8" fmla="*/ 36000 h 6858000"/>
              <a:gd name="connsiteX9" fmla="*/ 12192000 w 12192000"/>
              <a:gd name="connsiteY9" fmla="*/ 6822000 h 6858000"/>
              <a:gd name="connsiteX10" fmla="*/ 12192000 w 12192000"/>
              <a:gd name="connsiteY10" fmla="*/ 6858000 h 6858000"/>
              <a:gd name="connsiteX11" fmla="*/ 12156000 w 12192000"/>
              <a:gd name="connsiteY11" fmla="*/ 6858000 h 6858000"/>
              <a:gd name="connsiteX12" fmla="*/ 36000 w 12192000"/>
              <a:gd name="connsiteY12" fmla="*/ 6858000 h 6858000"/>
              <a:gd name="connsiteX13" fmla="*/ 0 w 12192000"/>
              <a:gd name="connsiteY13" fmla="*/ 6858000 h 6858000"/>
              <a:gd name="connsiteX14" fmla="*/ 0 w 12192000"/>
              <a:gd name="connsiteY14" fmla="*/ 6822000 h 6858000"/>
              <a:gd name="connsiteX15" fmla="*/ 0 w 12192000"/>
              <a:gd name="connsiteY15" fmla="*/ 36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6858000">
                <a:moveTo>
                  <a:pt x="36000" y="36000"/>
                </a:moveTo>
                <a:lnTo>
                  <a:pt x="36000" y="6822000"/>
                </a:lnTo>
                <a:lnTo>
                  <a:pt x="12156000" y="6822000"/>
                </a:lnTo>
                <a:lnTo>
                  <a:pt x="12156000" y="36000"/>
                </a:lnTo>
                <a:close/>
                <a:moveTo>
                  <a:pt x="0" y="0"/>
                </a:moveTo>
                <a:lnTo>
                  <a:pt x="36000" y="0"/>
                </a:lnTo>
                <a:lnTo>
                  <a:pt x="12156000" y="0"/>
                </a:lnTo>
                <a:lnTo>
                  <a:pt x="12192000" y="0"/>
                </a:lnTo>
                <a:lnTo>
                  <a:pt x="12192000" y="36000"/>
                </a:lnTo>
                <a:lnTo>
                  <a:pt x="12192000" y="6822000"/>
                </a:lnTo>
                <a:lnTo>
                  <a:pt x="12192000" y="6858000"/>
                </a:lnTo>
                <a:lnTo>
                  <a:pt x="12156000" y="6858000"/>
                </a:lnTo>
                <a:lnTo>
                  <a:pt x="36000" y="6858000"/>
                </a:lnTo>
                <a:lnTo>
                  <a:pt x="0" y="6858000"/>
                </a:lnTo>
                <a:lnTo>
                  <a:pt x="0" y="6822000"/>
                </a:lnTo>
                <a:lnTo>
                  <a:pt x="0" y="36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77425" y="6322399"/>
            <a:ext cx="370575" cy="36512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4000" y="6322399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1" name="Надпись 20">
            <a:extLst>
              <a:ext uri="{FF2B5EF4-FFF2-40B4-BE49-F238E27FC236}">
                <a16:creationId xmlns:a16="http://schemas.microsoft.com/office/drawing/2014/main" xmlns="" id="{B3839907-C37E-4F37-B9BB-92B4A49360E6}"/>
              </a:ext>
            </a:extLst>
          </p:cNvPr>
          <p:cNvSpPr txBox="1"/>
          <p:nvPr userDrawn="1"/>
        </p:nvSpPr>
        <p:spPr>
          <a:xfrm>
            <a:off x="10194026" y="6258973"/>
            <a:ext cx="1577974" cy="427535"/>
          </a:xfrm>
          <a:prstGeom prst="rect">
            <a:avLst/>
          </a:prstGeom>
          <a:noFill/>
        </p:spPr>
        <p:txBody>
          <a:bodyPr wrap="square" lIns="0" tIns="144000" rIns="0" bIns="0" rtlCol="0">
            <a:spAutoFit/>
          </a:bodyPr>
          <a:lstStyle/>
          <a:p>
            <a:pPr algn="ctr" rtl="0">
              <a:lnSpc>
                <a:spcPts val="1100"/>
              </a:lnSpc>
            </a:pPr>
            <a:r>
              <a:rPr lang="ru-RU" sz="2000" b="1" spc="0" noProof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Contoso</a:t>
            </a:r>
            <a:r>
              <a:rPr lang="ru-RU" sz="2000" b="1" spc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spc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0" i="1" spc="600" noProof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Suites</a:t>
            </a:r>
            <a:endParaRPr lang="ru-RU" sz="1100" b="0" i="1" spc="600" noProof="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65" r:id="rId4"/>
    <p:sldLayoutId id="2147483666" r:id="rId5"/>
    <p:sldLayoutId id="2147483659" r:id="rId6"/>
    <p:sldLayoutId id="2147483660" r:id="rId7"/>
    <p:sldLayoutId id="2147483664" r:id="rId8"/>
    <p:sldLayoutId id="2147483668" r:id="rId9"/>
    <p:sldLayoutId id="2147483669" r:id="rId10"/>
    <p:sldLayoutId id="2147483650" r:id="rId11"/>
    <p:sldLayoutId id="2147483652" r:id="rId12"/>
    <p:sldLayoutId id="2147483667" r:id="rId13"/>
    <p:sldLayoutId id="2147483656" r:id="rId14"/>
    <p:sldLayoutId id="2147483657" r:id="rId15"/>
    <p:sldLayoutId id="2147483671" r:id="rId16"/>
    <p:sldLayoutId id="2147483672" r:id="rId17"/>
    <p:sldLayoutId id="2147483654" r:id="rId18"/>
    <p:sldLayoutId id="2147483655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Rockwell" panose="02060603020205020403" pitchFamily="18" charset="0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molodost-live.ru/5-osobennostey-uhoda-za-volosami-posle-60.html" TargetMode="External"/><Relationship Id="rId3" Type="http://schemas.openxmlformats.org/officeDocument/2006/relationships/image" Target="../media/image12.jpeg"/><Relationship Id="rId7" Type="http://schemas.openxmlformats.org/officeDocument/2006/relationships/hyperlink" Target="https://www.alerana.ru/stati/vosstanovlenie-volos-pravilnyy-ukhod-stimulirovanie-rosta/ukhod-za-volosami-posle-60-let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yandex.ru/search/?text=&#1084;&#1072;&#1089;&#1082;&#1080;+&#1076;&#1083;&#1103;+&#1074;&#1086;&#1083;&#1086;&#1089;+&#1087;&#1086;&#1089;&#1083;&#1077;+60+&#1083;&#1077;&#1090;+&#1074;+&#1076;&#1086;&#1084;&#1072;&#1096;&#1085;&#1080;&#1093;+&#1091;&#1089;&#1083;&#1086;&#1074;&#1080;&#1103;&#1093;&amp;clid=2270455&amp;banerid=6101004798:1761097752874084276:606df4e76e358f0059652cd2&amp;win=484&amp;lr=139142" TargetMode="External"/><Relationship Id="rId5" Type="http://schemas.openxmlformats.org/officeDocument/2006/relationships/hyperlink" Target="https://canadagoose-store.ru/wp-content/uploads/9/0/b/90b4fe7b0de55e431e2dd9d4d36ac252.jpeg" TargetMode="External"/><Relationship Id="rId4" Type="http://schemas.openxmlformats.org/officeDocument/2006/relationships/hyperlink" Target="https://canadagoose-store.ru/hair_care/5-effektivnyh-masok-dla-rosta-volos-v-domasnih-usloviah.html" TargetMode="External"/><Relationship Id="rId9" Type="http://schemas.openxmlformats.org/officeDocument/2006/relationships/hyperlink" Target="https://yandex.ru/images/search?from=tabbar&amp;img_url=https://lavali.ru/wp-content/uploads/d/8/8/d88b45cd312e213eebf4afac4fa50c8a.jpeg&amp;lr=139142&amp;p=1&amp;pos=36&amp;rpt=simage&amp;text=&#1084;&#1072;&#1089;&#1089;&#1072;&#1078;%20&#1075;&#1086;&#1083;&#1086;&#1074;&#1099;%20&#1087;&#1086;&#1089;&#1083;&#1077;%2060%20&#1083;&#1077;&#1090;%20&#1074;%20&#1076;&#1086;&#1084;&#1072;&#1096;&#1085;&#1080;&#1093;%20&#1091;&#1089;&#1083;&#1086;&#1074;&#1080;&#1103;&#1093;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ид снизу на заснеженные горы">
            <a:extLst>
              <a:ext uri="{FF2B5EF4-FFF2-40B4-BE49-F238E27FC236}">
                <a16:creationId xmlns:a16="http://schemas.microsoft.com/office/drawing/2014/main" xmlns="" id="{FB6C117D-C3C2-4923-B0BC-DC2F8814D0C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6853" y="144000"/>
            <a:ext cx="11899494" cy="6564531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853" y="138392"/>
            <a:ext cx="11899494" cy="657760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0208" y="515007"/>
            <a:ext cx="7609516" cy="619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1674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ид снизу на заснеженные горы">
            <a:extLst>
              <a:ext uri="{FF2B5EF4-FFF2-40B4-BE49-F238E27FC236}">
                <a16:creationId xmlns:a16="http://schemas.microsoft.com/office/drawing/2014/main" xmlns="" id="{199D014F-A091-4AB5-A7DE-AB7239BAF83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6853" y="144000"/>
            <a:ext cx="11899494" cy="6573323"/>
          </a:xfrm>
        </p:spPr>
      </p:pic>
      <p:sp>
        <p:nvSpPr>
          <p:cNvPr id="8" name="Прямоугольник 7"/>
          <p:cNvSpPr/>
          <p:nvPr/>
        </p:nvSpPr>
        <p:spPr>
          <a:xfrm>
            <a:off x="146853" y="144000"/>
            <a:ext cx="1189949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Следите за своим питанием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и в 60 лет волосы оставались красивыми, важно сбалансировать ежедневную диету. Правильное питание поможет избавиться практически от любой проблемы локонов и кожи головы. В рационе должны присутствовать протеины, жиры, клетчатка, углеводы, а также целебные витамины. А вот обилие сахара, алкоголя, жирной и острой пищи, наоборот, нужно исключить из жизни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Протеины.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Волосы более чем наполовину состоят из белков, основой которых являются аминокислоты. Важно включить в рацион мясо птицы, творог, рыбу, морепродукты, сою. Красивыми локонам позволит оставаться и желатин: хотя бы раз в неделю стоит употреблять фруктовое желе или холодец. Сыры, яйца, орехи, гречневая, рисовая и пшеничная крупы также богаты целебным белком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Жиры.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Хотя жиры приносят много калорий и холестерина, без этих элементов организм не может правильно функционировать. Без нужных жирных кислот локоны будут выглядеть сухими и безжизненными. Немного сметаны, творожной массы, утиного или гусиного мяса, сделают пряди блестящими и шелковистыми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2918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Вид с высоты птичьего полета на безлюдные снежные вершины">
            <a:extLst>
              <a:ext uri="{FF2B5EF4-FFF2-40B4-BE49-F238E27FC236}">
                <a16:creationId xmlns:a16="http://schemas.microsoft.com/office/drawing/2014/main" xmlns="" id="{D2F0B21B-60AF-4BFF-AB00-273F16E628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05508" y="144000"/>
            <a:ext cx="11941207" cy="6599700"/>
          </a:xfrm>
        </p:spPr>
      </p:pic>
      <p:sp>
        <p:nvSpPr>
          <p:cNvPr id="7" name="Прямоугольник 6"/>
          <p:cNvSpPr/>
          <p:nvPr/>
        </p:nvSpPr>
        <p:spPr>
          <a:xfrm>
            <a:off x="105508" y="144000"/>
            <a:ext cx="11941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Углеводы 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являются ценными для здоровья волос. Важно, чтобы их количество не превышало две трети дневного рациона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Микроэлементы.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Селен, кальций, железо, йод и цинк делают волосы сильными и красивыми. Важно включить в рацион мясо, овсяные хлопья, морепродукты, яйца, черный хлеб, молоко, семена подсолнечника и тыквы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Кремний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стимулирует волосяные луковицы, ускоряет рост волос и препятствует их выпадению. Этот элемент содержится в фасоли, луке, злаках, бананах, пшене, клубнике, петрушке, муке грубого помола, крапиве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Йод 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улучшает кровоток, а соответственно – питание волосяных луковиц. При нехватке этого элемента волосы не растут и могут начать выпадать. Чтобы восполнить недостаток йода в организме, важно потреблять морскую рыбу, морепродукты, а также поваренную йодированную соль.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9746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70" y="130126"/>
            <a:ext cx="11904784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00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62" y="137746"/>
            <a:ext cx="11728937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837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ид с высоты птичьего полета на безлюдные снежные вершины">
            <a:extLst>
              <a:ext uri="{FF2B5EF4-FFF2-40B4-BE49-F238E27FC236}">
                <a16:creationId xmlns:a16="http://schemas.microsoft.com/office/drawing/2014/main" xmlns="" id="{1AB66C4D-B643-4E90-84E0-FF247D592C3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4000" y="147228"/>
            <a:ext cx="11904000" cy="6534925"/>
          </a:xfrm>
        </p:spPr>
      </p:pic>
      <p:sp>
        <p:nvSpPr>
          <p:cNvPr id="8" name="Прямоугольник 7"/>
          <p:cNvSpPr/>
          <p:nvPr/>
        </p:nvSpPr>
        <p:spPr>
          <a:xfrm>
            <a:off x="144000" y="44536"/>
            <a:ext cx="1190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Маски против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седины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Касторовая маска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Регулярная обработка прядей касторовым маслом 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началаXX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 считается эффективным способом борьбы с сединой. Маску не нужно готовить, просто вотрите в кожу головы касторовое масло и распределите его по длине локонов. Затем наденьте шапочку для душа и утеплите голову вязаной шапкой или махровым полотенцем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Луковая маска.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приготовления смешайте сок одной луковицы с 1 ч. ложкой меда, 1 ч. ложкой оливкового масла. Добавьте в состав немного шампуня, как следует перемешайте ингредиенты и нанесите их на волосы. Состав следует подержать полчаса, а затем смыть водой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Чесночная маска.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Против седины отлично помогает втирание свежевыжатого чесночного сока в кожу головы. Состав следует подержать под полиэтиленом в течение 1,5-2 часов, а затем смыть водой 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шампунем.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Лимонно-морковная маска.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приготовления смешайте сок моркови и лимона в соотношении 1:3. Этот состав нужно втереть в кожу головы, а затем – распределить по всей длине волос, подержать около 30 минут и смыть шампунем с бальзамом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1159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62" y="139033"/>
            <a:ext cx="11869615" cy="657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421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Снег, падающий на деревья в лесу">
            <a:extLst>
              <a:ext uri="{FF2B5EF4-FFF2-40B4-BE49-F238E27FC236}">
                <a16:creationId xmlns:a16="http://schemas.microsoft.com/office/drawing/2014/main" xmlns="" id="{5374CEFF-A431-4745-B9D5-35B222FD3F6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tretch>
            <a:fillRect/>
          </a:stretch>
        </p:blipFill>
        <p:spPr>
          <a:xfrm>
            <a:off x="116500" y="143998"/>
            <a:ext cx="11929957" cy="6608493"/>
          </a:xfrm>
        </p:spPr>
      </p:pic>
      <p:sp>
        <p:nvSpPr>
          <p:cNvPr id="5" name="Прямоугольник 4"/>
          <p:cNvSpPr/>
          <p:nvPr/>
        </p:nvSpPr>
        <p:spPr>
          <a:xfrm>
            <a:off x="116499" y="143998"/>
            <a:ext cx="11929957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из отвара шиповника.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приготовления следует взять 2 ст. ложки плодов шиповника и залить их стаканом горячей воды. Состав следует подержать на водяной бане примерно 15 минут, процедить, остудить и втирать в кожу головы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из корня лопуха.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приготовления 2 ст. ложки корня лопуха следует залить 0,5 литрами воды. Состав следует кипятить на медленном огне, пока в кастрюле не станет в два раза меньше воды. В отвар нужно добавить 2 ч. ложки семян укропа и дать ему настояться пару часов. Состав необходимо ежедневно втирать в кожу головы в течение 2-3 месяцев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Отвар из женьшеня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отлично влияет на выработку естественного пигмента. Для приготовления нужно смешать 1 ст. ложку измельченного корня женьшеня и залить 200 мл воды. Затем отвар должен томиться на медленном огне или водяной бане 10 минут, после чего его следует процедить и втереть в кожу головы.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5219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9</a:t>
            </a:fld>
            <a:endParaRPr lang="ru-RU" noProof="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61" y="165360"/>
            <a:ext cx="11889739" cy="65116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0354" y="0"/>
            <a:ext cx="71278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Маски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 выпадения волос</a:t>
            </a:r>
          </a:p>
        </p:txBody>
      </p:sp>
    </p:spTree>
    <p:extLst>
      <p:ext uri="{BB962C8B-B14F-4D97-AF65-F5344CB8AC3E}">
        <p14:creationId xmlns:p14="http://schemas.microsoft.com/office/powerpoint/2010/main" xmlns="" val="3206773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Снег, падающий на деревья в лесу">
            <a:extLst>
              <a:ext uri="{FF2B5EF4-FFF2-40B4-BE49-F238E27FC236}">
                <a16:creationId xmlns:a16="http://schemas.microsoft.com/office/drawing/2014/main" xmlns="" id="{5374CEFF-A431-4745-B9D5-35B222FD3F6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tretch>
            <a:fillRect/>
          </a:stretch>
        </p:blipFill>
        <p:spPr>
          <a:xfrm>
            <a:off x="116499" y="143998"/>
            <a:ext cx="11929957" cy="6608493"/>
          </a:xfrm>
        </p:spPr>
      </p:pic>
      <p:sp>
        <p:nvSpPr>
          <p:cNvPr id="2" name="Прямоугольник 1"/>
          <p:cNvSpPr/>
          <p:nvPr/>
        </p:nvSpPr>
        <p:spPr>
          <a:xfrm>
            <a:off x="116499" y="161583"/>
            <a:ext cx="1192995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Медовая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маска. 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 чудодейственно влияет на сухую кожу головы и ослабленные луковицы. Приготовить состав на основе меда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просто:смешайте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одну измельченную луковицу с 5 дольками чеснока, а затем добавьте в состав 3 ст. ложки меда и 1 ч. ложку любого масла, если у вас сухие волосы. Состав необходимо втирать в кожу головы, а затем распределить по всей длине прядей и подержать 30 минут. Смывается маска под проточной водой с шампунем и лимонным соком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Горчичная маска. 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Домашняя маска на основе горчицы раздражает кожу головы и способствует притоку крови к волосяным луковицам. Для приготовления состава необходимо смешать 2 ст. ложки сухой горчицы, 2 ст. ложки репейного масла, 1 ст. ложку сахара, 1 желток. Состав следует нанести на корни и завернуть теплым полотенцем на 15-60 минут. Пользоваться маской нужно осторожно – нельзя допускать попадания состава в глаза и держать его на волосах дольше положенного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Репейная маска 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 одним из самых действенных средств против выпадения волос. Для ее приготовления смешайте 3 ст. ложки подогретого репейного масла с 2 ст. ложками лимонного сока, 2 ст. ложками меда и 2 куриными желтками. С маской следует походить час, а потом смыть с шампунем.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6599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11</a:t>
            </a:fld>
            <a:endParaRPr lang="ru-RU" noProof="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777" y="92132"/>
            <a:ext cx="8203223" cy="65953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7746" y="177914"/>
            <a:ext cx="37070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домашних масок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ускоряют рост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предотвращают выпадение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крепляют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улучшают текстуру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влажняют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«запаивают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секущиеся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кончики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отшелушивают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кожу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3548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Снег, падающий на деревья в лесу">
            <a:extLst>
              <a:ext uri="{FF2B5EF4-FFF2-40B4-BE49-F238E27FC236}">
                <a16:creationId xmlns:a16="http://schemas.microsoft.com/office/drawing/2014/main" xmlns="" id="{5374CEFF-A431-4745-B9D5-35B222FD3F6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tretch>
            <a:fillRect/>
          </a:stretch>
        </p:blipFill>
        <p:spPr>
          <a:xfrm>
            <a:off x="116500" y="143998"/>
            <a:ext cx="11929957" cy="6608493"/>
          </a:xfrm>
        </p:spPr>
      </p:pic>
      <p:sp>
        <p:nvSpPr>
          <p:cNvPr id="2" name="Прямоугольник 1"/>
          <p:cNvSpPr/>
          <p:nvPr/>
        </p:nvSpPr>
        <p:spPr>
          <a:xfrm>
            <a:off x="116499" y="143998"/>
            <a:ext cx="1192995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Кофейная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Смешайте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ст. ложки молотого кофе, 1 ст. ложку меда и 1 ст. ложку оливкового масла. Полученную смесь вотрите в кожу голову. Через 60 минут смойте маску, используя шампунь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Касторовая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Соедините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ст. ложки касторового масла, 2 яичных желтка и 1 ст. ложку меда. Полученную маску нанесите на волосы, распределив ее по всей длине. Оберните голову тканью, оставьте на 30-60 минут, затем смойте шампунем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Луковая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понадобится большая луковица и 4-5 капель лавандового масла (оно устранит неприятный луковый запах). Луковицу измельчите в блендере или натрите на крупной терке. Процедите кашицу, добавьте в луковый сок масло лаванды, вотрите маску в кожу головы. Через 15-30 минут смойте, используя шампунь и кондиционер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27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13</a:t>
            </a:fld>
            <a:endParaRPr lang="ru-RU" noProof="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85" y="142013"/>
            <a:ext cx="11916115" cy="65349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1885" y="142013"/>
            <a:ext cx="661181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Горчичная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маски служит яичный желток. Добавьте в него 1 ст. ложку сухой горчицы, 1 ст. ложку сахара и 15 капель репейного масла. Тщательно смешайте ингредиенты и нанесите на сухие волосы.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Маску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держать на волосах от 15 до 60 минут, а после тщательно смыть шампунем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маски проведите тест на аллергическую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реакцию.Смойте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маску, если чувствуете сильное жжение. В противном случае вы рискуете получить ожог и ухудшить состояние кожи головы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наносите горчичную маску на чистые волосы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816031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Замерзшие капли на плоском стекле">
            <a:extLst>
              <a:ext uri="{FF2B5EF4-FFF2-40B4-BE49-F238E27FC236}">
                <a16:creationId xmlns:a16="http://schemas.microsoft.com/office/drawing/2014/main" xmlns="" id="{2771D128-D998-4ED8-9EB7-5F3516C8FC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6180" y="144000"/>
            <a:ext cx="11900839" cy="6570000"/>
          </a:xfrm>
        </p:spPr>
      </p:pic>
      <p:sp>
        <p:nvSpPr>
          <p:cNvPr id="2" name="Прямоугольник 1"/>
          <p:cNvSpPr/>
          <p:nvPr/>
        </p:nvSpPr>
        <p:spPr>
          <a:xfrm>
            <a:off x="146179" y="144000"/>
            <a:ext cx="1190083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 кожи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головы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головы — это техника стимулирования нервных окончаний, мышц и кровотока подушечками пальцев. Помимо положительного влияния на настроение, расслабляющее свойство массажа благоприятно сказывается на состоянии волос. Чем интенсивнее приток крови к голове, тем больше питательных веществ и кислорода получают волосяные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луковицы.В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исследовании, опубликованном на сайте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Национального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биотехнологической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США,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всего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минуты массажа в день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значительному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росту 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уплотнению волос.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0" y="2031265"/>
            <a:ext cx="8332268" cy="468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7152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Замерзшие капли на плоском стекле">
            <a:extLst>
              <a:ext uri="{FF2B5EF4-FFF2-40B4-BE49-F238E27FC236}">
                <a16:creationId xmlns:a16="http://schemas.microsoft.com/office/drawing/2014/main" xmlns="" id="{2771D128-D998-4ED8-9EB7-5F3516C8FC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6180" y="144000"/>
            <a:ext cx="11900839" cy="6570000"/>
          </a:xfrm>
        </p:spPr>
      </p:pic>
      <p:sp>
        <p:nvSpPr>
          <p:cNvPr id="19" name="Прямоугольник 18"/>
          <p:cNvSpPr/>
          <p:nvPr/>
        </p:nvSpPr>
        <p:spPr>
          <a:xfrm>
            <a:off x="146180" y="144000"/>
            <a:ext cx="1183773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Пошаговая инструкция: как сделать массаж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головы</a:t>
            </a:r>
          </a:p>
          <a:p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подушечками пальцев по волосам, двигаясь прямо ото лба к затылку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Время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выполнения: 1-2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Круговыми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движениями пальцев, словно рисуете спираль, двигайтесь ото лба 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затылку.Время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выполнения: 1-2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минПовторите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предыдущие шаги, двигаясь в обратном направлении, — от затылка ко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лбу.Время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выполнения: 1,5-2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ладони на волосы. Плавными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слегка надавливая на голову, двигайтесь вперед-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назад.Время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выполнения: 1-1,5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волосы рукой в хвост и слегка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потяните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у вас короткие волосы, вы можете тянуть за отдельные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пряди.Время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выполнения: до 1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Завершите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 расслабляющей стимуляцией ушей, уделяя особое внимание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мочкам.Время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выполнения: 30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553" y="4210614"/>
            <a:ext cx="4450465" cy="250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3678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63" y="143544"/>
            <a:ext cx="11766802" cy="653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957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Замерзшие капли на плоском стекле">
            <a:extLst>
              <a:ext uri="{FF2B5EF4-FFF2-40B4-BE49-F238E27FC236}">
                <a16:creationId xmlns:a16="http://schemas.microsoft.com/office/drawing/2014/main" xmlns="" id="{2771D128-D998-4ED8-9EB7-5F3516C8FC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tretch>
            <a:fillRect/>
          </a:stretch>
        </p:blipFill>
        <p:spPr>
          <a:xfrm>
            <a:off x="146180" y="144000"/>
            <a:ext cx="11900839" cy="6570000"/>
          </a:xfrm>
        </p:spPr>
      </p:pic>
      <p:sp>
        <p:nvSpPr>
          <p:cNvPr id="17" name="Прямоугольник 16"/>
          <p:cNvSpPr/>
          <p:nvPr/>
        </p:nvSpPr>
        <p:spPr>
          <a:xfrm>
            <a:off x="146179" y="144000"/>
            <a:ext cx="1190083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canadagoose-store.ru/hair_care/5-effektivnyh-masok-dla-rosta-volos-v-domasnih-usloviah.html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canadagoose-store.ru/wp-content/uploads/9/0/b/90b4fe7b0de55e431e2dd9d4d36ac252.jpeg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https://yandex.ru/search/?text=</a:t>
            </a:r>
            <a:r>
              <a:rPr lang="ru-RU" dirty="0">
                <a:hlinkClick r:id="rId6"/>
              </a:rPr>
              <a:t>маски+для+волос+после+60+лет+в+домашних+условиях&amp;</a:t>
            </a:r>
            <a:r>
              <a:rPr lang="en-US" dirty="0" err="1" smtClean="0">
                <a:hlinkClick r:id="rId6"/>
              </a:rPr>
              <a:t>clid</a:t>
            </a:r>
            <a:r>
              <a:rPr lang="en-US" dirty="0" smtClean="0">
                <a:hlinkClick r:id="rId6"/>
              </a:rPr>
              <a:t>=2270455&amp;banerid=6101004798%3A1761097752874084276%3A606df4e76e358f0059652cd2&amp;win=484&amp;lr=139142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7"/>
              </a:rPr>
              <a:t>https://www.alerana.ru/stati/vosstanovlenie-volos-pravilnyy-ukhod-stimulirovanie-rosta/ukhod-za-volosami-posle-60-let</a:t>
            </a:r>
            <a:r>
              <a:rPr lang="en-US" dirty="0" smtClean="0">
                <a:hlinkClick r:id="rId7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8"/>
              </a:rPr>
              <a:t>https://</a:t>
            </a:r>
            <a:r>
              <a:rPr lang="en-US" dirty="0" smtClean="0">
                <a:hlinkClick r:id="rId8"/>
              </a:rPr>
              <a:t>molodost-live.ru/5-osobennostey-uhoda-za-volosami-posle-60.html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9"/>
              </a:rPr>
              <a:t>https://yandex.ru/images/search?from=tabbar&amp;img_url=https%3A%2F%2Flavali.ru%2Fwp-content%2Fuploads%2Fd%2F8%2F8%2Fd88b45cd312e213eebf4afac4fa50c8a.jpeg&amp;lr=139142&amp;p=1&amp;pos=36&amp;rpt=simage&amp;text=</a:t>
            </a:r>
            <a:r>
              <a:rPr lang="ru-RU" dirty="0" smtClean="0">
                <a:hlinkClick r:id="rId9"/>
              </a:rPr>
              <a:t>массаж%20головы%20после%2060%20лет%20в%20домашних%20условиях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47299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38" y="156064"/>
            <a:ext cx="11746523" cy="652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89115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131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056AFF"/>
      </a:accent1>
      <a:accent2>
        <a:srgbClr val="FF391E"/>
      </a:accent2>
      <a:accent3>
        <a:srgbClr val="A1CC18"/>
      </a:accent3>
      <a:accent4>
        <a:srgbClr val="FFC000"/>
      </a:accent4>
      <a:accent5>
        <a:srgbClr val="1554B2"/>
      </a:accent5>
      <a:accent6>
        <a:srgbClr val="8BB20C"/>
      </a:accent6>
      <a:hlink>
        <a:srgbClr val="056AFF"/>
      </a:hlink>
      <a:folHlink>
        <a:srgbClr val="056AFF"/>
      </a:folHlink>
    </a:clrScheme>
    <a:fontScheme name="Custom 150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46000">
              <a:schemeClr val="bg1">
                <a:alpha val="90000"/>
              </a:schemeClr>
            </a:gs>
            <a:gs pos="0">
              <a:schemeClr val="accent1">
                <a:lumMod val="20000"/>
                <a:lumOff val="80000"/>
                <a:alpha val="50000"/>
              </a:schemeClr>
            </a:gs>
            <a:gs pos="80000">
              <a:schemeClr val="bg1">
                <a:lumMod val="95000"/>
              </a:schemeClr>
            </a:gs>
          </a:gsLst>
          <a:lin ang="3600000" scaled="0"/>
        </a:gradFill>
      </a:spPr>
      <a:bodyPr rot="0" spcFirstLastPara="0" vertOverflow="overflow" horzOverflow="overflow" vert="horz" wrap="square" lIns="72000" tIns="0" rIns="180000" bIns="180000" numCol="1" spcCol="0" rtlCol="0" fromWordArt="0" anchor="b" anchorCtr="0" forceAA="0" compatLnSpc="1">
        <a:prstTxWarp prst="textNoShape">
          <a:avLst/>
        </a:prstTxWarp>
        <a:noAutofit/>
      </a:bodyPr>
      <a:lstStyle>
        <a:defPPr algn="r">
          <a:lnSpc>
            <a:spcPts val="4700"/>
          </a:lnSpc>
          <a:spcBef>
            <a:spcPct val="0"/>
          </a:spcBef>
          <a:defRPr sz="4500">
            <a:solidFill>
              <a:schemeClr val="tx1"/>
            </a:solidFill>
            <a:latin typeface="Rockwell" panose="02060603020205020403" pitchFamily="18" charset="0"/>
            <a:ea typeface="+mj-ea"/>
            <a:cs typeface="+mj-cs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_30450365_TF44613219" id="{B861F51E-4AFA-4B32-9172-F095F776D64D}" vid="{676431AF-B0C4-4808-8895-3135B0AB25C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9BDB30-709D-4026-8321-5AB8945E755C}">
  <ds:schemaRefs>
    <ds:schemaRef ds:uri="fb0879af-3eba-417a-a55a-ffe6dcd6ca77"/>
    <ds:schemaRef ds:uri="http://purl.org/dc/terms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6dc4bcd6-49db-4c07-9060-8acfc67cef9f"/>
    <ds:schemaRef ds:uri="http://schemas.microsoft.com/sharepoint/v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BB53CF6-7709-4D46-84FE-D9CA668E74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FA4173-5E4C-420B-BDB8-C986336F3C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со снежным ландшафтом</Template>
  <TotalTime>0</TotalTime>
  <Words>626</Words>
  <Application>Microsoft Office PowerPoint</Application>
  <PresentationFormat>Произвольный</PresentationFormat>
  <Paragraphs>98</Paragraphs>
  <Slides>18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2023-08-15T19:44:53Z</dcterms:created>
  <dcterms:modified xsi:type="dcterms:W3CDTF">2023-12-25T05:22:51Z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