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08" r:id="rId1"/>
  </p:sldMasterIdLst>
  <p:notesMasterIdLst>
    <p:notesMasterId r:id="rId12"/>
  </p:notesMasterIdLst>
  <p:sldIdLst>
    <p:sldId id="256" r:id="rId2"/>
    <p:sldId id="259" r:id="rId3"/>
    <p:sldId id="257" r:id="rId4"/>
    <p:sldId id="258" r:id="rId5"/>
    <p:sldId id="260" r:id="rId6"/>
    <p:sldId id="261" r:id="rId7"/>
    <p:sldId id="265" r:id="rId8"/>
    <p:sldId id="266" r:id="rId9"/>
    <p:sldId id="267" r:id="rId10"/>
    <p:sldId id="26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50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-125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D007C-2CF7-49F1-9B16-242283509ADC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3895AD-C8CA-42E9-98E1-C36C7B5026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127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895AD-C8CA-42E9-98E1-C36C7B50266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137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1189096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319937" y="1016990"/>
            <a:ext cx="9572977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320801" y="1009651"/>
            <a:ext cx="9572977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1026029" y="702069"/>
            <a:ext cx="757108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10568399" y="655232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34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569" y="5357593"/>
            <a:ext cx="1618428" cy="365125"/>
          </a:xfrm>
        </p:spPr>
        <p:txBody>
          <a:bodyPr/>
          <a:lstStyle/>
          <a:p>
            <a:fld id="{E6E7A30D-C50B-4DBE-B6AE-967F434D693B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5393" y="5357593"/>
            <a:ext cx="671312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5241" y="5357593"/>
            <a:ext cx="738697" cy="365125"/>
          </a:xfrm>
        </p:spPr>
        <p:txBody>
          <a:bodyPr/>
          <a:lstStyle>
            <a:lvl1pPr algn="ctr">
              <a:defRPr/>
            </a:lvl1pPr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39" y="2239431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690" y="3725335"/>
            <a:ext cx="8308623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160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5958497" y="605163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5961889" y="603504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998940" y="576868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999745" y="576072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1475" y="293953"/>
            <a:ext cx="757108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7351" y="238675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043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8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4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5598" y="5885673"/>
            <a:ext cx="1618428" cy="365125"/>
          </a:xfrm>
        </p:spPr>
        <p:txBody>
          <a:bodyPr/>
          <a:lstStyle/>
          <a:p>
            <a:fld id="{E6E7A30D-C50B-4DBE-B6AE-967F434D693B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406" y="5829262"/>
            <a:ext cx="4696809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6418" y="5896962"/>
            <a:ext cx="738697" cy="365125"/>
          </a:xfrm>
        </p:spPr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998940" y="576868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993412" y="575769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5958497" y="605163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5953025" y="603920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1475" y="293953"/>
            <a:ext cx="757108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7351" y="238675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487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1249" y="5888738"/>
            <a:ext cx="1618428" cy="365125"/>
          </a:xfrm>
        </p:spPr>
        <p:txBody>
          <a:bodyPr/>
          <a:lstStyle/>
          <a:p>
            <a:fld id="{E6E7A30D-C50B-4DBE-B6AE-967F434D693B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426" y="5831038"/>
            <a:ext cx="4425391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2786" y="5900027"/>
            <a:ext cx="738697" cy="365125"/>
          </a:xfrm>
        </p:spPr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2" y="925691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0962" y="1106313"/>
            <a:ext cx="690503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01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75360" y="575310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75360" y="576072"/>
            <a:ext cx="102616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724989" y="273091"/>
            <a:ext cx="757108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10914593" y="203675"/>
            <a:ext cx="566928" cy="755904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60031" y="817583"/>
            <a:ext cx="9286993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50721" y="2119257"/>
            <a:ext cx="8261873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118" y="5809153"/>
            <a:ext cx="16184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E6E7A30D-C50B-4DBE-B6AE-967F434D693B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02" y="5809153"/>
            <a:ext cx="73869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6937" y="5809153"/>
            <a:ext cx="7386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9" r:id="rId1"/>
    <p:sldLayoutId id="2147484210" r:id="rId2"/>
    <p:sldLayoutId id="2147484211" r:id="rId3"/>
    <p:sldLayoutId id="2147484212" r:id="rId4"/>
    <p:sldLayoutId id="2147484213" r:id="rId5"/>
    <p:sldLayoutId id="2147484214" r:id="rId6"/>
    <p:sldLayoutId id="2147484215" r:id="rId7"/>
    <p:sldLayoutId id="2147484216" r:id="rId8"/>
    <p:sldLayoutId id="2147484217" r:id="rId9"/>
    <p:sldLayoutId id="2147484218" r:id="rId10"/>
    <p:sldLayoutId id="21474842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00019" y="1146968"/>
            <a:ext cx="8915399" cy="12538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Территориальный отраслевой исполнительный орган </a:t>
            </a:r>
            <a:b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государственной власти Свердловской области – Управление </a:t>
            </a:r>
            <a:b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социальной политики Министерства социальной политики</a:t>
            </a:r>
            <a:b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 Свердловской области № 15</a:t>
            </a:r>
            <a:endParaRPr lang="ru-RU" sz="22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60694" y="2895470"/>
            <a:ext cx="8915399" cy="1429457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3600" b="1" i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О выполнении Плана мероприятий </a:t>
            </a:r>
          </a:p>
          <a:p>
            <a:pPr algn="ctr">
              <a:spcBef>
                <a:spcPts val="0"/>
              </a:spcBef>
            </a:pPr>
            <a:r>
              <a:rPr lang="ru-RU" sz="3600" b="1" i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по противодействию коррупции </a:t>
            </a:r>
          </a:p>
          <a:p>
            <a:pPr algn="ctr">
              <a:spcBef>
                <a:spcPts val="0"/>
              </a:spcBef>
            </a:pPr>
            <a:r>
              <a:rPr lang="ru-RU" sz="3600" b="1" i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за </a:t>
            </a:r>
            <a:r>
              <a:rPr lang="ru-RU" sz="3600" b="1" i="1" spc="-50" dirty="0" smtClean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2023 </a:t>
            </a:r>
            <a:r>
              <a:rPr lang="ru-RU" sz="3600" b="1" i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2448548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6914" y="561189"/>
            <a:ext cx="9084685" cy="85370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Контроль за исполнением мер </a:t>
            </a: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по </a:t>
            </a:r>
            <a:b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предупреждению коррупции </a:t>
            </a:r>
            <a:endParaRPr lang="ru-RU" sz="28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521526" y="3061353"/>
            <a:ext cx="8257310" cy="599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Анализ практики применения организационных, разъяснительных и иных мер по недопущению должностными лицами коррупционного поведения 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521526" y="4080666"/>
            <a:ext cx="8257310" cy="599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2521526" y="5099979"/>
            <a:ext cx="8257310" cy="599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Рассмотрение правоприменительной практики по результатам вступивших в законную  силу решений судов 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521526" y="2073717"/>
            <a:ext cx="7917872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latin typeface="Liberation Serif" panose="02020603050405020304" pitchFamily="18" charset="0"/>
              </a:rPr>
              <a:t>Мониторинг </a:t>
            </a:r>
            <a:r>
              <a:rPr lang="ru-RU" dirty="0">
                <a:latin typeface="Liberation Serif" panose="02020603050405020304" pitchFamily="18" charset="0"/>
              </a:rPr>
              <a:t>состояния и эффективности противодействия коррупции, анализ реализации Плана по противодействию коррупции</a:t>
            </a:r>
          </a:p>
        </p:txBody>
      </p:sp>
    </p:spTree>
    <p:extLst>
      <p:ext uri="{BB962C8B-B14F-4D97-AF65-F5344CB8AC3E}">
        <p14:creationId xmlns:p14="http://schemas.microsoft.com/office/powerpoint/2010/main" val="536809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4110" y="600614"/>
            <a:ext cx="8890721" cy="79829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Основные направления работы Управления в целях выполнения плана мероприятий по противодействию коррупции за 2022 год</a:t>
            </a:r>
            <a:endParaRPr lang="ru-RU" sz="20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2740" y="1764144"/>
            <a:ext cx="8915400" cy="4535055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Выполнение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национального плана противодействия коррупции на 2021-2024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Нормативно-правовое обеспечение деятельности по противодействию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Повышение эффективности деятельности по противодействию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Мониторинг состояния и эффективности  противодействия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Организация работы по предупреждению коррупции в управлениях социальной политики и подведомственных учреждениях;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Совершенствование кадровой  работы по профилактике коррупционных и иных правонарушений;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Работа с обращениями граждан и организаций по фактам коррупции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Обеспечение открытости деятельности органов социальной защиты населения Свердловской области в сфере противодействия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Формирование в обществе нетерпимого отношения к проявлениям коррупции</a:t>
            </a: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042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5057" y="491889"/>
            <a:ext cx="8915400" cy="641272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Реализация запланированных мероприятий 2021 год</a:t>
            </a:r>
            <a:endParaRPr lang="ru-RU" sz="2400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44575" y="1331141"/>
            <a:ext cx="9010794" cy="4571949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предоставление сведений о доходах, расходах, имуществе и обязательствах имущественного характера и размещение их на сайте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конфликт интересов и порядок его урегулирования;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получение подарка, сдача и оценка подарка, реализация (выкупа) и зачисление средств, вырученных от его реализации;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уведомления представителя нанимателя при прохождении государственной гражданской службы;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типичные случаи неправомерного поведения, меры ответственности;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представление сведений об адресах сайтов и (или) страниц сайтов в информационно-телекоммуникационной сети «Интернет», на которых размещалась общедоступная информация, а также данные, позволяющие идентифицировать государственного гражданского служащего;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соблюдение ограничений, налагаемых на гражданина, замещавшего должность государственной или муниципальной службы, при заключении им трудового или гражданско-правового договора с организацией.</a:t>
            </a:r>
          </a:p>
        </p:txBody>
      </p:sp>
    </p:spTree>
    <p:extLst>
      <p:ext uri="{BB962C8B-B14F-4D97-AF65-F5344CB8AC3E}">
        <p14:creationId xmlns:p14="http://schemas.microsoft.com/office/powerpoint/2010/main" val="35681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5428" y="583351"/>
            <a:ext cx="9694286" cy="135247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Организация </a:t>
            </a: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работы </a:t>
            </a: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комиссии по соблюдению </a:t>
            </a:r>
            <a:b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требований к служебному поведению и урегулированию </a:t>
            </a:r>
            <a:b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конфликта интересов в Управлении социальной</a:t>
            </a:r>
            <a:b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 политики № 15 </a:t>
            </a:r>
            <a:endParaRPr lang="ru-RU" sz="2000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18563" y="2565280"/>
            <a:ext cx="3173384" cy="1171833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2200" b="1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Заседание комиссии по соблюдению требований к служебному поведению и урегулированию конфликта интересов</a:t>
            </a:r>
          </a:p>
          <a:p>
            <a:endParaRPr lang="ru-RU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1928191" y="4660885"/>
            <a:ext cx="2265622" cy="8905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2021 </a:t>
            </a:r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год – 0</a:t>
            </a:r>
          </a:p>
          <a:p>
            <a:pPr algn="ctr"/>
            <a:r>
              <a:rPr lang="ru-RU" sz="1400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7946330" y="4659235"/>
            <a:ext cx="2310853" cy="8905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2023 </a:t>
            </a:r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год – 0</a:t>
            </a:r>
          </a:p>
          <a:p>
            <a:pPr algn="ctr"/>
            <a:r>
              <a:rPr lang="ru-RU" sz="1400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4949687" y="4660885"/>
            <a:ext cx="2365513" cy="8905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2022 </a:t>
            </a:r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год – 0</a:t>
            </a:r>
          </a:p>
          <a:p>
            <a:pPr algn="ctr"/>
            <a:r>
              <a:rPr lang="ru-RU" sz="1400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cxnSp>
        <p:nvCxnSpPr>
          <p:cNvPr id="7" name="Прямая соединительная линия 6"/>
          <p:cNvCxnSpPr>
            <a:stCxn id="3" idx="2"/>
            <a:endCxn id="9" idx="0"/>
          </p:cNvCxnSpPr>
          <p:nvPr/>
        </p:nvCxnSpPr>
        <p:spPr>
          <a:xfrm flipH="1">
            <a:off x="3061002" y="3737113"/>
            <a:ext cx="3044253" cy="9237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stCxn id="3" idx="2"/>
            <a:endCxn id="11" idx="0"/>
          </p:cNvCxnSpPr>
          <p:nvPr/>
        </p:nvCxnSpPr>
        <p:spPr>
          <a:xfrm>
            <a:off x="6105255" y="3737113"/>
            <a:ext cx="27189" cy="9237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3" idx="2"/>
            <a:endCxn id="10" idx="0"/>
          </p:cNvCxnSpPr>
          <p:nvPr/>
        </p:nvCxnSpPr>
        <p:spPr>
          <a:xfrm>
            <a:off x="6105255" y="3737113"/>
            <a:ext cx="2996502" cy="9221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291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93838" y="482925"/>
            <a:ext cx="8927666" cy="1368137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Предоставление сведений о доходах, </a:t>
            </a:r>
            <a:b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расходах, имуществе и обязательствах имущественного характера</a:t>
            </a:r>
            <a:endParaRPr lang="ru-RU" sz="20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692887" y="2342926"/>
            <a:ext cx="3071191" cy="199053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800" dirty="0" smtClean="0">
                <a:latin typeface="Liberation Serif" pitchFamily="18" charset="0"/>
              </a:rPr>
              <a:t>В </a:t>
            </a:r>
            <a:r>
              <a:rPr lang="ru-RU" sz="1800" dirty="0" smtClean="0">
                <a:latin typeface="Liberation Serif" pitchFamily="18" charset="0"/>
              </a:rPr>
              <a:t>2023 </a:t>
            </a:r>
            <a:r>
              <a:rPr lang="ru-RU" sz="1800" dirty="0" smtClean="0">
                <a:latin typeface="Liberation Serif" pitchFamily="18" charset="0"/>
              </a:rPr>
              <a:t>году сведения о доходах, расходах, имуществе и обязательствах имущественного характера представили 21 государственных служащих Управления социальной политики № 15</a:t>
            </a:r>
          </a:p>
          <a:p>
            <a:endParaRPr lang="ru-RU" sz="2400" dirty="0">
              <a:latin typeface="Liberation Serif" panose="02020603050405020304" pitchFamily="18" charset="0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417" y="1921005"/>
            <a:ext cx="6026336" cy="3495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137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4782" y="781781"/>
            <a:ext cx="6821310" cy="150949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Результаты деятельности Управления в рамках работы с обращениями граждан и организаций по фактам коррупции за </a:t>
            </a: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2023 </a:t>
            </a: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год</a:t>
            </a:r>
            <a:endParaRPr lang="ru-RU" sz="20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85527" y="3013364"/>
            <a:ext cx="3753427" cy="21497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2023 </a:t>
            </a:r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28800" y="3013364"/>
            <a:ext cx="3888510" cy="21497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2022 </a:t>
            </a:r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16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78495" y="569590"/>
            <a:ext cx="8398565" cy="1348662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Обеспечение доступа к информации </a:t>
            </a:r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 </a:t>
            </a:r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деятельности </a:t>
            </a:r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Управления социальной  политики </a:t>
            </a:r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№ 15 </a:t>
            </a:r>
            <a:b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18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Официальный сайт Управления</a:t>
            </a:r>
            <a:endParaRPr lang="ru-RU" sz="1800" dirty="0">
              <a:solidFill>
                <a:srgbClr val="3C501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227" y="1908313"/>
            <a:ext cx="6514939" cy="4345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66099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3463" y="585108"/>
            <a:ext cx="9719686" cy="1283450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Обеспечение доступа к </a:t>
            </a:r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информации о деятельности</a:t>
            </a:r>
            <a:b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 </a:t>
            </a:r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Управления социальной </a:t>
            </a:r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политики </a:t>
            </a:r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№ 15 </a:t>
            </a:r>
            <a:b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Официальная страничка в социальной сети «</a:t>
            </a:r>
            <a:r>
              <a:rPr lang="ru-RU" sz="1800" b="1" dirty="0" err="1" smtClean="0">
                <a:solidFill>
                  <a:srgbClr val="3C5010"/>
                </a:solidFill>
                <a:latin typeface="Liberation Serif" panose="02020603050405020304" pitchFamily="18" charset="0"/>
              </a:rPr>
              <a:t>Вконтакт</a:t>
            </a:r>
            <a:r>
              <a:rPr lang="ru-RU" sz="1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»</a:t>
            </a:r>
            <a:endParaRPr lang="ru-RU" sz="1800" dirty="0">
              <a:solidFill>
                <a:srgbClr val="3C501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504" y="1799471"/>
            <a:ext cx="7254461" cy="4389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72550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3116" y="631538"/>
            <a:ext cx="8596668" cy="103909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Прием обращений граждан и организаций  </a:t>
            </a: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по </a:t>
            </a: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вопросам коррупции</a:t>
            </a:r>
            <a:endParaRPr lang="ru-RU" sz="2000" dirty="0">
              <a:solidFill>
                <a:srgbClr val="3C5010"/>
              </a:solidFill>
            </a:endParaRPr>
          </a:p>
        </p:txBody>
      </p:sp>
      <p:sp>
        <p:nvSpPr>
          <p:cNvPr id="11" name="Блок-схема: знак завершения 10"/>
          <p:cNvSpPr/>
          <p:nvPr/>
        </p:nvSpPr>
        <p:spPr>
          <a:xfrm>
            <a:off x="2835562" y="2080491"/>
            <a:ext cx="5828145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   </a:t>
            </a:r>
            <a:r>
              <a:rPr lang="ru-RU" sz="2000" dirty="0" smtClean="0">
                <a:latin typeface="Liberation Serif" panose="02020603050405020304" pitchFamily="18" charset="0"/>
              </a:rPr>
              <a:t>В письменном виде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2908299" y="3038764"/>
            <a:ext cx="5828146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 </a:t>
            </a:r>
            <a:r>
              <a:rPr lang="ru-RU" sz="2000" dirty="0" smtClean="0">
                <a:latin typeface="Liberation Serif" panose="02020603050405020304" pitchFamily="18" charset="0"/>
              </a:rPr>
              <a:t>В электронном виде на официальных сайтах в сети Интернет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2908299" y="3992419"/>
            <a:ext cx="5837379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Liberation Serif" panose="02020603050405020304" pitchFamily="18" charset="0"/>
                <a:sym typeface="Wingdings 2" panose="05020102010507070707" pitchFamily="18" charset="2"/>
              </a:rPr>
              <a:t></a:t>
            </a:r>
            <a:r>
              <a:rPr lang="ru-RU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ru-RU" sz="1900" dirty="0" smtClean="0">
                <a:latin typeface="Liberation Serif" panose="02020603050405020304" pitchFamily="18" charset="0"/>
              </a:rPr>
              <a:t>По «телефону доверия» по вопросам противодействия коррупции 8(34384) 6-47-00</a:t>
            </a:r>
            <a:endParaRPr lang="ru-RU" sz="1900" dirty="0">
              <a:latin typeface="Liberation Serif" panose="02020603050405020304" pitchFamily="18" charset="0"/>
            </a:endParaRPr>
          </a:p>
        </p:txBody>
      </p:sp>
      <p:sp>
        <p:nvSpPr>
          <p:cNvPr id="14" name="Блок-схема: знак завершения 13"/>
          <p:cNvSpPr/>
          <p:nvPr/>
        </p:nvSpPr>
        <p:spPr>
          <a:xfrm>
            <a:off x="2908299" y="4961084"/>
            <a:ext cx="5828145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  </a:t>
            </a:r>
            <a:r>
              <a:rPr lang="ru-RU" sz="2000" dirty="0" smtClean="0">
                <a:latin typeface="Liberation Serif" panose="02020603050405020304" pitchFamily="18" charset="0"/>
              </a:rPr>
              <a:t>На личном приеме граждан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8058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1607</TotalTime>
  <Words>446</Words>
  <Application>Microsoft Office PowerPoint</Application>
  <PresentationFormat>Произвольный</PresentationFormat>
  <Paragraphs>54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Кнопка</vt:lpstr>
      <vt:lpstr>          Территориальный отраслевой исполнительный орган  государственной власти Свердловской области – Управление  социальной политики Министерства социальной политики  Свердловской области № 15</vt:lpstr>
      <vt:lpstr>Контроль за исполнением мер по  предупреждению коррупции </vt:lpstr>
      <vt:lpstr> Основные направления работы Управления в целях выполнения плана мероприятий по противодействию коррупции за 2022 год</vt:lpstr>
      <vt:lpstr>Реализация запланированных мероприятий 2021 год</vt:lpstr>
      <vt:lpstr>Организация работы комиссии по соблюдению  требований к служебному поведению и урегулированию  конфликта интересов в Управлении социальной  политики № 15 </vt:lpstr>
      <vt:lpstr>Предоставление сведений о доходах,  расходах, имуществе и обязательствах имущественного характера</vt:lpstr>
      <vt:lpstr>Результаты деятельности Управления в рамках работы с обращениями граждан и организаций по фактам коррупции за 2023 год</vt:lpstr>
      <vt:lpstr>Обеспечение доступа к информации о деятельности  Управления социальной  политики № 15   Официальный сайт Управления</vt:lpstr>
      <vt:lpstr>Обеспечение доступа к информации о деятельности  Управления социальной политики № 15   Официальная страничка в социальной сети «Вконтакт»</vt:lpstr>
      <vt:lpstr>Прием обращений граждан и организаций   по вопросам коррупции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территориальный отраслевой исполнительный орган государственной власти Свердловской области - Управление социальной политики  Министерства социальной политики Свердловской области по городу Карпинску</dc:title>
  <dc:creator>Galya</dc:creator>
  <cp:lastModifiedBy>Пользователь</cp:lastModifiedBy>
  <cp:revision>71</cp:revision>
  <dcterms:created xsi:type="dcterms:W3CDTF">2019-10-09T06:51:55Z</dcterms:created>
  <dcterms:modified xsi:type="dcterms:W3CDTF">2024-01-10T08:28:26Z</dcterms:modified>
</cp:coreProperties>
</file>