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59" r:id="rId5"/>
  </p:sldIdLst>
  <p:sldSz cx="9144000" cy="6858000" type="screen4x3"/>
  <p:notesSz cx="6858000" cy="9144000"/>
  <p:defaultText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06" d="100"/>
          <a:sy n="106" d="100"/>
        </p:scale>
        <p:origin x="-172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EAF463A-BC7C-46EE-9F1E-7F377CCA4891}" type="datetimeFigureOut">
              <a:rPr lang="en-US" smtClean="0"/>
              <a:pPr/>
              <a:t>12/29/2023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AF463A-BC7C-46EE-9F1E-7F377CCA4891}" type="datetimeFigureOut">
              <a:rPr lang="en-US" smtClean="0"/>
              <a:pPr/>
              <a:t>12/29/2023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EAF463A-BC7C-46EE-9F1E-7F377CCA4891}" type="datetimeFigureOut">
              <a:rPr lang="en-US" smtClean="0"/>
              <a:pPr/>
              <a:t>12/29/2023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EAF463A-BC7C-46EE-9F1E-7F377CCA4891}" type="datetimeFigureOut">
              <a:rPr lang="en-US" smtClean="0"/>
              <a:pPr/>
              <a:t>12/29/2023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EAF463A-BC7C-46EE-9F1E-7F377CCA4891}" type="datetimeFigureOut">
              <a:rPr lang="en-US" smtClean="0"/>
              <a:pPr/>
              <a:t>12/29/2023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EAF463A-BC7C-46EE-9F1E-7F377CCA4891}" type="datetimeFigureOut">
              <a:rPr lang="en-US" smtClean="0"/>
              <a:pPr/>
              <a:t>12/29/2023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AF463A-BC7C-46EE-9F1E-7F377CCA4891}" type="datetimeFigureOut">
              <a:rPr lang="en-US" smtClean="0"/>
              <a:pPr/>
              <a:t>12/29/2023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AF463A-BC7C-46EE-9F1E-7F377CCA4891}" type="datetimeFigureOut">
              <a:rPr lang="en-US" smtClean="0"/>
              <a:pPr/>
              <a:t>12/29/2023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AF463A-BC7C-46EE-9F1E-7F377CCA4891}" type="datetimeFigureOut">
              <a:rPr lang="en-US" smtClean="0"/>
              <a:pPr/>
              <a:t>12/29/2023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AF463A-BC7C-46EE-9F1E-7F377CCA4891}" type="datetimeFigureOut">
              <a:rPr lang="en-US" smtClean="0"/>
              <a:pPr/>
              <a:t>12/29/2023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add title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AF463A-BC7C-46EE-9F1E-7F377CCA4891}" type="datetimeFigureOut">
              <a:rPr lang="en-US" smtClean="0"/>
              <a:pPr/>
              <a:t>12/29/2023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AF463A-BC7C-46EE-9F1E-7F377CCA4891}" type="datetimeFigureOut">
              <a:rPr lang="en-US" smtClean="0"/>
              <a:pPr/>
              <a:t>12/29/2023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83448D-3A78-4528-A469-B745A65DA48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latinLnBrk="0">
        <a:spcBef>
          <a:spcPct val="0"/>
        </a:spcBef>
        <a:buNone/>
        <a:defRPr sz="4400" kern="1200">
          <a:solidFill>
            <a:schemeClr val="tx1"/>
          </a:solidFill>
          <a:latin typeface="+mj-lt"/>
          <a:ea typeface="+mj-ea"/>
          <a:cs typeface="+mj-cs"/>
        </a:defRPr>
      </a:lvl1pPr>
    </p:titleStyle>
    <p:bodyStyle>
      <a:lvl1pPr marL="342900" indent="-342900" algn="l" defTabSz="914400" rtl="0" latinLnBrk="0">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latinLnBrk="0">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latinLnBrk="0">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latinLnBrk="0">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latinLnBrk="0">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latinLnBrk="0">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latinLnBrk="0">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latinLnBrk="0">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latinLnBrk="0">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sp>
        <p:nvSpPr>
          <p:cNvPr id="1030" name="AutoShape 6" descr="https://top-fon.com/uploads/posts/2023-02/1675240459_top-fon-com-p-prezentatsiya-fon-snezhinki-112.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https://top-fon.com/uploads/posts/2023-02/1675240459_top-fon-com-p-prezentatsiya-fon-snezhinki-112.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https://top-fon.com/uploads/posts/2023-02/1675240459_top-fon-com-p-prezentatsiya-fon-snezhinki-112.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https://top-fon.com/uploads/posts/2023-02/1675240459_top-fon-com-p-prezentatsiya-fon-snezhinki-112.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https://top-fon.com/uploads/posts/2023-02/1675240459_top-fon-com-p-prezentatsiya-fon-snezhinki-112.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1040" name="Picture 16" descr="https://wallpapersmug.com/download/1280x1024/dc20a4/abstract-snowflake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12" name="Скругленный прямоугольник 11"/>
          <p:cNvSpPr/>
          <p:nvPr/>
        </p:nvSpPr>
        <p:spPr>
          <a:xfrm>
            <a:off x="642910" y="452071"/>
            <a:ext cx="7929618" cy="1190979"/>
          </a:xfrm>
          <a:prstGeom prst="roundRect">
            <a:avLst/>
          </a:prstGeom>
          <a:effectLst>
            <a:glow rad="63500">
              <a:schemeClr val="accent5">
                <a:satMod val="175000"/>
                <a:alpha val="40000"/>
              </a:schemeClr>
            </a:glow>
            <a:outerShdw blurRad="40000" dist="20000" dir="540000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rtlCol="0" anchor="ctr"/>
          <a:lstStyle/>
          <a:p>
            <a:pPr algn="ctr"/>
            <a:r>
              <a:rPr lang="ru-RU" sz="3600" b="1" i="1" dirty="0" smtClean="0">
                <a:ln w="12700">
                  <a:solidFill>
                    <a:schemeClr val="tx2">
                      <a:satMod val="155000"/>
                    </a:schemeClr>
                  </a:solidFill>
                  <a:prstDash val="solid"/>
                </a:ln>
                <a:solidFill>
                  <a:schemeClr val="accent1">
                    <a:lumMod val="50000"/>
                  </a:schemeClr>
                </a:solidFill>
                <a:effectLst>
                  <a:glow rad="101600">
                    <a:schemeClr val="accent5">
                      <a:satMod val="175000"/>
                      <a:alpha val="40000"/>
                    </a:schemeClr>
                  </a:glow>
                  <a:outerShdw blurRad="41275" dist="20320" dir="1800000" algn="tl" rotWithShape="0">
                    <a:srgbClr val="000000">
                      <a:alpha val="40000"/>
                    </a:srgbClr>
                  </a:outerShdw>
                </a:effectLst>
                <a:latin typeface="Cambria" pitchFamily="18" charset="0"/>
              </a:rPr>
              <a:t>Правила безопасного поведения зимой</a:t>
            </a:r>
            <a:endParaRPr lang="ru-RU" sz="3600" b="1" i="1" dirty="0">
              <a:ln w="12700">
                <a:solidFill>
                  <a:schemeClr val="tx2">
                    <a:satMod val="155000"/>
                  </a:schemeClr>
                </a:solidFill>
                <a:prstDash val="solid"/>
              </a:ln>
              <a:solidFill>
                <a:schemeClr val="accent1">
                  <a:lumMod val="50000"/>
                </a:schemeClr>
              </a:solidFill>
              <a:effectLst>
                <a:glow rad="101600">
                  <a:schemeClr val="accent5">
                    <a:satMod val="175000"/>
                    <a:alpha val="40000"/>
                  </a:schemeClr>
                </a:glow>
                <a:outerShdw blurRad="41275" dist="20320" dir="1800000" algn="tl" rotWithShape="0">
                  <a:srgbClr val="000000">
                    <a:alpha val="40000"/>
                  </a:srgbClr>
                </a:outerShdw>
              </a:effectLst>
              <a:latin typeface="Cambria" pitchFamily="18" charset="0"/>
            </a:endParaRPr>
          </a:p>
        </p:txBody>
      </p:sp>
      <p:sp>
        <p:nvSpPr>
          <p:cNvPr id="11" name="Скругленный прямоугольник 10"/>
          <p:cNvSpPr/>
          <p:nvPr/>
        </p:nvSpPr>
        <p:spPr>
          <a:xfrm>
            <a:off x="714348" y="1928802"/>
            <a:ext cx="8001056" cy="4548199"/>
          </a:xfrm>
          <a:prstGeom prst="roundRect">
            <a:avLst/>
          </a:prstGeom>
          <a:effectLst>
            <a:glow rad="63500">
              <a:schemeClr val="accent5">
                <a:satMod val="175000"/>
                <a:alpha val="40000"/>
              </a:schemeClr>
            </a:glow>
            <a:outerShdw blurRad="40000" dist="20000" dir="540000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rtlCol="0" anchor="ctr"/>
          <a:lstStyle/>
          <a:p>
            <a:pPr algn="ctr"/>
            <a:r>
              <a:rPr lang="ru-RU" sz="1200" b="1" dirty="0">
                <a:latin typeface="Liberation Serif" panose="02020603050405020304" pitchFamily="18" charset="0"/>
              </a:rPr>
              <a:t>Уважаемые законные представители несовершеннолетних!</a:t>
            </a:r>
            <a:endParaRPr lang="ru-RU" sz="1200" dirty="0">
              <a:latin typeface="Liberation Serif" panose="02020603050405020304" pitchFamily="18" charset="0"/>
            </a:endParaRPr>
          </a:p>
          <a:p>
            <a:pPr algn="ctr"/>
            <a:r>
              <a:rPr lang="ru-RU" sz="1200" b="1" dirty="0">
                <a:latin typeface="Liberation Serif" panose="02020603050405020304" pitchFamily="18" charset="0"/>
              </a:rPr>
              <a:t>Многих серьезных травм можно избежать, если вы будете внимательно следить за своими детьми и заботиться, чтобы их окружение было безопасным!</a:t>
            </a:r>
            <a:endParaRPr lang="ru-RU" sz="1200" dirty="0">
              <a:latin typeface="Liberation Serif" panose="02020603050405020304" pitchFamily="18" charset="0"/>
            </a:endParaRPr>
          </a:p>
          <a:p>
            <a:pPr algn="ctr"/>
            <a:r>
              <a:rPr lang="ru-RU" sz="1200" b="1" i="1" dirty="0">
                <a:latin typeface="Liberation Serif" panose="02020603050405020304" pitchFamily="18" charset="0"/>
              </a:rPr>
              <a:t> </a:t>
            </a:r>
            <a:endParaRPr lang="ru-RU" sz="1200" dirty="0">
              <a:latin typeface="Liberation Serif" panose="02020603050405020304" pitchFamily="18" charset="0"/>
            </a:endParaRPr>
          </a:p>
          <a:p>
            <a:pPr algn="ctr"/>
            <a:r>
              <a:rPr lang="ru-RU" sz="1400" b="1" i="1" dirty="0">
                <a:latin typeface="Liberation Serif" panose="02020603050405020304" pitchFamily="18" charset="0"/>
              </a:rPr>
              <a:t>В экстренных случаях звонить по телефонам:</a:t>
            </a:r>
            <a:endParaRPr lang="ru-RU" sz="1400" dirty="0">
              <a:latin typeface="Liberation Serif" panose="02020603050405020304" pitchFamily="18" charset="0"/>
            </a:endParaRPr>
          </a:p>
          <a:p>
            <a:pPr algn="ctr"/>
            <a:r>
              <a:rPr lang="ru-RU" sz="1200" b="1" dirty="0">
                <a:latin typeface="Liberation Serif" panose="02020603050405020304" pitchFamily="18" charset="0"/>
              </a:rPr>
              <a:t> </a:t>
            </a:r>
            <a:endParaRPr lang="ru-RU" sz="1200" dirty="0">
              <a:latin typeface="Liberation Serif" panose="02020603050405020304" pitchFamily="18" charset="0"/>
            </a:endParaRPr>
          </a:p>
          <a:p>
            <a:pPr algn="ctr"/>
            <a:r>
              <a:rPr lang="ru-RU" sz="1200" b="1" dirty="0">
                <a:latin typeface="Liberation Serif" panose="02020603050405020304" pitchFamily="18" charset="0"/>
              </a:rPr>
              <a:t>- 8 (343) 356-42-14 дежурная часть отделения полиции № 14 МВД России по </a:t>
            </a:r>
            <a:r>
              <a:rPr lang="ru-RU" sz="1200" b="1" dirty="0" err="1">
                <a:latin typeface="Liberation Serif" panose="02020603050405020304" pitchFamily="18" charset="0"/>
              </a:rPr>
              <a:t>г.Екатеринбургу</a:t>
            </a:r>
            <a:r>
              <a:rPr lang="ru-RU" sz="1200" b="1" dirty="0">
                <a:latin typeface="Liberation Serif" panose="02020603050405020304" pitchFamily="18" charset="0"/>
              </a:rPr>
              <a:t> (</a:t>
            </a:r>
            <a:r>
              <a:rPr lang="ru-RU" sz="1200" b="1" dirty="0" err="1">
                <a:latin typeface="Liberation Serif" panose="02020603050405020304" pitchFamily="18" charset="0"/>
              </a:rPr>
              <a:t>Эльмаш</a:t>
            </a:r>
            <a:r>
              <a:rPr lang="ru-RU" sz="1200" b="1" dirty="0">
                <a:latin typeface="Liberation Serif" panose="02020603050405020304" pitchFamily="18" charset="0"/>
              </a:rPr>
              <a:t>), </a:t>
            </a:r>
            <a:r>
              <a:rPr lang="ru-RU" sz="1200" b="1" dirty="0" err="1">
                <a:latin typeface="Liberation Serif" panose="02020603050405020304" pitchFamily="18" charset="0"/>
              </a:rPr>
              <a:t>ул.Баумана</a:t>
            </a:r>
            <a:r>
              <a:rPr lang="ru-RU" sz="1200" b="1" dirty="0">
                <a:latin typeface="Liberation Serif" panose="02020603050405020304" pitchFamily="18" charset="0"/>
              </a:rPr>
              <a:t>, 11</a:t>
            </a:r>
            <a:endParaRPr lang="ru-RU" sz="1200" dirty="0">
              <a:latin typeface="Liberation Serif" panose="02020603050405020304" pitchFamily="18" charset="0"/>
            </a:endParaRPr>
          </a:p>
          <a:p>
            <a:pPr algn="ctr"/>
            <a:r>
              <a:rPr lang="ru-RU" sz="1200" b="1" dirty="0">
                <a:latin typeface="Liberation Serif" panose="02020603050405020304" pitchFamily="18" charset="0"/>
              </a:rPr>
              <a:t>- 8 (343) 356-42-15 дежурная часть отделения полиции № 15 МВД России по </a:t>
            </a:r>
            <a:r>
              <a:rPr lang="ru-RU" sz="1200" b="1" dirty="0" err="1">
                <a:latin typeface="Liberation Serif" panose="02020603050405020304" pitchFamily="18" charset="0"/>
              </a:rPr>
              <a:t>г.Екатеринбургу</a:t>
            </a:r>
            <a:r>
              <a:rPr lang="ru-RU" sz="1200" b="1" dirty="0">
                <a:latin typeface="Liberation Serif" panose="02020603050405020304" pitchFamily="18" charset="0"/>
              </a:rPr>
              <a:t> (Уралмаш), ул. Машиностроителей, 45</a:t>
            </a:r>
            <a:endParaRPr lang="ru-RU" sz="1200" dirty="0">
              <a:latin typeface="Liberation Serif" panose="02020603050405020304" pitchFamily="18" charset="0"/>
            </a:endParaRPr>
          </a:p>
          <a:p>
            <a:pPr algn="ctr">
              <a:buFontTx/>
              <a:buChar char="-"/>
            </a:pPr>
            <a:r>
              <a:rPr lang="ru-RU" sz="1200" b="1" dirty="0" smtClean="0">
                <a:latin typeface="Liberation Serif" panose="02020603050405020304" pitchFamily="18" charset="0"/>
              </a:rPr>
              <a:t>8 </a:t>
            </a:r>
            <a:r>
              <a:rPr lang="ru-RU" sz="1200" b="1" dirty="0">
                <a:latin typeface="Liberation Serif" panose="02020603050405020304" pitchFamily="18" charset="0"/>
              </a:rPr>
              <a:t>(34368) 5-36-92 дежурная часть МО МВД России </a:t>
            </a:r>
            <a:r>
              <a:rPr lang="ru-RU" sz="1200" b="1" dirty="0" err="1">
                <a:latin typeface="Liberation Serif" panose="02020603050405020304" pitchFamily="18" charset="0"/>
              </a:rPr>
              <a:t>Верхнепышминский</a:t>
            </a:r>
            <a:r>
              <a:rPr lang="ru-RU" sz="1200" b="1" dirty="0">
                <a:latin typeface="Liberation Serif" panose="02020603050405020304" pitchFamily="18" charset="0"/>
              </a:rPr>
              <a:t>, г. Верхняя Пышма, ул. Уральских Рабочих, </a:t>
            </a:r>
            <a:r>
              <a:rPr lang="ru-RU" sz="1200" b="1" dirty="0" smtClean="0">
                <a:latin typeface="Liberation Serif" panose="02020603050405020304" pitchFamily="18" charset="0"/>
              </a:rPr>
              <a:t>34</a:t>
            </a:r>
          </a:p>
          <a:p>
            <a:pPr algn="ctr"/>
            <a:endParaRPr lang="ru-RU" sz="1200" dirty="0">
              <a:latin typeface="Liberation Serif" panose="02020603050405020304" pitchFamily="18" charset="0"/>
            </a:endParaRPr>
          </a:p>
          <a:p>
            <a:pPr algn="ctr"/>
            <a:r>
              <a:rPr lang="ru-RU" sz="1200" b="1" dirty="0">
                <a:latin typeface="Liberation Serif" panose="02020603050405020304" pitchFamily="18" charset="0"/>
              </a:rPr>
              <a:t>  </a:t>
            </a:r>
            <a:r>
              <a:rPr lang="ru-RU" sz="1400" b="1" i="1" u="sng" dirty="0" smtClean="0">
                <a:latin typeface="Liberation Serif" panose="02020603050405020304" pitchFamily="18" charset="0"/>
              </a:rPr>
              <a:t>В обязательном порядке информировать! </a:t>
            </a:r>
          </a:p>
          <a:p>
            <a:pPr algn="ctr"/>
            <a:endParaRPr lang="ru-RU" sz="1200" b="1" dirty="0" smtClean="0">
              <a:latin typeface="Liberation Serif" panose="02020603050405020304" pitchFamily="18" charset="0"/>
            </a:endParaRPr>
          </a:p>
          <a:p>
            <a:pPr algn="ctr"/>
            <a:r>
              <a:rPr lang="ru-RU" sz="1200" b="1" dirty="0" smtClean="0">
                <a:latin typeface="Liberation Serif" panose="02020603050405020304" pitchFamily="18" charset="0"/>
              </a:rPr>
              <a:t>- </a:t>
            </a:r>
            <a:r>
              <a:rPr lang="ru-RU" sz="1200" b="1" dirty="0" smtClean="0">
                <a:latin typeface="Liberation Serif" panose="02020603050405020304" pitchFamily="18" charset="0"/>
              </a:rPr>
              <a:t>п</a:t>
            </a:r>
            <a:r>
              <a:rPr lang="ru-RU" sz="1200" b="1" dirty="0" smtClean="0">
                <a:latin typeface="Liberation Serif" panose="02020603050405020304" pitchFamily="18" charset="0"/>
              </a:rPr>
              <a:t>о телефону или </a:t>
            </a:r>
            <a:r>
              <a:rPr lang="ru-RU" sz="1200" b="1" dirty="0" err="1" smtClean="0">
                <a:latin typeface="Liberation Serif" pitchFamily="18" charset="0"/>
              </a:rPr>
              <a:t>WhatsApp</a:t>
            </a:r>
            <a:r>
              <a:rPr lang="ru-RU" sz="1200" b="1" dirty="0" smtClean="0">
                <a:latin typeface="Liberation Serif" pitchFamily="18" charset="0"/>
              </a:rPr>
              <a:t> своего специалиста </a:t>
            </a:r>
            <a:r>
              <a:rPr lang="ru-RU" sz="1200" b="1" dirty="0">
                <a:latin typeface="Liberation Serif" pitchFamily="18" charset="0"/>
              </a:rPr>
              <a:t>по опеке Управления социальной  политики № </a:t>
            </a:r>
            <a:r>
              <a:rPr lang="ru-RU" sz="1200" b="1" dirty="0" smtClean="0">
                <a:latin typeface="Liberation Serif" pitchFamily="18" charset="0"/>
              </a:rPr>
              <a:t>23 и курирующего специалиста </a:t>
            </a:r>
            <a:r>
              <a:rPr lang="ru-RU" sz="1200" b="1" dirty="0" smtClean="0">
                <a:latin typeface="Liberation Serif" pitchFamily="18" charset="0"/>
              </a:rPr>
              <a:t>ГАУСО </a:t>
            </a:r>
            <a:r>
              <a:rPr lang="ru-RU" sz="1200" b="1" dirty="0" smtClean="0">
                <a:latin typeface="Liberation Serif" pitchFamily="18" charset="0"/>
              </a:rPr>
              <a:t>СО «КЦСОН «Малахит» Орджоникидзевского района города Екатеринбурга» и ГАУСО СО «</a:t>
            </a:r>
            <a:r>
              <a:rPr lang="ru-RU" sz="1200" b="1" dirty="0" err="1" smtClean="0">
                <a:latin typeface="Liberation Serif" pitchFamily="18" charset="0"/>
              </a:rPr>
              <a:t>ЦСПСиД</a:t>
            </a:r>
            <a:r>
              <a:rPr lang="ru-RU" sz="1200" b="1" dirty="0" smtClean="0">
                <a:latin typeface="Liberation Serif" pitchFamily="18" charset="0"/>
              </a:rPr>
              <a:t> города Верхняя Пышма»</a:t>
            </a:r>
            <a:r>
              <a:rPr lang="ru-RU" sz="1200" b="1" dirty="0" smtClean="0">
                <a:latin typeface="Liberation Serif" pitchFamily="18" charset="0"/>
              </a:rPr>
              <a:t> </a:t>
            </a:r>
            <a:endParaRPr lang="ru-RU" sz="1200" b="1" dirty="0">
              <a:latin typeface="Liberation Serif" pitchFamily="18" charset="0"/>
            </a:endParaRPr>
          </a:p>
          <a:p>
            <a:pPr algn="ctr"/>
            <a:r>
              <a:rPr lang="ru-RU" sz="1200" b="1" dirty="0">
                <a:latin typeface="Liberation Serif" pitchFamily="18" charset="0"/>
              </a:rPr>
              <a:t> </a:t>
            </a:r>
            <a:endParaRPr lang="ru-RU" sz="1200" dirty="0">
              <a:latin typeface="Liberation Serif" panose="02020603050405020304" pitchFamily="18" charset="0"/>
            </a:endParaRPr>
          </a:p>
          <a:p>
            <a:pPr algn="ctr"/>
            <a:r>
              <a:rPr lang="ru-RU" sz="1200" b="1" dirty="0">
                <a:latin typeface="Liberation Serif" panose="02020603050405020304" pitchFamily="18" charset="0"/>
              </a:rPr>
              <a:t>Вызов экстренных служб с мобильного телефона: </a:t>
            </a:r>
            <a:r>
              <a:rPr lang="ru-RU" sz="1200" b="1" u="sng" dirty="0">
                <a:latin typeface="Liberation Serif" panose="02020603050405020304" pitchFamily="18" charset="0"/>
              </a:rPr>
              <a:t>112 </a:t>
            </a:r>
            <a:r>
              <a:rPr lang="ru-RU" sz="1200" b="1" u="sng" dirty="0" smtClean="0">
                <a:latin typeface="Liberation Serif" panose="02020603050405020304" pitchFamily="18" charset="0"/>
              </a:rPr>
              <a:t> (</a:t>
            </a:r>
            <a:r>
              <a:rPr lang="ru-RU" sz="1200" b="1" u="sng" dirty="0">
                <a:latin typeface="Liberation Serif" panose="02020603050405020304" pitchFamily="18" charset="0"/>
              </a:rPr>
              <a:t>для всех мобильных операторов)</a:t>
            </a:r>
            <a:r>
              <a:rPr lang="ru-RU" sz="1200" b="1" dirty="0">
                <a:latin typeface="Liberation Serif" panose="02020603050405020304" pitchFamily="18" charset="0"/>
              </a:rPr>
              <a:t> </a:t>
            </a:r>
            <a:endParaRPr lang="ru-RU" sz="1200" dirty="0">
              <a:latin typeface="Liberation Serif"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Picture 16" descr="https://wallpapersmug.com/download/1280x1024/dc20a4/abstract-snowflake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Прямоугольник 4"/>
          <p:cNvSpPr/>
          <p:nvPr/>
        </p:nvSpPr>
        <p:spPr>
          <a:xfrm>
            <a:off x="381000" y="304800"/>
            <a:ext cx="8305800" cy="457200"/>
          </a:xfrm>
          <a:prstGeom prst="rect">
            <a:avLst/>
          </a:prstGeom>
          <a:effectLst>
            <a:outerShdw blurRad="40000" dist="20000" dir="5400000">
              <a:srgbClr val="000000">
                <a:alpha val="38000"/>
              </a:srgbClr>
            </a:outerShdw>
            <a:softEdge rad="31750"/>
          </a:effectLst>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2400" b="1" i="1" dirty="0" smtClean="0">
                <a:ln>
                  <a:solidFill>
                    <a:schemeClr val="accent1"/>
                  </a:solidFill>
                </a:ln>
                <a:solidFill>
                  <a:schemeClr val="bg1"/>
                </a:solidFill>
                <a:effectLst>
                  <a:glow rad="101600">
                    <a:schemeClr val="accent5">
                      <a:satMod val="175000"/>
                      <a:alpha val="40000"/>
                    </a:schemeClr>
                  </a:glow>
                  <a:outerShdw blurRad="38100" dist="38100" dir="2700000" algn="tl">
                    <a:srgbClr val="000000">
                      <a:alpha val="43137"/>
                    </a:srgbClr>
                  </a:outerShdw>
                </a:effectLst>
                <a:latin typeface="Cambria" pitchFamily="18" charset="0"/>
              </a:rPr>
              <a:t>Поведение на дороге</a:t>
            </a:r>
            <a:endParaRPr lang="ru-RU" sz="2400" b="1" i="1" dirty="0">
              <a:ln>
                <a:solidFill>
                  <a:schemeClr val="accent1"/>
                </a:solidFill>
              </a:ln>
              <a:solidFill>
                <a:schemeClr val="bg1"/>
              </a:solidFill>
              <a:effectLst>
                <a:glow rad="101600">
                  <a:schemeClr val="accent5">
                    <a:satMod val="175000"/>
                    <a:alpha val="40000"/>
                  </a:schemeClr>
                </a:glow>
                <a:outerShdw blurRad="38100" dist="38100" dir="2700000" algn="tl">
                  <a:srgbClr val="000000">
                    <a:alpha val="43137"/>
                  </a:srgbClr>
                </a:outerShdw>
              </a:effectLst>
              <a:latin typeface="Cambria" pitchFamily="18" charset="0"/>
            </a:endParaRPr>
          </a:p>
        </p:txBody>
      </p:sp>
      <p:sp>
        <p:nvSpPr>
          <p:cNvPr id="7" name="Скругленный прямоугольник 6"/>
          <p:cNvSpPr/>
          <p:nvPr/>
        </p:nvSpPr>
        <p:spPr>
          <a:xfrm>
            <a:off x="304800" y="1371600"/>
            <a:ext cx="8534400" cy="1981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lvl="0" algn="just" fontAlgn="base">
              <a:spcBef>
                <a:spcPct val="0"/>
              </a:spcBef>
              <a:spcAft>
                <a:spcPct val="0"/>
              </a:spcAft>
            </a:pPr>
            <a:r>
              <a:rPr lang="ru-RU" sz="1400" i="1" dirty="0" smtClean="0">
                <a:solidFill>
                  <a:schemeClr val="tx2">
                    <a:lumMod val="75000"/>
                  </a:schemeClr>
                </a:solidFill>
                <a:latin typeface="Cambria" pitchFamily="18" charset="0"/>
              </a:rPr>
              <a:t>Главное правило поведения на дороге зимой — удвоенное внимание и повышенная осторожность! Дети редко акцентируют внимание на специфические «зимние» опасности, поэтому объясните ребенку, почему на зимней дороге необходимо особое внимание! Покупайте одежду со светоотражающими  элементами (нашивки на курточке, элементы рюкзака), что позволит водителю с большей вероятностью увидеть вашего ребенка в темное время суток. Яркое солнце, как ни странно, тоже помеха оно, как бы «ослепляется» человека. Поэтому надо быть крайне внимательными. В снежный накат или гололед повышается вероятность «юза», заноса автомобиля, и самое главное — непредсказуемо удлиняется тормозной путь.</a:t>
            </a:r>
          </a:p>
        </p:txBody>
      </p:sp>
      <p:sp>
        <p:nvSpPr>
          <p:cNvPr id="8" name="Стрелка вниз 7"/>
          <p:cNvSpPr/>
          <p:nvPr/>
        </p:nvSpPr>
        <p:spPr>
          <a:xfrm>
            <a:off x="4419600" y="838200"/>
            <a:ext cx="304800" cy="4572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6386" name="Picture 2" descr="https://spartanec.info/images/stories/2022/perehod_svet_a5-1.jpg"/>
          <p:cNvPicPr>
            <a:picLocks noChangeAspect="1" noChangeArrowheads="1"/>
          </p:cNvPicPr>
          <p:nvPr/>
        </p:nvPicPr>
        <p:blipFill>
          <a:blip r:embed="rId3" cstate="print"/>
          <a:srcRect l="-1904" t="16216" r="-2820" b="-5405"/>
          <a:stretch>
            <a:fillRect/>
          </a:stretch>
        </p:blipFill>
        <p:spPr bwMode="auto">
          <a:xfrm>
            <a:off x="228600" y="3810000"/>
            <a:ext cx="4191000" cy="2514600"/>
          </a:xfrm>
          <a:prstGeom prst="rect">
            <a:avLst/>
          </a:prstGeom>
          <a:ln>
            <a:noFill/>
          </a:ln>
          <a:effectLst>
            <a:softEdge rad="112500"/>
          </a:effectLst>
        </p:spPr>
      </p:pic>
      <p:pic>
        <p:nvPicPr>
          <p:cNvPr id="16388" name="Picture 4" descr="https://kartinki.pibig.info/uploads/posts/2023-04/1680914973_kartinki-pibig-info-p-kartinki-dlya-prezentatsii-gololed-arti-44.jpg"/>
          <p:cNvPicPr>
            <a:picLocks noChangeAspect="1" noChangeArrowheads="1"/>
          </p:cNvPicPr>
          <p:nvPr/>
        </p:nvPicPr>
        <p:blipFill>
          <a:blip r:embed="rId4" cstate="print"/>
          <a:srcRect/>
          <a:stretch>
            <a:fillRect/>
          </a:stretch>
        </p:blipFill>
        <p:spPr bwMode="auto">
          <a:xfrm>
            <a:off x="4648200" y="3733800"/>
            <a:ext cx="3837131" cy="2877503"/>
          </a:xfrm>
          <a:prstGeom prst="rect">
            <a:avLst/>
          </a:prstGeom>
          <a:ln>
            <a:noFill/>
          </a:ln>
          <a:effectLst>
            <a:softEdge rad="112500"/>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Picture 16" descr="https://wallpapersmug.com/download/1280x1024/dc20a4/abstract-snowflake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Прямоугольник 4"/>
          <p:cNvSpPr/>
          <p:nvPr/>
        </p:nvSpPr>
        <p:spPr>
          <a:xfrm>
            <a:off x="381000" y="304800"/>
            <a:ext cx="8305800" cy="457200"/>
          </a:xfrm>
          <a:prstGeom prst="rect">
            <a:avLst/>
          </a:prstGeom>
          <a:effectLst>
            <a:outerShdw blurRad="40000" dist="20000" dir="5400000">
              <a:srgbClr val="000000">
                <a:alpha val="38000"/>
              </a:srgbClr>
            </a:outerShdw>
            <a:softEdge rad="31750"/>
          </a:effectLst>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2400" b="1" i="1" dirty="0" smtClean="0">
                <a:ln>
                  <a:solidFill>
                    <a:schemeClr val="accent1"/>
                  </a:solidFill>
                </a:ln>
                <a:solidFill>
                  <a:schemeClr val="bg1"/>
                </a:solidFill>
                <a:effectLst>
                  <a:glow rad="101600">
                    <a:schemeClr val="accent5">
                      <a:satMod val="175000"/>
                      <a:alpha val="40000"/>
                    </a:schemeClr>
                  </a:glow>
                  <a:outerShdw blurRad="38100" dist="38100" dir="2700000" algn="tl">
                    <a:srgbClr val="000000">
                      <a:alpha val="43137"/>
                    </a:srgbClr>
                  </a:outerShdw>
                </a:effectLst>
                <a:latin typeface="Cambria" pitchFamily="18" charset="0"/>
              </a:rPr>
              <a:t>Игры около дома</a:t>
            </a:r>
            <a:endParaRPr lang="ru-RU" sz="2400" b="1" i="1" dirty="0">
              <a:ln>
                <a:solidFill>
                  <a:schemeClr val="accent1"/>
                </a:solidFill>
              </a:ln>
              <a:solidFill>
                <a:schemeClr val="bg1"/>
              </a:solidFill>
              <a:effectLst>
                <a:glow rad="101600">
                  <a:schemeClr val="accent5">
                    <a:satMod val="175000"/>
                    <a:alpha val="40000"/>
                  </a:schemeClr>
                </a:glow>
                <a:outerShdw blurRad="38100" dist="38100" dir="2700000" algn="tl">
                  <a:srgbClr val="000000">
                    <a:alpha val="43137"/>
                  </a:srgbClr>
                </a:outerShdw>
              </a:effectLst>
              <a:latin typeface="Cambria" pitchFamily="18" charset="0"/>
            </a:endParaRPr>
          </a:p>
        </p:txBody>
      </p:sp>
      <p:sp>
        <p:nvSpPr>
          <p:cNvPr id="7" name="Скругленный прямоугольник 6"/>
          <p:cNvSpPr/>
          <p:nvPr/>
        </p:nvSpPr>
        <p:spPr>
          <a:xfrm>
            <a:off x="228600" y="1371600"/>
            <a:ext cx="8610600" cy="25146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just"/>
            <a:r>
              <a:rPr lang="ru-RU" sz="1400" i="1" dirty="0" smtClean="0">
                <a:solidFill>
                  <a:schemeClr val="tx2">
                    <a:lumMod val="75000"/>
                  </a:schemeClr>
                </a:solidFill>
                <a:latin typeface="Cambria" pitchFamily="18" charset="0"/>
              </a:rPr>
              <a:t>1. Не разрешайте детям играть у дороги. Учите детей, что нельзя выбегать на проезжую часть.</a:t>
            </a:r>
          </a:p>
          <a:p>
            <a:pPr algn="just"/>
            <a:r>
              <a:rPr lang="ru-RU" sz="1400" i="1" dirty="0" smtClean="0">
                <a:solidFill>
                  <a:schemeClr val="tx2">
                    <a:lumMod val="75000"/>
                  </a:schemeClr>
                </a:solidFill>
                <a:latin typeface="Cambria" pitchFamily="18" charset="0"/>
              </a:rPr>
              <a:t>2. Нежелательно валяться и играть в сугробах, которые находятся, например, под окнами домов или около подъезда. И, конечно, не позволяйте прыгать в сугроб с высоты. Неизвестно, что таит в нем пушистый снежок: под свежевыпавшим снегом может быть все что угодно: разбитые бутылки, камень, либо проволока, может там оказаться и мусор, который кто-то не донес до </a:t>
            </a:r>
            <a:r>
              <a:rPr lang="ru-RU" sz="1400" i="1" dirty="0" err="1" smtClean="0">
                <a:solidFill>
                  <a:schemeClr val="tx2">
                    <a:lumMod val="75000"/>
                  </a:schemeClr>
                </a:solidFill>
                <a:latin typeface="Cambria" pitchFamily="18" charset="0"/>
              </a:rPr>
              <a:t>мусорки</a:t>
            </a:r>
            <a:r>
              <a:rPr lang="ru-RU" sz="1400" i="1" dirty="0" smtClean="0">
                <a:solidFill>
                  <a:schemeClr val="tx2">
                    <a:lumMod val="75000"/>
                  </a:schemeClr>
                </a:solidFill>
                <a:latin typeface="Cambria" pitchFamily="18" charset="0"/>
              </a:rPr>
              <a:t> – да все что угодно! Объясните детям, что нельзя брать в рот снег, ледяные корочки, сосульки: в них много невидимой для глаз грязи и микробов, которые могут вызвать болезнь. При игре в снежки расскажите ребенку, что кидаться в лицо нельзя! И не позволяйте детям строить глубокие снежные туннели, которые могут обвалиться! </a:t>
            </a:r>
          </a:p>
          <a:p>
            <a:pPr lvl="0" algn="just" fontAlgn="base">
              <a:spcBef>
                <a:spcPct val="0"/>
              </a:spcBef>
              <a:spcAft>
                <a:spcPct val="0"/>
              </a:spcAft>
            </a:pPr>
            <a:endParaRPr lang="ru-RU" sz="1400" dirty="0" smtClean="0">
              <a:solidFill>
                <a:schemeClr val="tx2">
                  <a:lumMod val="75000"/>
                </a:schemeClr>
              </a:solidFill>
              <a:latin typeface="Cambria" pitchFamily="18" charset="0"/>
            </a:endParaRPr>
          </a:p>
        </p:txBody>
      </p:sp>
      <p:sp>
        <p:nvSpPr>
          <p:cNvPr id="11" name="Стрелка вниз 10"/>
          <p:cNvSpPr/>
          <p:nvPr/>
        </p:nvSpPr>
        <p:spPr>
          <a:xfrm>
            <a:off x="4419600" y="838200"/>
            <a:ext cx="304800" cy="4572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4343" name="Picture 7" descr="https://eco-mama.ru/wp-content/uploads/7/f/6/7f6b6df69367892e245a1d9c250243f1.jpeg"/>
          <p:cNvPicPr>
            <a:picLocks noChangeAspect="1" noChangeArrowheads="1"/>
          </p:cNvPicPr>
          <p:nvPr/>
        </p:nvPicPr>
        <p:blipFill>
          <a:blip r:embed="rId3" cstate="print"/>
          <a:srcRect/>
          <a:stretch>
            <a:fillRect/>
          </a:stretch>
        </p:blipFill>
        <p:spPr bwMode="auto">
          <a:xfrm>
            <a:off x="533400" y="4038600"/>
            <a:ext cx="3810000" cy="2600960"/>
          </a:xfrm>
          <a:prstGeom prst="rect">
            <a:avLst/>
          </a:prstGeom>
          <a:ln>
            <a:noFill/>
          </a:ln>
          <a:effectLst>
            <a:softEdge rad="112500"/>
          </a:effectLst>
        </p:spPr>
      </p:pic>
      <p:pic>
        <p:nvPicPr>
          <p:cNvPr id="14345" name="Picture 9" descr="https://sun9-2.userapi.com/impg/jzHGG9kM0xcTamqyDW9Wxj4pJn0XI3xFO2OlLw/1r2Ozyv6RIE.jpg?size=1280x795&amp;quality=95&amp;sign=69942bf25303d6d7d1701ec58d9cf688&amp;c_uniq_tag=ZMX0j0J41MnVMrQc93u1QPl1vycOO7DX1wwNYCDNjyk&amp;type=album"/>
          <p:cNvPicPr>
            <a:picLocks noChangeAspect="1" noChangeArrowheads="1"/>
          </p:cNvPicPr>
          <p:nvPr/>
        </p:nvPicPr>
        <p:blipFill>
          <a:blip r:embed="rId4" cstate="print"/>
          <a:srcRect/>
          <a:stretch>
            <a:fillRect/>
          </a:stretch>
        </p:blipFill>
        <p:spPr bwMode="auto">
          <a:xfrm>
            <a:off x="4572000" y="4038600"/>
            <a:ext cx="4171350" cy="2590800"/>
          </a:xfrm>
          <a:prstGeom prst="rect">
            <a:avLst/>
          </a:prstGeom>
          <a:ln>
            <a:noFill/>
          </a:ln>
          <a:effectLst>
            <a:softEdge rad="112500"/>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Picture 16" descr="https://wallpapersmug.com/download/1280x1024/dc20a4/abstract-snowflake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Прямоугольник 4"/>
          <p:cNvSpPr/>
          <p:nvPr/>
        </p:nvSpPr>
        <p:spPr>
          <a:xfrm>
            <a:off x="381000" y="304800"/>
            <a:ext cx="8305800" cy="457200"/>
          </a:xfrm>
          <a:prstGeom prst="rect">
            <a:avLst/>
          </a:prstGeom>
          <a:effectLst>
            <a:outerShdw blurRad="40000" dist="20000" dir="5400000">
              <a:srgbClr val="000000">
                <a:alpha val="38000"/>
              </a:srgbClr>
            </a:outerShdw>
            <a:softEdge rad="31750"/>
          </a:effectLst>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2400" b="1" i="1" dirty="0" smtClean="0">
                <a:ln>
                  <a:solidFill>
                    <a:schemeClr val="accent1"/>
                  </a:solidFill>
                </a:ln>
                <a:solidFill>
                  <a:schemeClr val="bg1"/>
                </a:solidFill>
                <a:effectLst>
                  <a:glow rad="101600">
                    <a:schemeClr val="accent5">
                      <a:satMod val="175000"/>
                      <a:alpha val="40000"/>
                    </a:schemeClr>
                  </a:glow>
                  <a:outerShdw blurRad="38100" dist="38100" dir="2700000" algn="tl">
                    <a:srgbClr val="000000">
                      <a:alpha val="43137"/>
                    </a:srgbClr>
                  </a:outerShdw>
                </a:effectLst>
                <a:latin typeface="Cambria" pitchFamily="18" charset="0"/>
              </a:rPr>
              <a:t>Катание на санках  и ледянках</a:t>
            </a:r>
            <a:endParaRPr lang="ru-RU" sz="2400" b="1" i="1" dirty="0">
              <a:ln>
                <a:solidFill>
                  <a:schemeClr val="accent1"/>
                </a:solidFill>
              </a:ln>
              <a:solidFill>
                <a:schemeClr val="bg1"/>
              </a:solidFill>
              <a:effectLst>
                <a:glow rad="101600">
                  <a:schemeClr val="accent5">
                    <a:satMod val="175000"/>
                    <a:alpha val="40000"/>
                  </a:schemeClr>
                </a:glow>
                <a:outerShdw blurRad="38100" dist="38100" dir="2700000" algn="tl">
                  <a:srgbClr val="000000">
                    <a:alpha val="43137"/>
                  </a:srgbClr>
                </a:outerShdw>
              </a:effectLst>
              <a:latin typeface="Cambria" pitchFamily="18" charset="0"/>
            </a:endParaRPr>
          </a:p>
        </p:txBody>
      </p:sp>
      <p:sp>
        <p:nvSpPr>
          <p:cNvPr id="7" name="Скругленный прямоугольник 6"/>
          <p:cNvSpPr/>
          <p:nvPr/>
        </p:nvSpPr>
        <p:spPr>
          <a:xfrm>
            <a:off x="304800" y="1371600"/>
            <a:ext cx="8229600" cy="26670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r>
              <a:rPr lang="ru-RU" sz="1400" i="1" dirty="0" smtClean="0">
                <a:solidFill>
                  <a:schemeClr val="tx2">
                    <a:lumMod val="75000"/>
                  </a:schemeClr>
                </a:solidFill>
                <a:latin typeface="Cambria" pitchFamily="18" charset="0"/>
              </a:rPr>
              <a:t>Для прогулки на санках ребенка надо одеть потеплее. Прежде чем ребенок сядет на санки, проверьте, нет ли в них неисправностей. Кататься на санках с горки нежелательно, лучше на ледянках. Объясните ребенку заранее, что на горке надо соблюдать дисциплину и последовательность. Вам необходимо самим убедиться в безопасности горки, поэтому перед катанием внимательно изучите местность. Спуск не должен выходить на проезжую часть, а малышей лучше катать с маленьких пологих снежных горок, причём в немноголюдных местах и при отсутствии деревьев, заборов и других препятствий. Нельзя разрешать ребенку кататься на санках, лежа на животе, он может повредить зубы или голову. Кататься на санках стоя нельзя! Опасно привязывать санки друг к другу. Перевозить ребёнка через дорогу можно только в санках, которые толкаются перед собой. Если у них имеется только веревка-буксир, то ребенка необходимо вынуть. </a:t>
            </a:r>
            <a:endParaRPr lang="ru-RU" sz="1400" i="1" dirty="0">
              <a:solidFill>
                <a:schemeClr val="tx2">
                  <a:lumMod val="75000"/>
                </a:schemeClr>
              </a:solidFill>
              <a:latin typeface="Cambria" pitchFamily="18" charset="0"/>
            </a:endParaRPr>
          </a:p>
        </p:txBody>
      </p:sp>
      <p:sp>
        <p:nvSpPr>
          <p:cNvPr id="8" name="Стрелка вниз 7"/>
          <p:cNvSpPr/>
          <p:nvPr/>
        </p:nvSpPr>
        <p:spPr>
          <a:xfrm>
            <a:off x="4419600" y="838200"/>
            <a:ext cx="304800" cy="4572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5362" name="Picture 2" descr="https://dgp48.ru/upload/medialibrary/4a2/02.12.20.jpg"/>
          <p:cNvPicPr>
            <a:picLocks noChangeAspect="1" noChangeArrowheads="1"/>
          </p:cNvPicPr>
          <p:nvPr/>
        </p:nvPicPr>
        <p:blipFill>
          <a:blip r:embed="rId3" cstate="print"/>
          <a:srcRect/>
          <a:stretch>
            <a:fillRect/>
          </a:stretch>
        </p:blipFill>
        <p:spPr bwMode="auto">
          <a:xfrm>
            <a:off x="304800" y="4419600"/>
            <a:ext cx="2895600" cy="2286000"/>
          </a:xfrm>
          <a:prstGeom prst="rect">
            <a:avLst/>
          </a:prstGeom>
          <a:ln>
            <a:noFill/>
          </a:ln>
          <a:effectLst>
            <a:softEdge rad="112500"/>
          </a:effectLst>
        </p:spPr>
      </p:pic>
      <p:pic>
        <p:nvPicPr>
          <p:cNvPr id="15364" name="Picture 4" descr="https://newsarm-info.ru/wp-content/uploads/2020/02/50933939_m-1-1080x720-1.jpg"/>
          <p:cNvPicPr>
            <a:picLocks noChangeAspect="1" noChangeArrowheads="1"/>
          </p:cNvPicPr>
          <p:nvPr/>
        </p:nvPicPr>
        <p:blipFill>
          <a:blip r:embed="rId4" cstate="print"/>
          <a:srcRect/>
          <a:stretch>
            <a:fillRect/>
          </a:stretch>
        </p:blipFill>
        <p:spPr bwMode="auto">
          <a:xfrm>
            <a:off x="5257800" y="4419600"/>
            <a:ext cx="3107531" cy="2224088"/>
          </a:xfrm>
          <a:prstGeom prst="rect">
            <a:avLst/>
          </a:prstGeom>
          <a:ln>
            <a:noFill/>
          </a:ln>
          <a:effectLst>
            <a:softEdge rad="112500"/>
          </a:effec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rnd" cmpd="sng" algn="ctr">
          <a:solidFill>
            <a:schemeClr val="phClr">
              <a:shade val="95000"/>
              <a:satMod val="105000"/>
            </a:schemeClr>
          </a:solidFill>
          <a:prstDash val="solid"/>
        </a:ln>
        <a:ln w="25400" cap="rnd" cmpd="sng" algn="ctr">
          <a:solidFill>
            <a:schemeClr val="phClr"/>
          </a:solidFill>
          <a:prstDash val="solid"/>
        </a:ln>
        <a:ln w="38100" cap="rnd" cmpd="sng" algn="ctr">
          <a:solidFill>
            <a:schemeClr val="phClr"/>
          </a:solidFill>
          <a:prstDash val="solid"/>
        </a:ln>
      </a:lnStyleLst>
      <a:effectStyleLst>
        <a:effectStyle>
          <a:effectLst>
            <a:outerShdw blurRad="40000" dist="20000" dir="5400000">
              <a:srgbClr val="000000">
                <a:alpha val="38000"/>
              </a:srgbClr>
            </a:outerShdw>
          </a:effectLst>
        </a:effectStyle>
        <a:effectStyle>
          <a:effectLst>
            <a:outerShdw blurRad="40000" dist="23000" dir="5400000">
              <a:srgbClr val="000000">
                <a:alpha val="35000"/>
              </a:srgbClr>
            </a:outerShdw>
          </a:effectLst>
        </a:effectStyle>
        <a:effectStyle>
          <a:effectLst>
            <a:outerShdw blurRad="40000" dist="23000" dir="540000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60000" r="100000" b="200000"/>
          </a:path>
        </a:gradFill>
        <a:gradFill rotWithShape="1">
          <a:gsLst>
            <a:gs pos="0">
              <a:schemeClr val="phClr">
                <a:tint val="80000"/>
                <a:satMod val="300000"/>
              </a:schemeClr>
            </a:gs>
            <a:gs pos="100000">
              <a:schemeClr val="phClr">
                <a:shade val="30000"/>
                <a:satMod val="200000"/>
              </a:schemeClr>
            </a:gs>
          </a:gsLst>
          <a:path path="circle">
            <a:fillToRect l="100000" t="10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TotalTime>
  <Words>387</Words>
  <Application>Microsoft Office PowerPoint</Application>
  <PresentationFormat>Экран (4:3)</PresentationFormat>
  <Paragraphs>22</Paragraphs>
  <Slides>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4</vt:i4>
      </vt:variant>
    </vt:vector>
  </HeadingPairs>
  <TitlesOfParts>
    <vt:vector size="5" baseType="lpstr">
      <vt:lpstr>Office Theme</vt:lpstr>
      <vt:lpstr>Слайд 1</vt:lpstr>
      <vt:lpstr>Слайд 2</vt:lpstr>
      <vt:lpstr>Слайд 3</vt:lpstr>
      <vt:lpstr>Слайд 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opeka-33</dc:creator>
  <cp:lastModifiedBy>det23</cp:lastModifiedBy>
  <cp:revision>13</cp:revision>
  <dcterms:created xsi:type="dcterms:W3CDTF">2023-12-28T10:41:03Z</dcterms:created>
  <dcterms:modified xsi:type="dcterms:W3CDTF">2023-12-29T07:24:55Z</dcterms:modified>
</cp:coreProperties>
</file>