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7"/>
  </p:notesMasterIdLst>
  <p:sldIdLst>
    <p:sldId id="277" r:id="rId4"/>
    <p:sldId id="291" r:id="rId5"/>
    <p:sldId id="289" r:id="rId6"/>
    <p:sldId id="274" r:id="rId7"/>
    <p:sldId id="275" r:id="rId8"/>
    <p:sldId id="276" r:id="rId9"/>
    <p:sldId id="296" r:id="rId10"/>
    <p:sldId id="298" r:id="rId11"/>
    <p:sldId id="271" r:id="rId12"/>
    <p:sldId id="269" r:id="rId13"/>
    <p:sldId id="295" r:id="rId14"/>
    <p:sldId id="258" r:id="rId15"/>
    <p:sldId id="283" r:id="rId1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6" y="-235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2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6344B-2312-4570-A472-4CF193A78BC9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E12962-A158-4A69-B8D9-920C31BD9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03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12962-A158-4A69-B8D9-920C31BD99D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702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81CE0-0D6A-452E-A624-ED10EB1D5F85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32D-2752-4781-96B3-3F1079CB613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1024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868B5-AA1F-4B43-A971-38D06E09E672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F5B66-BF98-45BF-943C-083799E9A6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2895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1B2CB-7534-44AE-8EC3-5E70A58F146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93889-4BC1-43A2-A56C-C7E022F3669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413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D082E-0AF2-45C6-9B12-F5A4546830E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63A71-9A70-4E16-BC9C-2567C14FA6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8888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DAF7A-F142-4CCF-A3E8-69332343C72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8F43D-747E-4989-9D06-B44A2191247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4542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EB6B3-AFDF-4958-B2F6-377F8143366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D28DE-53A8-458D-9397-C5F9BCA109D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1975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EFA29-64AA-495E-A9C8-3DA3E105CF9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D5C93-D0DA-42AE-922B-C821C7D9B7E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5894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C5705-0C1C-44DC-B0EF-C4E0D4B3FE2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619D2-BFC2-40E6-973E-9F5025AA481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418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A208E-309E-4F63-B348-302E78E18A6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954D5-95CC-492B-818F-872BE9ECE30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2986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EBA9C-F26F-4695-B52E-D4035511152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3656F-7532-4DC1-BDE3-28DEB7C9D2F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7040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4A54E-4173-4002-827F-184399E201E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5CAD0-13BF-481A-A58D-B6651F78E18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9281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81CE0-0D6A-452E-A624-ED10EB1D5F85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32D-2752-4781-96B3-3F1079CB613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7979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868B5-AA1F-4B43-A971-38D06E09E672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F5B66-BF98-45BF-943C-083799E9A6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8884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1B2CB-7534-44AE-8EC3-5E70A58F146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93889-4BC1-43A2-A56C-C7E022F3669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1613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D082E-0AF2-45C6-9B12-F5A4546830E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63A71-9A70-4E16-BC9C-2567C14FA6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0554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DAF7A-F142-4CCF-A3E8-69332343C72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8F43D-747E-4989-9D06-B44A2191247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2378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EB6B3-AFDF-4958-B2F6-377F8143366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D28DE-53A8-458D-9397-C5F9BCA109D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119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EFA29-64AA-495E-A9C8-3DA3E105CF9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D5C93-D0DA-42AE-922B-C821C7D9B7E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6400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C5705-0C1C-44DC-B0EF-C4E0D4B3FE2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619D2-BFC2-40E6-973E-9F5025AA481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6747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A208E-309E-4F63-B348-302E78E18A6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954D5-95CC-492B-818F-872BE9ECE30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7792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EBA9C-F26F-4695-B52E-D4035511152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3656F-7532-4DC1-BDE3-28DEB7C9D2F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661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4A54E-4173-4002-827F-184399E201E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5CAD0-13BF-481A-A58D-B6651F78E18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8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562631-0638-493C-B664-829A35FFE65F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6DF096-98F6-467F-B550-05846E1DF06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942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562631-0638-493C-B664-829A35FFE65F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6DF096-98F6-467F-B550-05846E1DF06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776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k-ur.ru/" TargetMode="External"/><Relationship Id="rId2" Type="http://schemas.openxmlformats.org/officeDocument/2006/relationships/hyperlink" Target="https://m.vk.com/wall-79664896_3365?ysclid=lnzyatssqh648607436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kamensk-uralskiy.ru/news/novosti_predprijatij/8533-uaz-i-krasnogorka-vmeste-po-zhizni.html?ysclid=lnzy5j4vt0414788618" TargetMode="External"/><Relationship Id="rId4" Type="http://schemas.openxmlformats.org/officeDocument/2006/relationships/hyperlink" Target="https://clck.ru/36ZqD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DEFA29-64AA-495E-A9C8-3DA3E105CF9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D5C93-D0DA-42AE-922B-C821C7D9B7E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/>
          <a:srcRect l="732" r="2303" b="2303"/>
          <a:stretch/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418788" y="267494"/>
            <a:ext cx="7429552" cy="275152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7200" b="1" spc="300" dirty="0" smtClean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Arial" pitchFamily="34" charset="0"/>
              </a:rPr>
              <a:t>Каменск</a:t>
            </a:r>
            <a:br>
              <a:rPr lang="ru-RU" sz="7200" b="1" spc="300" dirty="0" smtClean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Arial" pitchFamily="34" charset="0"/>
              </a:rPr>
            </a:br>
            <a:r>
              <a:rPr lang="ru-RU" sz="7200" b="1" spc="300" dirty="0" smtClean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Arial" pitchFamily="34" charset="0"/>
              </a:rPr>
              <a:t>в рабочей </a:t>
            </a:r>
            <a:br>
              <a:rPr lang="ru-RU" sz="7200" b="1" spc="300" dirty="0" smtClean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Arial" pitchFamily="34" charset="0"/>
              </a:rPr>
            </a:br>
            <a:r>
              <a:rPr lang="ru-RU" sz="7200" b="1" spc="300" dirty="0" smtClean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Arial" pitchFamily="34" charset="0"/>
              </a:rPr>
              <a:t>спецовке!</a:t>
            </a:r>
            <a:endParaRPr lang="ru-RU" sz="7200" b="1" spc="300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solidFill>
                <a:srgbClr val="FF0066"/>
              </a:soli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latin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3229235"/>
            <a:ext cx="3923928" cy="1749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0000FF"/>
              </a:solidFill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0000FF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721" y="123478"/>
            <a:ext cx="950218" cy="1237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5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" t="126" r="4313" b="1"/>
          <a:stretch/>
        </p:blipFill>
        <p:spPr bwMode="auto">
          <a:xfrm>
            <a:off x="1043940" y="129540"/>
            <a:ext cx="6545581" cy="4817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7966"/>
            <a:ext cx="6491666" cy="484934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 descr="C:\Users\Пользователь\Pictures\жд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34" t="-8913" r="-28103" b="8913"/>
          <a:stretch/>
        </p:blipFill>
        <p:spPr bwMode="auto">
          <a:xfrm>
            <a:off x="3779912" y="411510"/>
            <a:ext cx="3659505" cy="462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23928" y="771550"/>
            <a:ext cx="1351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1Синарская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48820" y="1851670"/>
            <a:ext cx="1854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Ул. Кадочникова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88024" y="2539832"/>
            <a:ext cx="235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"</a:t>
            </a:r>
            <a:r>
              <a:rPr lang="ru-RU" b="1" dirty="0" err="1">
                <a:solidFill>
                  <a:srgbClr val="0033CC"/>
                </a:solidFill>
              </a:rPr>
              <a:t>Энергоавтоматика</a:t>
            </a:r>
            <a:r>
              <a:rPr lang="ru-RU" b="1" dirty="0" smtClean="0">
                <a:solidFill>
                  <a:srgbClr val="0033CC"/>
                </a:solidFill>
              </a:rPr>
              <a:t>" 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72200" y="3147814"/>
            <a:ext cx="2392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Пешеходный переход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87824" y="1582202"/>
            <a:ext cx="1426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Ул. </a:t>
            </a:r>
            <a:r>
              <a:rPr lang="ru-RU" b="1" dirty="0" err="1" smtClean="0">
                <a:solidFill>
                  <a:srgbClr val="0033CC"/>
                </a:solidFill>
              </a:rPr>
              <a:t>Тевосяна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77323" y="4443958"/>
            <a:ext cx="29323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Огибая </a:t>
            </a:r>
            <a:r>
              <a:rPr lang="ru-RU" b="1" dirty="0" err="1" smtClean="0">
                <a:solidFill>
                  <a:srgbClr val="0033CC"/>
                </a:solidFill>
              </a:rPr>
              <a:t>продснаб</a:t>
            </a:r>
            <a:r>
              <a:rPr lang="ru-RU" b="1" dirty="0" smtClean="0">
                <a:solidFill>
                  <a:srgbClr val="0033CC"/>
                </a:solidFill>
              </a:rPr>
              <a:t> на ст. </a:t>
            </a:r>
            <a:r>
              <a:rPr lang="ru-RU" b="1" dirty="0" err="1" smtClean="0">
                <a:solidFill>
                  <a:srgbClr val="0033CC"/>
                </a:solidFill>
              </a:rPr>
              <a:t>Уаз</a:t>
            </a:r>
            <a:r>
              <a:rPr lang="ru-RU" b="1" dirty="0" smtClean="0">
                <a:solidFill>
                  <a:srgbClr val="0033CC"/>
                </a:solidFill>
              </a:rPr>
              <a:t> </a:t>
            </a:r>
            <a:endParaRPr lang="ru-RU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478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17547" y="-924090"/>
            <a:ext cx="4868092" cy="6577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732" y="1072108"/>
            <a:ext cx="2286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Генплан Уральского Алюминиевого комбината и поселка на 20 000 жителей. «</a:t>
            </a:r>
            <a:r>
              <a:rPr lang="ru-RU" dirty="0" err="1" smtClean="0"/>
              <a:t>Монтажпрпоект</a:t>
            </a:r>
            <a:r>
              <a:rPr lang="ru-RU" dirty="0"/>
              <a:t>-</a:t>
            </a:r>
            <a:endParaRPr lang="ru-RU" dirty="0" smtClean="0"/>
          </a:p>
          <a:p>
            <a:r>
              <a:rPr lang="ru-RU" dirty="0" smtClean="0"/>
              <a:t>алюминий</a:t>
            </a:r>
            <a:r>
              <a:rPr lang="ru-RU" dirty="0"/>
              <a:t>», Ленинград, 1934 год. </a:t>
            </a:r>
            <a:endParaRPr lang="ru-RU" dirty="0" smtClean="0"/>
          </a:p>
          <a:p>
            <a:r>
              <a:rPr lang="ru-RU" dirty="0"/>
              <a:t>Красногорский лог – посредине</a:t>
            </a:r>
          </a:p>
          <a:p>
            <a:endParaRPr lang="ru-RU" dirty="0" smtClean="0"/>
          </a:p>
          <a:p>
            <a:r>
              <a:rPr lang="ru-RU" dirty="0" smtClean="0"/>
              <a:t>Музей </a:t>
            </a:r>
            <a:r>
              <a:rPr lang="ru-RU" dirty="0"/>
              <a:t>УАЗа</a:t>
            </a:r>
            <a:r>
              <a:rPr lang="ru-RU" dirty="0" smtClean="0"/>
              <a:t>..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278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258"/>
            <a:ext cx="7126489" cy="4937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7040889" y="411510"/>
            <a:ext cx="1635571" cy="0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763935" y="411510"/>
            <a:ext cx="2381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Поле аэродрома УАЗа</a:t>
            </a:r>
            <a:endParaRPr lang="ru-RU" b="1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7040889" y="1131590"/>
            <a:ext cx="1635571" cy="0"/>
          </a:xfrm>
          <a:prstGeom prst="line">
            <a:avLst/>
          </a:prstGeom>
          <a:ln w="38100" cmpd="sng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7136861" y="1923678"/>
            <a:ext cx="1635571" cy="0"/>
          </a:xfrm>
          <a:prstGeom prst="line">
            <a:avLst/>
          </a:prstGeom>
          <a:ln w="381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7136861" y="2586357"/>
            <a:ext cx="1635571" cy="0"/>
          </a:xfrm>
          <a:prstGeom prst="line">
            <a:avLst/>
          </a:prstGeom>
          <a:ln w="38100" cmpd="sng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136861" y="1219040"/>
            <a:ext cx="1615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Питомник №1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586915" y="1931078"/>
            <a:ext cx="2543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Лагерь военнопленных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144537" y="2586357"/>
            <a:ext cx="16770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Жилые бараки</a:t>
            </a:r>
          </a:p>
          <a:p>
            <a:r>
              <a:rPr lang="ru-RU" b="1" dirty="0" smtClean="0"/>
              <a:t> УАЗ и КТЭЦ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8712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6080"/>
            <a:ext cx="7620000" cy="473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029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D5C93-D0DA-42AE-922B-C821C7D9B7E5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4" name="Picture 4" descr="город-улицы 0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900" y="14466"/>
            <a:ext cx="8924485" cy="50200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8596" y="3911215"/>
            <a:ext cx="75723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+mn-lt"/>
              </a:rPr>
              <a:t>Открытие комбината произошло 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+mn-lt"/>
              </a:rPr>
              <a:t>1 сентября 1939 года</a:t>
            </a:r>
            <a:endParaRPr lang="ru-RU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" name="Picture 6" descr="F:\temau\city-predpr\uaz\img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979" y="103834"/>
            <a:ext cx="8890855" cy="6000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77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192" y="208092"/>
            <a:ext cx="28083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/>
              <a:t>Красногорская</a:t>
            </a:r>
            <a:r>
              <a:rPr lang="ru-RU" b="1" dirty="0" smtClean="0"/>
              <a:t> </a:t>
            </a:r>
            <a:r>
              <a:rPr lang="ru-RU" b="1" dirty="0"/>
              <a:t>ТЭЦ — самая мощная электростанция Советского Союза. Запланированная в русле грандиозной советской индустриализации 1930-х годов, в следующем десятилетии она заняла ключевую позицию в оборонной мощи страны. Великая отечественная война ускорила строительство ТЭЦ.</a:t>
            </a:r>
            <a:endParaRPr lang="ru-RU" b="1" dirty="0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2578"/>
            <a:ext cx="5881581" cy="4411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5918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-40943"/>
            <a:ext cx="5181004" cy="5181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068" y="195486"/>
            <a:ext cx="27718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Волковская</a:t>
            </a:r>
            <a:r>
              <a:rPr lang="ru-RU" dirty="0" smtClean="0"/>
              <a:t> плотина Длина </a:t>
            </a:r>
            <a:r>
              <a:rPr lang="ru-RU" dirty="0"/>
              <a:t>водохранилища – 20 км, ширина – до 2,5 км, объем воды – 21 млн. куб. м. В 1939 г. </a:t>
            </a:r>
            <a:r>
              <a:rPr lang="ru-RU" dirty="0" err="1"/>
              <a:t>Волковская</a:t>
            </a:r>
            <a:r>
              <a:rPr lang="ru-RU" dirty="0"/>
              <a:t> плотина была введена в эксплуатацию, до сегодняшнего дня используется по назначению, является первой бетонной плотиной на Урале, гидротехническим сооружением, претендующим на статус памятника инженерного зодчества.</a:t>
            </a:r>
          </a:p>
        </p:txBody>
      </p:sp>
    </p:spTree>
    <p:extLst>
      <p:ext uri="{BB962C8B-B14F-4D97-AF65-F5344CB8AC3E}">
        <p14:creationId xmlns:p14="http://schemas.microsoft.com/office/powerpoint/2010/main" val="369459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temau\city-predpr\kumz\img\image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9632" y="160718"/>
            <a:ext cx="6806559" cy="401838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 rot="16200000">
            <a:off x="-2339514" y="2430368"/>
            <a:ext cx="514251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b="1" dirty="0" smtClean="0">
                <a:latin typeface="+mn-lt"/>
              </a:rPr>
              <a:t>Каменск – Уральский металлургический завод</a:t>
            </a:r>
            <a:endParaRPr lang="ru-RU" sz="1900" b="1" dirty="0">
              <a:latin typeface="+mn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4187036"/>
            <a:ext cx="8502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5 мая 1944 года в газете «Правда» был помещен рапорт руководителей строительства и завода о пуске первой очереди завода. Этот день считают днем рождения КУМЗ.</a:t>
            </a:r>
          </a:p>
        </p:txBody>
      </p:sp>
    </p:spTree>
    <p:extLst>
      <p:ext uri="{BB962C8B-B14F-4D97-AF65-F5344CB8AC3E}">
        <p14:creationId xmlns:p14="http://schemas.microsoft.com/office/powerpoint/2010/main" val="284348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7566794" cy="40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3" y="4110999"/>
            <a:ext cx="8712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 февраля 1942 года была сдана в эксплуатацию первая электропечь литейного цеха.</a:t>
            </a:r>
          </a:p>
          <a:p>
            <a:r>
              <a:rPr lang="ru-RU" dirty="0" smtClean="0"/>
              <a:t>14 февраля печь дала первую плавку. В апреле  ушел с завода а Верхнюю Салду первый вагон с первой продукцией  (литые слитки) предприятия.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943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780" y="123170"/>
            <a:ext cx="2286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Завод участвовал (и участвует) во всех отечественных космических программах. Заводчане причастны к строительству кораблей серии «Восток», «Восход». Коллектив участвовал в осуществлении международных программ «Мир», «Салют», МКС, «Протон» и других. 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23515"/>
            <a:ext cx="6667500" cy="500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605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7" r="19588"/>
          <a:stretch/>
        </p:blipFill>
        <p:spPr bwMode="auto">
          <a:xfrm>
            <a:off x="5580116" y="521968"/>
            <a:ext cx="3128325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4" y="269940"/>
            <a:ext cx="3795859" cy="4572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932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915566"/>
            <a:ext cx="83529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r>
              <a:rPr lang="ru-RU" dirty="0" err="1" smtClean="0"/>
              <a:t>Авиазвено</a:t>
            </a:r>
            <a:r>
              <a:rPr lang="ru-RU" dirty="0" smtClean="0"/>
              <a:t> </a:t>
            </a:r>
            <a:r>
              <a:rPr lang="ru-RU" dirty="0"/>
              <a:t>КУМЗ </a:t>
            </a:r>
            <a:r>
              <a:rPr lang="ru-RU" dirty="0" smtClean="0"/>
              <a:t>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m.vk.com/wall-79664896_3365?ysclid=lnzyatssqh648607436</a:t>
            </a:r>
            <a:endParaRPr lang="ru-RU" dirty="0" smtClean="0"/>
          </a:p>
          <a:p>
            <a:r>
              <a:rPr lang="ru-RU" dirty="0" smtClean="0"/>
              <a:t>Виртуальный Каменск  </a:t>
            </a:r>
            <a:r>
              <a:rPr lang="en-US" dirty="0">
                <a:hlinkClick r:id="rId3"/>
              </a:rPr>
              <a:t>http://k-ur.ru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r>
              <a:rPr lang="ru-RU" dirty="0" err="1" smtClean="0"/>
              <a:t>Красногорская</a:t>
            </a:r>
            <a:r>
              <a:rPr lang="ru-RU" dirty="0" smtClean="0"/>
              <a:t> </a:t>
            </a:r>
            <a:r>
              <a:rPr lang="ru-RU" dirty="0"/>
              <a:t>ТЭЦ </a:t>
            </a:r>
            <a:r>
              <a:rPr lang="ru-RU" dirty="0" smtClean="0"/>
              <a:t> </a:t>
            </a: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clck.ru/36ZqD3</a:t>
            </a:r>
            <a:endParaRPr lang="ru-RU" dirty="0" smtClean="0"/>
          </a:p>
          <a:p>
            <a:r>
              <a:rPr lang="ru-RU" dirty="0" smtClean="0"/>
              <a:t>УАЗ </a:t>
            </a:r>
            <a:r>
              <a:rPr lang="ru-RU" dirty="0"/>
              <a:t>и Красногорка: вместе по </a:t>
            </a:r>
            <a:r>
              <a:rPr lang="ru-RU" dirty="0" smtClean="0"/>
              <a:t>жизни  </a:t>
            </a: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kamensk-uralskiy.ru/news/novosti_predprijatij/8533-uaz-i-krasnogorka-vmeste-po-zhizni.html?ysclid=lnzy5j4vt0414788618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900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История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История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1998</TotalTime>
  <Words>329</Words>
  <Application>Microsoft Office PowerPoint</Application>
  <PresentationFormat>Экран (16:9)</PresentationFormat>
  <Paragraphs>40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Тема Office</vt:lpstr>
      <vt:lpstr>История 1</vt:lpstr>
      <vt:lpstr>1_История 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Библиотека2023</dc:creator>
  <cp:lastModifiedBy>Пользователь</cp:lastModifiedBy>
  <cp:revision>53</cp:revision>
  <dcterms:created xsi:type="dcterms:W3CDTF">2023-10-25T10:04:05Z</dcterms:created>
  <dcterms:modified xsi:type="dcterms:W3CDTF">2023-11-13T11:00:45Z</dcterms:modified>
</cp:coreProperties>
</file>